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40"/>
  </p:notesMasterIdLst>
  <p:sldIdLst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9144000" cy="6858000" type="screen4x3"/>
  <p:notesSz cx="7004050" cy="111156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ardo Marcelo Mondino Ramos" initials="RMMR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8CB01"/>
    <a:srgbClr val="E0F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3-08T09:16:06.705" idx="3">
    <p:pos x="3690" y="1540"/>
    <p:text>sólo 7 o 7, 19 y 20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5089" cy="555784"/>
          </a:xfrm>
          <a:prstGeom prst="rect">
            <a:avLst/>
          </a:prstGeom>
        </p:spPr>
        <p:txBody>
          <a:bodyPr vert="horz" lIns="99094" tIns="49547" rIns="99094" bIns="49547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67341" y="1"/>
            <a:ext cx="3035089" cy="555784"/>
          </a:xfrm>
          <a:prstGeom prst="rect">
            <a:avLst/>
          </a:prstGeom>
        </p:spPr>
        <p:txBody>
          <a:bodyPr vert="horz" lIns="99094" tIns="49547" rIns="99094" bIns="49547" rtlCol="0"/>
          <a:lstStyle>
            <a:lvl1pPr algn="r">
              <a:defRPr sz="1300"/>
            </a:lvl1pPr>
          </a:lstStyle>
          <a:p>
            <a:fld id="{D75E5FCA-46B9-43F4-B8D6-A5AFF61E4ED0}" type="datetimeFigureOut">
              <a:rPr lang="es-CL" smtClean="0"/>
              <a:t>08-03-2016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833438"/>
            <a:ext cx="5556250" cy="4168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94" tIns="49547" rIns="99094" bIns="49547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0405" y="5279945"/>
            <a:ext cx="5603240" cy="5002054"/>
          </a:xfrm>
          <a:prstGeom prst="rect">
            <a:avLst/>
          </a:prstGeom>
        </p:spPr>
        <p:txBody>
          <a:bodyPr vert="horz" lIns="99094" tIns="49547" rIns="99094" bIns="4954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10557963"/>
            <a:ext cx="3035089" cy="555784"/>
          </a:xfrm>
          <a:prstGeom prst="rect">
            <a:avLst/>
          </a:prstGeom>
        </p:spPr>
        <p:txBody>
          <a:bodyPr vert="horz" lIns="99094" tIns="49547" rIns="99094" bIns="49547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67341" y="10557963"/>
            <a:ext cx="3035089" cy="555784"/>
          </a:xfrm>
          <a:prstGeom prst="rect">
            <a:avLst/>
          </a:prstGeom>
        </p:spPr>
        <p:txBody>
          <a:bodyPr vert="horz" lIns="99094" tIns="49547" rIns="99094" bIns="49547" rtlCol="0" anchor="b"/>
          <a:lstStyle>
            <a:lvl1pPr algn="r">
              <a:defRPr sz="1300"/>
            </a:lvl1pPr>
          </a:lstStyle>
          <a:p>
            <a:fld id="{5E901827-F4C6-4941-B11D-283CB543D85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859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CL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95F84F-CAF1-4266-B395-BBCB6053674D}" type="slidenum">
              <a:rPr lang="es-CL" smtClean="0"/>
              <a:pPr>
                <a:defRPr/>
              </a:pPr>
              <a:t>2</a:t>
            </a:fld>
            <a:endParaRPr 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CL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1DD04-F4A8-40C5-A9CC-65C3DC600B81}" type="slidenum">
              <a:rPr lang="es-CL" smtClean="0"/>
              <a:pPr>
                <a:defRPr/>
              </a:pPr>
              <a:t>21</a:t>
            </a:fld>
            <a:endParaRPr lang="es-C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CL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41467C-E5E1-4C68-8083-F758B0AC9CCC}" type="slidenum">
              <a:rPr lang="es-CL" smtClean="0"/>
              <a:pPr>
                <a:defRPr/>
              </a:pPr>
              <a:t>22</a:t>
            </a:fld>
            <a:endParaRPr 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L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C5B04A-C65C-4394-BC4E-AE09571B8BE0}" type="slidenum">
              <a:rPr lang="es-C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7772400" cy="9366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n-US" noProof="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6400800" cy="6096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U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>
                <a:solidFill>
                  <a:prstClr val="white"/>
                </a:solidFill>
              </a:rPr>
              <a:t>Gobierno de Chile | Servicio de Evaluación Ambiental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ADAD19E-40E5-4407-9D09-88F97B2A7C11}" type="slidenum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8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32B63-DD1D-4210-A693-F1AF689EB4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F4745-EFAC-43A7-A891-BAAC7ECE1E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6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601B3-7AC7-40F5-B110-D80EBB4BA8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66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0B44D-C942-4805-8965-8A94A06CA01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69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5EEF-056A-4096-BD29-361465B782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6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05F68-9460-4E02-B0D0-D9074EF88D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6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>
                <a:solidFill>
                  <a:prstClr val="white"/>
                </a:solidFill>
              </a:rPr>
              <a:t>Gobierno de Chile | Servicio de Evaluación Ambiental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E52AE41-2318-4E87-A56E-0176D91A0CE0}" type="slidenum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8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>
                <a:solidFill>
                  <a:prstClr val="white"/>
                </a:solidFill>
              </a:rPr>
              <a:t>Gobierno de Chile | Servicio de Evaluación Ambiental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33916A0-C0BF-4445-A74C-F92EF5A1641E}" type="slidenum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5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>
                <a:solidFill>
                  <a:prstClr val="white"/>
                </a:solidFill>
              </a:rPr>
              <a:t>Gobierno de Chile | Servicio de Evaluación Ambiental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5A3A1F9-69FB-46FE-92E6-A15DBAB4745A}" type="slidenum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3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2380F-D80C-49E1-B414-AB32CAFEA4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7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EB148-5C13-4FE6-B9A2-2587DC9947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3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E6DDD-9557-47CA-9EDB-0DB1614A64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05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rgbClr val="006CB7"/>
              </a:buClr>
              <a:defRPr sz="1400"/>
            </a:lvl4pPr>
            <a:lvl5pPr>
              <a:buClr>
                <a:srgbClr val="006CB7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rgbClr val="006CB7"/>
              </a:buClr>
              <a:defRPr sz="1400"/>
            </a:lvl4pPr>
            <a:lvl5pPr>
              <a:buClr>
                <a:srgbClr val="006CB7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10CB-D442-46B9-84AA-B9F00670CF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2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Servicio de Evaluación Ambiental</a:t>
            </a:r>
          </a:p>
          <a:p>
            <a:pPr>
              <a:defRPr/>
            </a:pPr>
            <a:endParaRPr lang="es-ES_tradn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96482-9DF7-4C59-A253-7A3D9AF5F58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33400" y="3333750"/>
            <a:ext cx="1033463" cy="352425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1566863" y="3333750"/>
            <a:ext cx="1260475" cy="352425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" y="3452813"/>
            <a:ext cx="803275" cy="585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33400" y="0"/>
            <a:ext cx="1033463" cy="13716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1566863" y="0"/>
            <a:ext cx="1260475" cy="13716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pic>
        <p:nvPicPr>
          <p:cNvPr id="1031" name="Imagen 9" descr="txt_mma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619250" y="3498850"/>
            <a:ext cx="112553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9340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5921375" cy="330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/>
              <a:t>Gobierno de Chile | Servicio de Evaluación Ambiental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0E5A916-99F1-4C72-B7CA-45AD78B1A20B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413750" y="-6350"/>
            <a:ext cx="284163" cy="866775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97913" y="0"/>
            <a:ext cx="347662" cy="860425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4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6CB7"/>
        </a:buClr>
        <a:buFont typeface="Arial" charset="0"/>
        <a:buChar char="–"/>
        <a:defRPr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6CB7"/>
        </a:buClr>
        <a:buFont typeface="Arial" charset="0"/>
        <a:buChar char="•"/>
        <a:defRPr sz="16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595959"/>
          </a:solidFill>
          <a:latin typeface="Verdana"/>
          <a:ea typeface="ヒラギノ角ゴ Pro W3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slide" Target="slide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3" Type="http://schemas.openxmlformats.org/officeDocument/2006/relationships/image" Target="../media/image46.jpeg"/><Relationship Id="rId7" Type="http://schemas.openxmlformats.org/officeDocument/2006/relationships/slide" Target="slide31.xml"/><Relationship Id="rId12" Type="http://schemas.openxmlformats.org/officeDocument/2006/relationships/slide" Target="slide3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4.xml"/><Relationship Id="rId4" Type="http://schemas.openxmlformats.org/officeDocument/2006/relationships/image" Target="../media/image47.png"/><Relationship Id="rId9" Type="http://schemas.openxmlformats.org/officeDocument/2006/relationships/slide" Target="slide33.xml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3" Type="http://schemas.openxmlformats.org/officeDocument/2006/relationships/image" Target="../media/image46.jpeg"/><Relationship Id="rId7" Type="http://schemas.openxmlformats.org/officeDocument/2006/relationships/slide" Target="slide31.xml"/><Relationship Id="rId12" Type="http://schemas.openxmlformats.org/officeDocument/2006/relationships/slide" Target="slide3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4.xml"/><Relationship Id="rId4" Type="http://schemas.openxmlformats.org/officeDocument/2006/relationships/image" Target="../media/image47.png"/><Relationship Id="rId9" Type="http://schemas.openxmlformats.org/officeDocument/2006/relationships/slide" Target="slide33.xml"/><Relationship Id="rId1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3.xml"/><Relationship Id="rId9" Type="http://schemas.openxmlformats.org/officeDocument/2006/relationships/slide" Target="slide34.xml"/><Relationship Id="rId1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8521700" y="6356350"/>
            <a:ext cx="4667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38A1AC4-8410-4D4E-B4C5-4EA9EB95B1FD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8" name="Título 1"/>
          <p:cNvSpPr>
            <a:spLocks/>
          </p:cNvSpPr>
          <p:nvPr/>
        </p:nvSpPr>
        <p:spPr bwMode="auto">
          <a:xfrm>
            <a:off x="250825" y="1844824"/>
            <a:ext cx="8358188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3200" b="1" dirty="0">
                <a:solidFill>
                  <a:prstClr val="white"/>
                </a:solidFill>
                <a:latin typeface="Arial Narrow" pitchFamily="34" charset="0"/>
              </a:rPr>
              <a:t>PARTICIPACION CIUDADANA</a:t>
            </a:r>
            <a:br>
              <a:rPr lang="es-ES_tradnl" sz="3200" b="1" dirty="0">
                <a:solidFill>
                  <a:prstClr val="white"/>
                </a:solidFill>
                <a:latin typeface="Arial Narrow" pitchFamily="34" charset="0"/>
              </a:rPr>
            </a:br>
            <a:r>
              <a:rPr lang="es-ES_tradnl" sz="3200" b="1" dirty="0" smtClean="0">
                <a:solidFill>
                  <a:prstClr val="white"/>
                </a:solidFill>
                <a:latin typeface="Arial Narrow" pitchFamily="34" charset="0"/>
              </a:rPr>
              <a:t>EN LA EVALUACIÓN DE IMPACTO </a:t>
            </a:r>
            <a:r>
              <a:rPr lang="es-ES_tradnl" sz="3200" b="1" dirty="0">
                <a:solidFill>
                  <a:prstClr val="white"/>
                </a:solidFill>
                <a:latin typeface="Arial Narrow" pitchFamily="34" charset="0"/>
              </a:rPr>
              <a:t>AMBIENTAL</a:t>
            </a:r>
            <a:endParaRPr lang="es-ES" sz="32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9" name="Subtítulo 2"/>
          <p:cNvSpPr>
            <a:spLocks/>
          </p:cNvSpPr>
          <p:nvPr/>
        </p:nvSpPr>
        <p:spPr bwMode="auto">
          <a:xfrm>
            <a:off x="2853532" y="3267869"/>
            <a:ext cx="591185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s-ES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18 Imagen" descr="cor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Diego\Desktop\presconama\Power Point\imagenes\imag-diapo-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1530350"/>
            <a:ext cx="500221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 bwMode="auto">
          <a:xfrm>
            <a:off x="9644063" y="500063"/>
            <a:ext cx="3957637" cy="11271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s-CL" sz="3400">
                <a:latin typeface="Impact" pitchFamily="34" charset="0"/>
              </a:rPr>
              <a:t>¿ QU</a:t>
            </a:r>
            <a:r>
              <a:rPr lang="es-CL" altLang="es-CL" sz="3400">
                <a:latin typeface="Impact" pitchFamily="34" charset="0"/>
              </a:rPr>
              <a:t>É ES</a:t>
            </a:r>
            <a:r>
              <a:rPr lang="es-CL" altLang="es-CL" sz="3400">
                <a:solidFill>
                  <a:srgbClr val="028805"/>
                </a:solidFill>
                <a:latin typeface="Impact" pitchFamily="34" charset="0"/>
              </a:rPr>
              <a:t> LA COMISION </a:t>
            </a:r>
          </a:p>
          <a:p>
            <a:pPr eaLnBrk="1" hangingPunct="1"/>
            <a:r>
              <a:rPr lang="es-CL" altLang="es-CL" sz="3400">
                <a:solidFill>
                  <a:srgbClr val="028805"/>
                </a:solidFill>
                <a:latin typeface="Impact" pitchFamily="34" charset="0"/>
              </a:rPr>
              <a:t>DE EVALUACIÓN</a:t>
            </a:r>
            <a:r>
              <a:rPr lang="es-CL" altLang="es-CL" sz="3400">
                <a:latin typeface="Impact" pitchFamily="34" charset="0"/>
              </a:rPr>
              <a:t>?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84213" y="2276475"/>
            <a:ext cx="1946275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434343"/>
                </a:solidFill>
                <a:latin typeface="Impact" pitchFamily="34" charset="0"/>
                <a:cs typeface="+mn-cs"/>
              </a:rPr>
              <a:t>¿Quiénes la componen?</a:t>
            </a:r>
          </a:p>
        </p:txBody>
      </p:sp>
      <p:sp>
        <p:nvSpPr>
          <p:cNvPr id="17" name="9 CuadroTexto"/>
          <p:cNvSpPr txBox="1">
            <a:spLocks noChangeArrowheads="1"/>
          </p:cNvSpPr>
          <p:nvPr/>
        </p:nvSpPr>
        <p:spPr bwMode="auto">
          <a:xfrm>
            <a:off x="611188" y="981075"/>
            <a:ext cx="4105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CL" sz="2400">
                <a:solidFill>
                  <a:srgbClr val="FF0000"/>
                </a:solidFill>
                <a:latin typeface="Impact" pitchFamily="34" charset="0"/>
              </a:rPr>
              <a:t>Los proyectos serán Calificados por una Comisión </a:t>
            </a:r>
            <a:r>
              <a:rPr lang="es-ES" altLang="es-CL" sz="2400">
                <a:solidFill>
                  <a:srgbClr val="028805"/>
                </a:solidFill>
                <a:latin typeface="Impact" pitchFamily="34" charset="0"/>
              </a:rPr>
              <a:t>presidida por el Intendente</a:t>
            </a:r>
            <a:endParaRPr lang="es-CL" altLang="es-CL" sz="2400">
              <a:solidFill>
                <a:srgbClr val="028805"/>
              </a:solidFill>
              <a:latin typeface="Impact" pitchFamily="34" charset="0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288925" y="3141663"/>
            <a:ext cx="4681538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s-CL" sz="1200" b="1" dirty="0"/>
              <a:t>Los Secretarios Regionales Ministeriales del: </a:t>
            </a:r>
          </a:p>
          <a:p>
            <a:r>
              <a:rPr lang="es-ES" altLang="es-CL" sz="1200" b="1" dirty="0"/>
              <a:t>Medio Ambiente,</a:t>
            </a:r>
          </a:p>
          <a:p>
            <a:r>
              <a:rPr lang="es-ES" altLang="es-CL" sz="1200" b="1" dirty="0"/>
              <a:t>Salud, </a:t>
            </a:r>
          </a:p>
          <a:p>
            <a:r>
              <a:rPr lang="es-ES" altLang="es-CL" sz="1200" b="1" dirty="0"/>
              <a:t>Economía Fomento y Reconstrucción,</a:t>
            </a:r>
          </a:p>
          <a:p>
            <a:r>
              <a:rPr lang="es-ES" altLang="es-CL" sz="1200" b="1" dirty="0"/>
              <a:t>Energía,</a:t>
            </a:r>
          </a:p>
          <a:p>
            <a:r>
              <a:rPr lang="es-ES" altLang="es-CL" sz="1200" b="1" dirty="0"/>
              <a:t>Obras Públicas,</a:t>
            </a:r>
          </a:p>
          <a:p>
            <a:r>
              <a:rPr lang="es-ES" altLang="es-CL" sz="1200" b="1" dirty="0"/>
              <a:t>Agricultura,</a:t>
            </a:r>
          </a:p>
          <a:p>
            <a:r>
              <a:rPr lang="es-ES" altLang="es-CL" sz="1200" b="1" dirty="0"/>
              <a:t>Vivienda y Urbanismo,</a:t>
            </a:r>
          </a:p>
          <a:p>
            <a:r>
              <a:rPr lang="es-ES" altLang="es-CL" sz="1200" b="1" dirty="0"/>
              <a:t>Transportes y Telecomunicaciones,</a:t>
            </a:r>
          </a:p>
          <a:p>
            <a:r>
              <a:rPr lang="es-ES" altLang="es-CL" sz="1200" b="1" dirty="0"/>
              <a:t>Minería,</a:t>
            </a:r>
          </a:p>
          <a:p>
            <a:r>
              <a:rPr lang="es-ES" altLang="es-CL" sz="1200" b="1" dirty="0"/>
              <a:t>Desarrollo Social y</a:t>
            </a:r>
          </a:p>
          <a:p>
            <a:r>
              <a:rPr lang="es-ES" altLang="es-CL" sz="1200" b="1" dirty="0"/>
              <a:t>Director Regional del Servicio de Evaluación Ambiental.</a:t>
            </a:r>
          </a:p>
          <a:p>
            <a:endParaRPr lang="es-ES" altLang="es-CL" sz="12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9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2137E-6 L -0.49844 4.9213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357188" y="1500188"/>
            <a:ext cx="2571750" cy="107156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98463" y="1571625"/>
            <a:ext cx="25717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Obligación de SEA </a:t>
            </a:r>
            <a:r>
              <a:rPr lang="es-CL" altLang="es-CL" sz="1400" b="1">
                <a:solidFill>
                  <a:srgbClr val="5F5F5F"/>
                </a:solidFill>
              </a:rPr>
              <a:t>de</a:t>
            </a:r>
          </a:p>
          <a:p>
            <a:pPr eaLnBrk="1" hangingPunct="1"/>
            <a:r>
              <a:rPr lang="es-CL" altLang="es-CL" sz="1400" b="1">
                <a:solidFill>
                  <a:srgbClr val="5F5F5F"/>
                </a:solidFill>
              </a:rPr>
              <a:t>establecer mecanismos que</a:t>
            </a:r>
          </a:p>
          <a:p>
            <a:pPr eaLnBrk="1" hangingPunct="1"/>
            <a:r>
              <a:rPr lang="es-CL" altLang="es-CL" sz="1400" b="1">
                <a:solidFill>
                  <a:srgbClr val="5F5F5F"/>
                </a:solidFill>
              </a:rPr>
              <a:t>aseguren la participación</a:t>
            </a:r>
          </a:p>
          <a:p>
            <a:pPr eaLnBrk="1" hangingPunct="1"/>
            <a:r>
              <a:rPr lang="es-CL" altLang="es-CL" sz="1400" b="1">
                <a:solidFill>
                  <a:srgbClr val="5F5F5F"/>
                </a:solidFill>
              </a:rPr>
              <a:t>informada de la comunidad.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57188" y="3143250"/>
            <a:ext cx="2357437" cy="1071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444500" y="3260725"/>
            <a:ext cx="2357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La responsabilidad </a:t>
            </a:r>
          </a:p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del titular </a:t>
            </a:r>
            <a:r>
              <a:rPr lang="es-CL" altLang="es-CL" sz="1400" b="1">
                <a:solidFill>
                  <a:srgbClr val="5F5F5F"/>
                </a:solidFill>
              </a:rPr>
              <a:t>de publicar</a:t>
            </a:r>
          </a:p>
          <a:p>
            <a:pPr eaLnBrk="1" hangingPunct="1"/>
            <a:r>
              <a:rPr lang="es-CL" altLang="es-CL" sz="1400" b="1">
                <a:solidFill>
                  <a:srgbClr val="5F5F5F"/>
                </a:solidFill>
              </a:rPr>
              <a:t>un resumen del EIA.</a:t>
            </a:r>
          </a:p>
          <a:p>
            <a:pPr eaLnBrk="1" hangingPunct="1"/>
            <a:endParaRPr lang="es-CL" altLang="es-CL" sz="1400" b="1">
              <a:solidFill>
                <a:srgbClr val="5F5F5F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00063" y="4714875"/>
            <a:ext cx="2857500" cy="1071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587375" y="4857750"/>
            <a:ext cx="27860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5F5F5F"/>
                </a:solidFill>
              </a:rPr>
              <a:t>El derecho de las personas</a:t>
            </a:r>
          </a:p>
          <a:p>
            <a:pPr eaLnBrk="1" hangingPunct="1"/>
            <a:r>
              <a:rPr lang="es-CL" altLang="es-CL" sz="1400" b="1">
                <a:solidFill>
                  <a:srgbClr val="5F5F5F"/>
                </a:solidFill>
              </a:rPr>
              <a:t>naturales y jurídicas</a:t>
            </a:r>
            <a:r>
              <a:rPr lang="es-CL" altLang="es-CL" sz="1400" b="1"/>
              <a:t> </a:t>
            </a:r>
            <a:r>
              <a:rPr lang="es-CL" altLang="es-CL" sz="1400" b="1">
                <a:solidFill>
                  <a:srgbClr val="FF0000"/>
                </a:solidFill>
              </a:rPr>
              <a:t>de</a:t>
            </a:r>
          </a:p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conocer el contenido del EIA.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5286375" y="5143500"/>
            <a:ext cx="3400425" cy="1071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5357813" y="5214938"/>
            <a:ext cx="33289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CL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 derecho </a:t>
            </a:r>
            <a:r>
              <a:rPr lang="es-CL" sz="1400" b="1" dirty="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t>a formular  observaciones</a:t>
            </a:r>
            <a:r>
              <a:rPr lang="es-CL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s-C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ambientales al proyecto </a:t>
            </a:r>
            <a:r>
              <a:rPr lang="es-CL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 el plazo de 60 días hábiles (Lunes a Viernes).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5572125" y="3429000"/>
            <a:ext cx="2857500" cy="12858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5643563" y="3500438"/>
            <a:ext cx="30432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La obligación del SEA de dar respuesta (considerar) </a:t>
            </a:r>
            <a:r>
              <a:rPr lang="es-CL" altLang="es-CL" sz="1400" b="1">
                <a:solidFill>
                  <a:srgbClr val="5F5F5F"/>
                </a:solidFill>
              </a:rPr>
              <a:t>a las observaciones</a:t>
            </a:r>
          </a:p>
          <a:p>
            <a:pPr eaLnBrk="1" hangingPunct="1"/>
            <a:r>
              <a:rPr lang="es-CL" altLang="es-CL" sz="1400" b="1">
                <a:solidFill>
                  <a:srgbClr val="5F5F5F"/>
                </a:solidFill>
              </a:rPr>
              <a:t>ciudadanas recibidas.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5072063" y="1571625"/>
            <a:ext cx="3786187" cy="10001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9" name="18 CuadroTexto"/>
          <p:cNvSpPr txBox="1">
            <a:spLocks noChangeArrowheads="1"/>
          </p:cNvSpPr>
          <p:nvPr/>
        </p:nvSpPr>
        <p:spPr bwMode="auto">
          <a:xfrm>
            <a:off x="5214938" y="1785938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El derecho a Reclamar </a:t>
            </a:r>
            <a:r>
              <a:rPr lang="es-CL" altLang="es-CL" sz="1400" b="1">
                <a:solidFill>
                  <a:srgbClr val="5F5F5F"/>
                </a:solidFill>
              </a:rPr>
              <a:t>para quienes consideren que sus observaciones no fueron debidamente consideradas. </a:t>
            </a:r>
          </a:p>
        </p:txBody>
      </p:sp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9929813" y="214313"/>
            <a:ext cx="4572000" cy="1522412"/>
            <a:chOff x="4786314" y="1285860"/>
            <a:chExt cx="4572032" cy="1522223"/>
          </a:xfrm>
        </p:grpSpPr>
        <p:sp>
          <p:nvSpPr>
            <p:cNvPr id="14376" name="20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322267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latin typeface="Impact" pitchFamily="34" charset="0"/>
                </a:rPr>
                <a:t>SOBRE LA PARTICIPACIÓN</a:t>
              </a:r>
            </a:p>
            <a:p>
              <a:pPr eaLnBrk="1" hangingPunct="1"/>
              <a:r>
                <a:rPr lang="es-CL" altLang="es-CL" sz="2400">
                  <a:latin typeface="Impact" pitchFamily="34" charset="0"/>
                </a:rPr>
                <a:t>DE LA </a:t>
              </a:r>
              <a:r>
                <a:rPr lang="es-CL" altLang="es-CL" sz="2400">
                  <a:solidFill>
                    <a:srgbClr val="FFC000"/>
                  </a:solidFill>
                  <a:latin typeface="Impact" pitchFamily="34" charset="0"/>
                </a:rPr>
                <a:t>COMUNIDAD...</a:t>
              </a:r>
            </a:p>
            <a:p>
              <a:pPr eaLnBrk="1" hangingPunct="1"/>
              <a:endParaRPr lang="es-CL" altLang="es-CL" sz="2400">
                <a:solidFill>
                  <a:srgbClr val="669900"/>
                </a:solidFill>
                <a:latin typeface="Impact" pitchFamily="34" charset="0"/>
              </a:endParaRPr>
            </a:p>
          </p:txBody>
        </p:sp>
        <p:sp>
          <p:nvSpPr>
            <p:cNvPr id="14377" name="21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9963150" y="1000125"/>
            <a:ext cx="450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latin typeface="Impact" pitchFamily="34" charset="0"/>
              </a:rPr>
              <a:t>LA LEY 19.300 </a:t>
            </a:r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ESTABLECE LO SIGUIENTE:</a:t>
            </a:r>
          </a:p>
        </p:txBody>
      </p:sp>
      <p:pic>
        <p:nvPicPr>
          <p:cNvPr id="10243" name="Picture 3" descr="C:\Users\Diego\Desktop\presconama\Power Point\imagenes\LIBRO-L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6643688"/>
            <a:ext cx="2500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Diego\Desktop\presconama\Power Point\imagenes\imag-diapo-11-OP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214563"/>
            <a:ext cx="224313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40 Grupo"/>
          <p:cNvGrpSpPr>
            <a:grpSpLocks/>
          </p:cNvGrpSpPr>
          <p:nvPr/>
        </p:nvGrpSpPr>
        <p:grpSpPr bwMode="auto">
          <a:xfrm>
            <a:off x="2771775" y="1776413"/>
            <a:ext cx="2743200" cy="3381375"/>
            <a:chOff x="2772568" y="1776654"/>
            <a:chExt cx="2742889" cy="3381624"/>
          </a:xfrm>
        </p:grpSpPr>
        <p:grpSp>
          <p:nvGrpSpPr>
            <p:cNvPr id="14359" name="27 Grupo"/>
            <p:cNvGrpSpPr>
              <a:grpSpLocks/>
            </p:cNvGrpSpPr>
            <p:nvPr/>
          </p:nvGrpSpPr>
          <p:grpSpPr bwMode="auto">
            <a:xfrm>
              <a:off x="2772568" y="1776654"/>
              <a:ext cx="2528574" cy="3381624"/>
              <a:chOff x="2159256" y="1776648"/>
              <a:chExt cx="2528572" cy="3381622"/>
            </a:xfrm>
          </p:grpSpPr>
          <p:grpSp>
            <p:nvGrpSpPr>
              <p:cNvPr id="14364" name="20 Grupo"/>
              <p:cNvGrpSpPr>
                <a:grpSpLocks/>
              </p:cNvGrpSpPr>
              <p:nvPr/>
            </p:nvGrpSpPr>
            <p:grpSpPr bwMode="auto">
              <a:xfrm rot="900000">
                <a:off x="4132949" y="1929499"/>
                <a:ext cx="157642" cy="1156043"/>
                <a:chOff x="5106587" y="3028969"/>
                <a:chExt cx="214314" cy="1571638"/>
              </a:xfrm>
            </p:grpSpPr>
            <p:sp>
              <p:nvSpPr>
                <p:cNvPr id="39" name="38 Elipse"/>
                <p:cNvSpPr/>
                <p:nvPr/>
              </p:nvSpPr>
              <p:spPr>
                <a:xfrm>
                  <a:off x="5070008" y="3015831"/>
                  <a:ext cx="235218" cy="21151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CL"/>
                </a:p>
              </p:txBody>
            </p:sp>
            <p:cxnSp>
              <p:nvCxnSpPr>
                <p:cNvPr id="40" name="39 Conector recto"/>
                <p:cNvCxnSpPr>
                  <a:stCxn id="39" idx="4"/>
                </p:cNvCxnSpPr>
                <p:nvPr/>
              </p:nvCxnSpPr>
              <p:spPr>
                <a:xfrm rot="5400000">
                  <a:off x="4492763" y="3885596"/>
                  <a:ext cx="1355450" cy="45318"/>
                </a:xfrm>
                <a:prstGeom prst="line">
                  <a:avLst/>
                </a:prstGeom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65" name="23 Grupo"/>
              <p:cNvGrpSpPr>
                <a:grpSpLocks/>
              </p:cNvGrpSpPr>
              <p:nvPr/>
            </p:nvGrpSpPr>
            <p:grpSpPr bwMode="auto">
              <a:xfrm rot="-900000">
                <a:off x="2551472" y="1776648"/>
                <a:ext cx="311693" cy="941118"/>
                <a:chOff x="7604578" y="3254570"/>
                <a:chExt cx="423746" cy="1279449"/>
              </a:xfrm>
            </p:grpSpPr>
            <p:sp>
              <p:nvSpPr>
                <p:cNvPr id="37" name="36 Elipse"/>
                <p:cNvSpPr/>
                <p:nvPr/>
              </p:nvSpPr>
              <p:spPr>
                <a:xfrm>
                  <a:off x="7622614" y="3230038"/>
                  <a:ext cx="211479" cy="2136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CL"/>
                </a:p>
              </p:txBody>
            </p:sp>
            <p:cxnSp>
              <p:nvCxnSpPr>
                <p:cNvPr id="38" name="37 Conector recto"/>
                <p:cNvCxnSpPr>
                  <a:stCxn id="37" idx="4"/>
                </p:cNvCxnSpPr>
                <p:nvPr/>
              </p:nvCxnSpPr>
              <p:spPr>
                <a:xfrm rot="17100000" flipH="1">
                  <a:off x="7285964" y="3808637"/>
                  <a:ext cx="1033855" cy="401379"/>
                </a:xfrm>
                <a:prstGeom prst="line">
                  <a:avLst/>
                </a:prstGeom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66" name="26 Grupo"/>
              <p:cNvGrpSpPr>
                <a:grpSpLocks/>
              </p:cNvGrpSpPr>
              <p:nvPr/>
            </p:nvGrpSpPr>
            <p:grpSpPr bwMode="auto">
              <a:xfrm rot="-3180000">
                <a:off x="2259545" y="3599120"/>
                <a:ext cx="267158" cy="467736"/>
                <a:chOff x="7918926" y="4351885"/>
                <a:chExt cx="363202" cy="635882"/>
              </a:xfrm>
            </p:grpSpPr>
            <p:cxnSp>
              <p:nvCxnSpPr>
                <p:cNvPr id="36" name="35 Conector recto"/>
                <p:cNvCxnSpPr>
                  <a:stCxn id="35" idx="1"/>
                </p:cNvCxnSpPr>
                <p:nvPr/>
              </p:nvCxnSpPr>
              <p:spPr>
                <a:xfrm rot="13980000" flipH="1">
                  <a:off x="7886451" y="4589708"/>
                  <a:ext cx="636594" cy="155403"/>
                </a:xfrm>
                <a:prstGeom prst="line">
                  <a:avLst/>
                </a:prstGeom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34 Elipse"/>
                <p:cNvSpPr/>
                <p:nvPr/>
              </p:nvSpPr>
              <p:spPr>
                <a:xfrm>
                  <a:off x="7928598" y="4424164"/>
                  <a:ext cx="211520" cy="21363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CL"/>
                </a:p>
              </p:txBody>
            </p:sp>
          </p:grpSp>
          <p:grpSp>
            <p:nvGrpSpPr>
              <p:cNvPr id="14367" name="32 Grupo"/>
              <p:cNvGrpSpPr>
                <a:grpSpLocks/>
              </p:cNvGrpSpPr>
              <p:nvPr/>
            </p:nvGrpSpPr>
            <p:grpSpPr bwMode="auto">
              <a:xfrm rot="10800000">
                <a:off x="3815809" y="4000496"/>
                <a:ext cx="872019" cy="1157774"/>
                <a:chOff x="7006260" y="4275037"/>
                <a:chExt cx="1185508" cy="1573981"/>
              </a:xfrm>
            </p:grpSpPr>
            <p:cxnSp>
              <p:nvCxnSpPr>
                <p:cNvPr id="34" name="33 Conector recto"/>
                <p:cNvCxnSpPr>
                  <a:stCxn id="33" idx="1"/>
                </p:cNvCxnSpPr>
                <p:nvPr/>
              </p:nvCxnSpPr>
              <p:spPr>
                <a:xfrm rot="16200000" flipH="1">
                  <a:off x="6844237" y="4473710"/>
                  <a:ext cx="1541060" cy="1152348"/>
                </a:xfrm>
                <a:prstGeom prst="line">
                  <a:avLst/>
                </a:prstGeom>
                <a:ln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32 Elipse"/>
                <p:cNvSpPr/>
                <p:nvPr/>
              </p:nvSpPr>
              <p:spPr>
                <a:xfrm>
                  <a:off x="7034277" y="4275037"/>
                  <a:ext cx="213637" cy="2136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CL"/>
                </a:p>
              </p:txBody>
            </p:sp>
          </p:grpSp>
        </p:grpSp>
        <p:sp>
          <p:nvSpPr>
            <p:cNvPr id="55" name="54 Elipse"/>
            <p:cNvSpPr/>
            <p:nvPr/>
          </p:nvSpPr>
          <p:spPr>
            <a:xfrm rot="18420000">
              <a:off x="3285257" y="4553411"/>
              <a:ext cx="157175" cy="15714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cxnSp>
          <p:nvCxnSpPr>
            <p:cNvPr id="56" name="55 Conector recto"/>
            <p:cNvCxnSpPr>
              <a:stCxn id="55" idx="6"/>
            </p:cNvCxnSpPr>
            <p:nvPr/>
          </p:nvCxnSpPr>
          <p:spPr>
            <a:xfrm rot="5400000" flipH="1" flipV="1">
              <a:off x="3315378" y="4097785"/>
              <a:ext cx="568367" cy="374608"/>
            </a:xfrm>
            <a:prstGeom prst="line">
              <a:avLst/>
            </a:prstGeom>
            <a:ln>
              <a:solidFill>
                <a:srgbClr val="5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56 Elipse"/>
            <p:cNvSpPr/>
            <p:nvPr/>
          </p:nvSpPr>
          <p:spPr>
            <a:xfrm rot="10800000">
              <a:off x="5358313" y="4143790"/>
              <a:ext cx="157144" cy="157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cxnSp>
          <p:nvCxnSpPr>
            <p:cNvPr id="58" name="57 Conector recto"/>
            <p:cNvCxnSpPr>
              <a:stCxn id="57" idx="5"/>
            </p:cNvCxnSpPr>
            <p:nvPr/>
          </p:nvCxnSpPr>
          <p:spPr>
            <a:xfrm rot="16200000" flipV="1">
              <a:off x="4965429" y="3750911"/>
              <a:ext cx="236554" cy="593658"/>
            </a:xfrm>
            <a:prstGeom prst="line">
              <a:avLst/>
            </a:prstGeom>
            <a:ln>
              <a:solidFill>
                <a:srgbClr val="5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0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8208E-6 L -0.69722 0.00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89017E-6 L -0.69809 2.8901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5723E-6 L 0.00382 -0.5588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2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3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iego\Desktop\presconama\Power Point\imagenes\imag-diapo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847975"/>
            <a:ext cx="40862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9929813" y="214313"/>
            <a:ext cx="4572000" cy="1522412"/>
            <a:chOff x="4786314" y="1285860"/>
            <a:chExt cx="4572032" cy="1522223"/>
          </a:xfrm>
        </p:grpSpPr>
        <p:sp>
          <p:nvSpPr>
            <p:cNvPr id="15380" name="15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4144112" cy="830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latin typeface="Impact" pitchFamily="34" charset="0"/>
                </a:rPr>
                <a:t>¿CÓMO FUNCIONA EL PROCESO DE</a:t>
              </a:r>
            </a:p>
            <a:p>
              <a:pPr eaLnBrk="1" hangingPunct="1"/>
              <a:r>
                <a:rPr lang="es-CL" altLang="es-CL" sz="2400">
                  <a:solidFill>
                    <a:srgbClr val="FFC000"/>
                  </a:solidFill>
                  <a:latin typeface="Impact" pitchFamily="34" charset="0"/>
                </a:rPr>
                <a:t>PARTICIPACIÓN</a:t>
              </a:r>
              <a:r>
                <a:rPr lang="es-CL" altLang="es-CL" sz="2400">
                  <a:latin typeface="Impact" pitchFamily="34" charset="0"/>
                </a:rPr>
                <a:t> CIUDADANA?</a:t>
              </a:r>
              <a:endParaRPr lang="es-CL" altLang="es-CL" sz="2400" b="1">
                <a:solidFill>
                  <a:srgbClr val="669900"/>
                </a:solidFill>
                <a:latin typeface="Impact" pitchFamily="34" charset="0"/>
              </a:endParaRPr>
            </a:p>
          </p:txBody>
        </p:sp>
        <p:sp>
          <p:nvSpPr>
            <p:cNvPr id="15381" name="16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grpSp>
        <p:nvGrpSpPr>
          <p:cNvPr id="3" name="26 Grupo"/>
          <p:cNvGrpSpPr>
            <a:grpSpLocks/>
          </p:cNvGrpSpPr>
          <p:nvPr/>
        </p:nvGrpSpPr>
        <p:grpSpPr bwMode="auto">
          <a:xfrm>
            <a:off x="714375" y="1443038"/>
            <a:ext cx="8429625" cy="5926137"/>
            <a:chOff x="714321" y="1442884"/>
            <a:chExt cx="8429679" cy="5926853"/>
          </a:xfrm>
        </p:grpSpPr>
        <p:sp>
          <p:nvSpPr>
            <p:cNvPr id="8" name="7 Elipse"/>
            <p:cNvSpPr/>
            <p:nvPr/>
          </p:nvSpPr>
          <p:spPr>
            <a:xfrm>
              <a:off x="6572234" y="2514575"/>
              <a:ext cx="2143139" cy="21433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6786548" y="3057566"/>
              <a:ext cx="2357452" cy="10161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sz="1200" b="1" dirty="0">
                  <a:solidFill>
                    <a:srgbClr val="FF0000"/>
                  </a:solidFill>
                  <a:latin typeface="+mj-lt"/>
                  <a:cs typeface="+mn-cs"/>
                </a:rPr>
                <a:t>60 DÍAS HÁBILES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sz="1200" b="1" dirty="0">
                  <a:solidFill>
                    <a:srgbClr val="FF0000"/>
                  </a:solidFill>
                  <a:latin typeface="+mj-lt"/>
                  <a:cs typeface="+mn-cs"/>
                </a:rPr>
                <a:t> PLAZO </a:t>
              </a:r>
              <a:r>
                <a:rPr lang="es-CL" sz="1200" b="1" dirty="0">
                  <a:latin typeface="+mj-lt"/>
                  <a:cs typeface="+mn-cs"/>
                </a:rPr>
                <a:t>MÁXIMO PARA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sz="1200" b="1" dirty="0">
                  <a:latin typeface="+mj-lt"/>
                  <a:cs typeface="+mn-cs"/>
                </a:rPr>
                <a:t>HACER ENTREGA DE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sz="1200" b="1" dirty="0">
                  <a:latin typeface="+mj-lt"/>
                  <a:cs typeface="+mn-cs"/>
                </a:rPr>
                <a:t>LAS OBSERVACIONES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sz="1200" b="1" dirty="0">
                  <a:latin typeface="+mj-lt"/>
                  <a:cs typeface="+mn-cs"/>
                </a:rPr>
                <a:t>CIUDADANAS</a:t>
              </a:r>
            </a:p>
          </p:txBody>
        </p:sp>
        <p:grpSp>
          <p:nvGrpSpPr>
            <p:cNvPr id="15373" name="25 Grupo"/>
            <p:cNvGrpSpPr>
              <a:grpSpLocks/>
            </p:cNvGrpSpPr>
            <p:nvPr/>
          </p:nvGrpSpPr>
          <p:grpSpPr bwMode="auto">
            <a:xfrm>
              <a:off x="1395388" y="1442884"/>
              <a:ext cx="5775344" cy="5926853"/>
              <a:chOff x="1395388" y="1442884"/>
              <a:chExt cx="5775344" cy="5926853"/>
            </a:xfrm>
          </p:grpSpPr>
          <p:sp>
            <p:nvSpPr>
              <p:cNvPr id="11" name="10 Arco"/>
              <p:cNvSpPr/>
              <p:nvPr/>
            </p:nvSpPr>
            <p:spPr>
              <a:xfrm rot="18969217">
                <a:off x="1395363" y="1646109"/>
                <a:ext cx="5775362" cy="5723628"/>
              </a:xfrm>
              <a:prstGeom prst="arc">
                <a:avLst>
                  <a:gd name="adj1" fmla="val 15661241"/>
                  <a:gd name="adj2" fmla="val 784427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grpSp>
            <p:nvGrpSpPr>
              <p:cNvPr id="15377" name="23 Grupo"/>
              <p:cNvGrpSpPr>
                <a:grpSpLocks/>
              </p:cNvGrpSpPr>
              <p:nvPr/>
            </p:nvGrpSpPr>
            <p:grpSpPr bwMode="auto">
              <a:xfrm>
                <a:off x="3786170" y="1442884"/>
                <a:ext cx="1304947" cy="369332"/>
                <a:chOff x="3786170" y="1000108"/>
                <a:chExt cx="1304947" cy="369332"/>
              </a:xfrm>
            </p:grpSpPr>
            <p:sp>
              <p:nvSpPr>
                <p:cNvPr id="21" name="20 Rectángulo redondeado"/>
                <p:cNvSpPr/>
                <p:nvPr/>
              </p:nvSpPr>
              <p:spPr>
                <a:xfrm>
                  <a:off x="3786153" y="1023923"/>
                  <a:ext cx="1214444" cy="28578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CL"/>
                </a:p>
              </p:txBody>
            </p:sp>
            <p:sp>
              <p:nvSpPr>
                <p:cNvPr id="15379" name="21 Rectángulo"/>
                <p:cNvSpPr>
                  <a:spLocks noChangeArrowheads="1"/>
                </p:cNvSpPr>
                <p:nvPr/>
              </p:nvSpPr>
              <p:spPr bwMode="auto">
                <a:xfrm>
                  <a:off x="3829233" y="1000108"/>
                  <a:ext cx="1261884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s-CL" altLang="es-CL" b="1" dirty="0">
                      <a:solidFill>
                        <a:srgbClr val="FF0000"/>
                      </a:solidFill>
                      <a:latin typeface="Arial Black" pitchFamily="34" charset="0"/>
                    </a:rPr>
                    <a:t>60 DÍAS </a:t>
                  </a:r>
                  <a:endParaRPr lang="es-CL" altLang="es-CL" b="1" dirty="0"/>
                </a:p>
              </p:txBody>
            </p:sp>
          </p:grpSp>
        </p:grpSp>
        <p:sp>
          <p:nvSpPr>
            <p:cNvPr id="7" name="6 Elipse"/>
            <p:cNvSpPr/>
            <p:nvPr/>
          </p:nvSpPr>
          <p:spPr>
            <a:xfrm>
              <a:off x="714321" y="2571732"/>
              <a:ext cx="1714511" cy="1771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15375" name="12 CuadroTexto"/>
            <p:cNvSpPr txBox="1">
              <a:spLocks noChangeArrowheads="1"/>
            </p:cNvSpPr>
            <p:nvPr/>
          </p:nvSpPr>
          <p:spPr bwMode="auto">
            <a:xfrm>
              <a:off x="714321" y="3214686"/>
              <a:ext cx="1714512" cy="86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CL" altLang="es-CL" sz="1200" b="1"/>
                <a:t>PUBLICACIÓN</a:t>
              </a:r>
            </a:p>
            <a:p>
              <a:pPr algn="ctr" eaLnBrk="1" hangingPunct="1"/>
              <a:r>
                <a:rPr lang="es-CL" altLang="es-CL" sz="1200" b="1"/>
                <a:t>EXTRACTO </a:t>
              </a:r>
            </a:p>
            <a:p>
              <a:pPr algn="ctr" eaLnBrk="1" hangingPunct="1"/>
              <a:r>
                <a:rPr lang="es-CL" altLang="es-CL" sz="1200" b="1"/>
                <a:t>DEL </a:t>
              </a:r>
              <a:r>
                <a:rPr lang="es-CL" altLang="es-CL" sz="1200" b="1">
                  <a:solidFill>
                    <a:srgbClr val="FF0000"/>
                  </a:solidFill>
                </a:rPr>
                <a:t>EIA</a:t>
              </a:r>
            </a:p>
            <a:p>
              <a:pPr eaLnBrk="1" hangingPunct="1"/>
              <a:endParaRPr lang="es-CL" altLang="es-CL" sz="1400"/>
            </a:p>
          </p:txBody>
        </p:sp>
      </p:grpSp>
      <p:sp>
        <p:nvSpPr>
          <p:cNvPr id="25" name="24 Rectángulo"/>
          <p:cNvSpPr>
            <a:spLocks noChangeArrowheads="1"/>
          </p:cNvSpPr>
          <p:nvPr/>
        </p:nvSpPr>
        <p:spPr bwMode="auto">
          <a:xfrm>
            <a:off x="2500313" y="7443788"/>
            <a:ext cx="4240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FF0000"/>
                </a:solidFill>
                <a:latin typeface="Arial Black" pitchFamily="34" charset="0"/>
              </a:rPr>
              <a:t>LO MÁS IMPORTANTE: ESTE ES EL PLAZO PARA</a:t>
            </a:r>
          </a:p>
          <a:p>
            <a:pPr algn="ctr" eaLnBrk="1" hangingPunct="1"/>
            <a:r>
              <a:rPr lang="es-CL" altLang="es-CL" sz="1200" b="1">
                <a:solidFill>
                  <a:srgbClr val="FF0000"/>
                </a:solidFill>
                <a:latin typeface="Arial Black" pitchFamily="34" charset="0"/>
              </a:rPr>
              <a:t>HACER INGRESO DE LAS OBSERVACIONES </a:t>
            </a:r>
          </a:p>
          <a:p>
            <a:pPr algn="ctr" eaLnBrk="1" hangingPunct="1"/>
            <a:r>
              <a:rPr lang="es-CL" altLang="es-CL" sz="1200" b="1">
                <a:solidFill>
                  <a:srgbClr val="FF0000"/>
                </a:solidFill>
                <a:latin typeface="Arial Black" pitchFamily="34" charset="0"/>
              </a:rPr>
              <a:t>CIUDADANAS</a:t>
            </a:r>
          </a:p>
        </p:txBody>
      </p:sp>
      <p:sp>
        <p:nvSpPr>
          <p:cNvPr id="23" name="22 Rectángulo"/>
          <p:cNvSpPr>
            <a:spLocks noChangeArrowheads="1"/>
          </p:cNvSpPr>
          <p:nvPr/>
        </p:nvSpPr>
        <p:spPr bwMode="auto">
          <a:xfrm>
            <a:off x="3052763" y="-461963"/>
            <a:ext cx="3135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/>
              <a:t>DIFUSIÓN, CAPACITACIÓN AMBIENTAL </a:t>
            </a:r>
          </a:p>
          <a:p>
            <a:pPr algn="ctr" eaLnBrk="1" hangingPunct="1"/>
            <a:r>
              <a:rPr lang="es-CL" altLang="es-CL" sz="1200" b="1"/>
              <a:t>CIUDADANA, DISCUSIÓN CIUDADANA</a:t>
            </a:r>
            <a:endParaRPr lang="es-CL" altLang="es-CL" sz="1200" b="1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17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8208E-6 L -0.69722 0.00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66667E-6 -0.2738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4495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Users\Diego\Desktop\presconama\Power Point\imagenes\imag-diapo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1888"/>
            <a:ext cx="914400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3321050" y="2500313"/>
            <a:ext cx="179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400">
                <a:solidFill>
                  <a:schemeClr val="bg1"/>
                </a:solidFill>
                <a:latin typeface="Impact" pitchFamily="34" charset="0"/>
              </a:rPr>
              <a:t>ENVÍO DE RCA</a:t>
            </a:r>
            <a:endParaRPr lang="es-CL" altLang="es-CL" sz="2400" b="1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10 Grupo"/>
          <p:cNvGrpSpPr>
            <a:grpSpLocks/>
          </p:cNvGrpSpPr>
          <p:nvPr/>
        </p:nvGrpSpPr>
        <p:grpSpPr bwMode="auto">
          <a:xfrm>
            <a:off x="9929813" y="214313"/>
            <a:ext cx="4572000" cy="1522412"/>
            <a:chOff x="4786314" y="1285860"/>
            <a:chExt cx="4572032" cy="1522223"/>
          </a:xfrm>
        </p:grpSpPr>
        <p:sp>
          <p:nvSpPr>
            <p:cNvPr id="16399" name="11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4155334" cy="830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latin typeface="Impact" pitchFamily="34" charset="0"/>
                </a:rPr>
                <a:t>¿CÓMO FUNCIONA EL PROCESO DE</a:t>
              </a:r>
            </a:p>
            <a:p>
              <a:pPr eaLnBrk="1" hangingPunct="1"/>
              <a:r>
                <a:rPr lang="es-CL" altLang="es-CL" sz="2400">
                  <a:solidFill>
                    <a:srgbClr val="FFC000"/>
                  </a:solidFill>
                  <a:latin typeface="Impact" pitchFamily="34" charset="0"/>
                </a:rPr>
                <a:t>PARTICIPACIÓN</a:t>
              </a:r>
              <a:r>
                <a:rPr lang="es-CL" altLang="es-CL" sz="2400">
                  <a:latin typeface="Impact" pitchFamily="34" charset="0"/>
                </a:rPr>
                <a:t> CIUDADANA?</a:t>
              </a:r>
              <a:endParaRPr lang="es-CL" altLang="es-CL" sz="2400" b="1">
                <a:solidFill>
                  <a:srgbClr val="669900"/>
                </a:solidFill>
                <a:latin typeface="Impact" pitchFamily="34" charset="0"/>
              </a:endParaRPr>
            </a:p>
          </p:txBody>
        </p:sp>
        <p:sp>
          <p:nvSpPr>
            <p:cNvPr id="16400" name="12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grpSp>
        <p:nvGrpSpPr>
          <p:cNvPr id="3" name="13 Grupo"/>
          <p:cNvGrpSpPr>
            <a:grpSpLocks/>
          </p:cNvGrpSpPr>
          <p:nvPr/>
        </p:nvGrpSpPr>
        <p:grpSpPr bwMode="auto">
          <a:xfrm>
            <a:off x="871538" y="2643188"/>
            <a:ext cx="7986712" cy="1857375"/>
            <a:chOff x="871512" y="2643182"/>
            <a:chExt cx="7986768" cy="1857388"/>
          </a:xfrm>
        </p:grpSpPr>
        <p:sp>
          <p:nvSpPr>
            <p:cNvPr id="15" name="14 Elipse"/>
            <p:cNvSpPr/>
            <p:nvPr/>
          </p:nvSpPr>
          <p:spPr>
            <a:xfrm>
              <a:off x="871512" y="2657469"/>
              <a:ext cx="1643074" cy="1643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16" name="15 Elipse"/>
            <p:cNvSpPr/>
            <p:nvPr/>
          </p:nvSpPr>
          <p:spPr>
            <a:xfrm>
              <a:off x="6643702" y="2643182"/>
              <a:ext cx="1857388" cy="18573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16397" name="16 CuadroTexto"/>
            <p:cNvSpPr txBox="1">
              <a:spLocks noChangeArrowheads="1"/>
            </p:cNvSpPr>
            <p:nvPr/>
          </p:nvSpPr>
          <p:spPr bwMode="auto">
            <a:xfrm>
              <a:off x="1000100" y="3143248"/>
              <a:ext cx="192882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200" b="1">
                  <a:solidFill>
                    <a:srgbClr val="FF0000"/>
                  </a:solidFill>
                </a:rPr>
                <a:t>DÍA 120 - 180</a:t>
              </a:r>
            </a:p>
            <a:p>
              <a:pPr eaLnBrk="1" hangingPunct="1"/>
              <a:r>
                <a:rPr lang="es-CL" altLang="es-CL" sz="1200" b="1"/>
                <a:t>RESOLUCIÓN DE </a:t>
              </a:r>
            </a:p>
            <a:p>
              <a:pPr eaLnBrk="1" hangingPunct="1"/>
              <a:r>
                <a:rPr lang="es-CL" altLang="es-CL" sz="1200" b="1"/>
                <a:t>CALIFICACIÓN</a:t>
              </a:r>
            </a:p>
            <a:p>
              <a:pPr eaLnBrk="1" hangingPunct="1"/>
              <a:r>
                <a:rPr lang="es-CL" altLang="es-CL" sz="1200" b="1"/>
                <a:t>AMBIENTAL</a:t>
              </a:r>
            </a:p>
          </p:txBody>
        </p:sp>
        <p:sp>
          <p:nvSpPr>
            <p:cNvPr id="16398" name="17 CuadroTexto"/>
            <p:cNvSpPr txBox="1">
              <a:spLocks noChangeArrowheads="1"/>
            </p:cNvSpPr>
            <p:nvPr/>
          </p:nvSpPr>
          <p:spPr bwMode="auto">
            <a:xfrm>
              <a:off x="6786578" y="3189273"/>
              <a:ext cx="207170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200" b="1">
                  <a:solidFill>
                    <a:srgbClr val="FF0000"/>
                  </a:solidFill>
                </a:rPr>
                <a:t>ENVÍO DE RCA</a:t>
              </a:r>
            </a:p>
            <a:p>
              <a:pPr eaLnBrk="1" hangingPunct="1"/>
              <a:r>
                <a:rPr lang="es-CL" altLang="es-CL" sz="1200" b="1"/>
                <a:t>CON RESPUESTA A </a:t>
              </a:r>
            </a:p>
            <a:p>
              <a:pPr eaLnBrk="1" hangingPunct="1"/>
              <a:r>
                <a:rPr lang="es-CL" altLang="es-CL" sz="1200" b="1"/>
                <a:t>OBSERVACIONES</a:t>
              </a:r>
            </a:p>
            <a:p>
              <a:pPr eaLnBrk="1" hangingPunct="1"/>
              <a:r>
                <a:rPr lang="es-CL" altLang="es-CL" sz="1200" b="1"/>
                <a:t>CIUDADANAS</a:t>
              </a:r>
            </a:p>
          </p:txBody>
        </p:sp>
      </p:grpSp>
      <p:pic>
        <p:nvPicPr>
          <p:cNvPr id="24" name="Picture 3" descr="C:\Users\Diego\Desktop\presconama\Power Point\imagenes\imag-diapo-13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716213"/>
            <a:ext cx="455771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7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8208E-6 L -0.69722 0.00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iego\Desktop\presconama\Power Point\imagenes\imag-diapo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921000"/>
            <a:ext cx="408622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9929813" y="214313"/>
            <a:ext cx="4572000" cy="1522412"/>
            <a:chOff x="4786314" y="1285860"/>
            <a:chExt cx="4572032" cy="1522223"/>
          </a:xfrm>
        </p:grpSpPr>
        <p:sp>
          <p:nvSpPr>
            <p:cNvPr id="17426" name="15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4155334" cy="830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latin typeface="Impact" pitchFamily="34" charset="0"/>
                </a:rPr>
                <a:t>¿CÓMO FUNCIONA EL PROCESO DE</a:t>
              </a:r>
            </a:p>
            <a:p>
              <a:pPr eaLnBrk="1" hangingPunct="1"/>
              <a:r>
                <a:rPr lang="es-CL" altLang="es-CL" sz="2400">
                  <a:solidFill>
                    <a:srgbClr val="FFC000"/>
                  </a:solidFill>
                  <a:latin typeface="Impact" pitchFamily="34" charset="0"/>
                </a:rPr>
                <a:t>PARTICIPACIÓN</a:t>
              </a:r>
              <a:r>
                <a:rPr lang="es-CL" altLang="es-CL" sz="2400">
                  <a:latin typeface="Impact" pitchFamily="34" charset="0"/>
                </a:rPr>
                <a:t> CIUDADANA?</a:t>
              </a:r>
              <a:endParaRPr lang="es-CL" altLang="es-CL" sz="2400" b="1">
                <a:solidFill>
                  <a:srgbClr val="669900"/>
                </a:solidFill>
                <a:latin typeface="Impact" pitchFamily="34" charset="0"/>
              </a:endParaRPr>
            </a:p>
          </p:txBody>
        </p:sp>
        <p:sp>
          <p:nvSpPr>
            <p:cNvPr id="17427" name="16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grpSp>
        <p:nvGrpSpPr>
          <p:cNvPr id="17417" name="25 Grupo"/>
          <p:cNvGrpSpPr>
            <a:grpSpLocks/>
          </p:cNvGrpSpPr>
          <p:nvPr/>
        </p:nvGrpSpPr>
        <p:grpSpPr bwMode="auto">
          <a:xfrm>
            <a:off x="1395413" y="2133600"/>
            <a:ext cx="5775325" cy="5881688"/>
            <a:chOff x="1395366" y="1488123"/>
            <a:chExt cx="5775385" cy="5881614"/>
          </a:xfrm>
        </p:grpSpPr>
        <p:sp>
          <p:nvSpPr>
            <p:cNvPr id="11" name="10 Arco"/>
            <p:cNvSpPr/>
            <p:nvPr/>
          </p:nvSpPr>
          <p:spPr>
            <a:xfrm rot="18969217">
              <a:off x="1395366" y="1645284"/>
              <a:ext cx="5775385" cy="5724453"/>
            </a:xfrm>
            <a:prstGeom prst="arc">
              <a:avLst>
                <a:gd name="adj1" fmla="val 15661241"/>
                <a:gd name="adj2" fmla="val 784427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grpSp>
          <p:nvGrpSpPr>
            <p:cNvPr id="17423" name="23 Grupo"/>
            <p:cNvGrpSpPr>
              <a:grpSpLocks/>
            </p:cNvGrpSpPr>
            <p:nvPr/>
          </p:nvGrpSpPr>
          <p:grpSpPr bwMode="auto">
            <a:xfrm>
              <a:off x="3776851" y="1488123"/>
              <a:ext cx="1242833" cy="396921"/>
              <a:chOff x="3776851" y="1045347"/>
              <a:chExt cx="1242833" cy="396921"/>
            </a:xfrm>
          </p:grpSpPr>
          <p:sp>
            <p:nvSpPr>
              <p:cNvPr id="21" name="20 Rectángulo redondeado"/>
              <p:cNvSpPr/>
              <p:nvPr/>
            </p:nvSpPr>
            <p:spPr>
              <a:xfrm>
                <a:off x="3786166" y="1072335"/>
                <a:ext cx="1143012" cy="285746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sp>
            <p:nvSpPr>
              <p:cNvPr id="17425" name="21 Rectángulo"/>
              <p:cNvSpPr>
                <a:spLocks noChangeArrowheads="1"/>
              </p:cNvSpPr>
              <p:nvPr/>
            </p:nvSpPr>
            <p:spPr bwMode="auto">
              <a:xfrm>
                <a:off x="3776851" y="1045347"/>
                <a:ext cx="1242833" cy="396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s-CL" altLang="es-CL" sz="1000" b="1">
                  <a:solidFill>
                    <a:srgbClr val="FF0000"/>
                  </a:solidFill>
                  <a:latin typeface="Arial Black" pitchFamily="34" charset="0"/>
                </a:endParaRPr>
              </a:p>
              <a:p>
                <a:pPr eaLnBrk="1" hangingPunct="1"/>
                <a:endParaRPr lang="es-CL" altLang="es-CL" sz="1000" b="1"/>
              </a:p>
            </p:txBody>
          </p:sp>
        </p:grpSp>
      </p:grpSp>
      <p:sp>
        <p:nvSpPr>
          <p:cNvPr id="8" name="7 Elipse"/>
          <p:cNvSpPr/>
          <p:nvPr/>
        </p:nvSpPr>
        <p:spPr>
          <a:xfrm>
            <a:off x="6643688" y="3071813"/>
            <a:ext cx="2000250" cy="20002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7419" name="13 CuadroTexto"/>
          <p:cNvSpPr txBox="1">
            <a:spLocks noChangeArrowheads="1"/>
          </p:cNvSpPr>
          <p:nvPr/>
        </p:nvSpPr>
        <p:spPr bwMode="auto">
          <a:xfrm>
            <a:off x="6667500" y="3667125"/>
            <a:ext cx="2071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FF0000"/>
                </a:solidFill>
              </a:rPr>
              <a:t>PLAZO MÁXIMO </a:t>
            </a:r>
            <a:r>
              <a:rPr lang="es-CL" altLang="es-CL" sz="1200" b="1"/>
              <a:t>PARA INTERPONER  UN </a:t>
            </a:r>
          </a:p>
          <a:p>
            <a:pPr algn="ctr" eaLnBrk="1" hangingPunct="1"/>
            <a:r>
              <a:rPr lang="es-CL" altLang="es-CL" sz="1200" b="1">
                <a:solidFill>
                  <a:srgbClr val="FF0000"/>
                </a:solidFill>
              </a:rPr>
              <a:t>RECURSO DE </a:t>
            </a:r>
          </a:p>
          <a:p>
            <a:pPr algn="ctr" eaLnBrk="1" hangingPunct="1"/>
            <a:r>
              <a:rPr lang="es-CL" altLang="es-CL" sz="1200" b="1">
                <a:solidFill>
                  <a:srgbClr val="FF0000"/>
                </a:solidFill>
              </a:rPr>
              <a:t>RECLAMACIÓN</a:t>
            </a:r>
          </a:p>
        </p:txBody>
      </p:sp>
      <p:sp>
        <p:nvSpPr>
          <p:cNvPr id="7" name="6 Elipse"/>
          <p:cNvSpPr/>
          <p:nvPr/>
        </p:nvSpPr>
        <p:spPr>
          <a:xfrm>
            <a:off x="571500" y="3000375"/>
            <a:ext cx="2000250" cy="20002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7421" name="12 CuadroTexto"/>
          <p:cNvSpPr txBox="1">
            <a:spLocks noChangeArrowheads="1"/>
          </p:cNvSpPr>
          <p:nvPr/>
        </p:nvSpPr>
        <p:spPr bwMode="auto">
          <a:xfrm>
            <a:off x="571500" y="3621088"/>
            <a:ext cx="214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/>
              <a:t>RECEPCIÓN DE LA </a:t>
            </a:r>
            <a:r>
              <a:rPr lang="es-CL" altLang="es-CL" sz="1200" b="1">
                <a:solidFill>
                  <a:srgbClr val="FF0000"/>
                </a:solidFill>
              </a:rPr>
              <a:t>RCA</a:t>
            </a:r>
            <a:r>
              <a:rPr lang="es-CL" altLang="es-CL" sz="1200" b="1"/>
              <a:t> POR EL CIUDADANO</a:t>
            </a: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2124075" y="1052513"/>
            <a:ext cx="48085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CL" altLang="es-CL" b="1" dirty="0">
                <a:solidFill>
                  <a:srgbClr val="FF0000"/>
                </a:solidFill>
              </a:rPr>
              <a:t>Los proyectos ingresados antes del 26 de enero del 2010,  tienen un plazo de 15 días. Los ingresados con posterioridad a esta fecha tienen un plazo de 30 días.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804491" y="2149574"/>
            <a:ext cx="110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400" dirty="0"/>
              <a:t>15 o 30 DÍAS</a:t>
            </a:r>
          </a:p>
        </p:txBody>
      </p:sp>
    </p:spTree>
    <p:extLst>
      <p:ext uri="{BB962C8B-B14F-4D97-AF65-F5344CB8AC3E}">
        <p14:creationId xmlns:p14="http://schemas.microsoft.com/office/powerpoint/2010/main" val="26876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8208E-6 L -0.69722 0.00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20 Grupo"/>
          <p:cNvGrpSpPr>
            <a:grpSpLocks/>
          </p:cNvGrpSpPr>
          <p:nvPr/>
        </p:nvGrpSpPr>
        <p:grpSpPr bwMode="auto">
          <a:xfrm>
            <a:off x="1344613" y="571500"/>
            <a:ext cx="6799262" cy="5854700"/>
            <a:chOff x="1058838" y="1002585"/>
            <a:chExt cx="6799278" cy="5855415"/>
          </a:xfrm>
        </p:grpSpPr>
        <p:pic>
          <p:nvPicPr>
            <p:cNvPr id="18460" name="Picture 2" descr="C:\Users\Diego\Desktop\presconama\Power Point\imagenes\imag-diapo-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364" y="1345627"/>
              <a:ext cx="2586442" cy="151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61" name="7 Grupo"/>
            <p:cNvGrpSpPr>
              <a:grpSpLocks/>
            </p:cNvGrpSpPr>
            <p:nvPr/>
          </p:nvGrpSpPr>
          <p:grpSpPr bwMode="auto">
            <a:xfrm>
              <a:off x="1058838" y="1002585"/>
              <a:ext cx="6799278" cy="5855415"/>
              <a:chOff x="1058838" y="1514322"/>
              <a:chExt cx="6799278" cy="5855415"/>
            </a:xfrm>
          </p:grpSpPr>
          <p:grpSp>
            <p:nvGrpSpPr>
              <p:cNvPr id="18463" name="25 Grupo"/>
              <p:cNvGrpSpPr>
                <a:grpSpLocks/>
              </p:cNvGrpSpPr>
              <p:nvPr/>
            </p:nvGrpSpPr>
            <p:grpSpPr bwMode="auto">
              <a:xfrm>
                <a:off x="1394845" y="1514322"/>
                <a:ext cx="5776437" cy="5855415"/>
                <a:chOff x="1394845" y="1514322"/>
                <a:chExt cx="5776437" cy="5855415"/>
              </a:xfrm>
            </p:grpSpPr>
            <p:sp>
              <p:nvSpPr>
                <p:cNvPr id="14" name="13 Arco"/>
                <p:cNvSpPr/>
                <p:nvPr/>
              </p:nvSpPr>
              <p:spPr>
                <a:xfrm rot="18969217">
                  <a:off x="1395389" y="1646101"/>
                  <a:ext cx="5775339" cy="5723636"/>
                </a:xfrm>
                <a:prstGeom prst="arc">
                  <a:avLst>
                    <a:gd name="adj1" fmla="val 15661241"/>
                    <a:gd name="adj2" fmla="val 784427"/>
                  </a:avLst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CL"/>
                </a:p>
              </p:txBody>
            </p:sp>
            <p:grpSp>
              <p:nvGrpSpPr>
                <p:cNvPr id="18469" name="23 Grupo"/>
                <p:cNvGrpSpPr>
                  <a:grpSpLocks/>
                </p:cNvGrpSpPr>
                <p:nvPr/>
              </p:nvGrpSpPr>
              <p:grpSpPr bwMode="auto">
                <a:xfrm>
                  <a:off x="3972108" y="1514322"/>
                  <a:ext cx="813043" cy="285752"/>
                  <a:chOff x="3972108" y="1071546"/>
                  <a:chExt cx="813043" cy="285752"/>
                </a:xfrm>
              </p:grpSpPr>
              <p:sp>
                <p:nvSpPr>
                  <p:cNvPr id="16" name="15 Rectángulo redondeado"/>
                  <p:cNvSpPr/>
                  <p:nvPr/>
                </p:nvSpPr>
                <p:spPr>
                  <a:xfrm>
                    <a:off x="4000482" y="1071546"/>
                    <a:ext cx="714377" cy="28578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CL"/>
                  </a:p>
                </p:txBody>
              </p:sp>
              <p:sp>
                <p:nvSpPr>
                  <p:cNvPr id="18471" name="16 Rectángulo"/>
                  <p:cNvSpPr>
                    <a:spLocks noChangeArrowheads="1"/>
                  </p:cNvSpPr>
                  <p:nvPr/>
                </p:nvSpPr>
                <p:spPr bwMode="auto">
                  <a:xfrm>
                    <a:off x="3972108" y="1085834"/>
                    <a:ext cx="813043" cy="2539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s-CL" altLang="es-CL" sz="1000" b="1">
                        <a:solidFill>
                          <a:srgbClr val="FF0000"/>
                        </a:solidFill>
                        <a:latin typeface="Arial Black" pitchFamily="34" charset="0"/>
                      </a:rPr>
                      <a:t>60 DÍAS </a:t>
                    </a:r>
                    <a:endParaRPr lang="es-CL" altLang="es-CL" sz="1000" b="1"/>
                  </a:p>
                </p:txBody>
              </p:sp>
            </p:grpSp>
          </p:grpSp>
          <p:sp>
            <p:nvSpPr>
              <p:cNvPr id="9" name="8 Elipse"/>
              <p:cNvSpPr/>
              <p:nvPr/>
            </p:nvSpPr>
            <p:spPr>
              <a:xfrm>
                <a:off x="1200125" y="2000156"/>
                <a:ext cx="1085853" cy="10859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sp>
            <p:nvSpPr>
              <p:cNvPr id="18465" name="10 CuadroTexto"/>
              <p:cNvSpPr txBox="1">
                <a:spLocks noChangeArrowheads="1"/>
              </p:cNvSpPr>
              <p:nvPr/>
            </p:nvSpPr>
            <p:spPr bwMode="auto">
              <a:xfrm>
                <a:off x="1058838" y="2357430"/>
                <a:ext cx="1428760" cy="677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CL" altLang="es-CL" sz="800" b="1"/>
                  <a:t>PUBLICACIÓN</a:t>
                </a:r>
              </a:p>
              <a:p>
                <a:pPr algn="ctr" eaLnBrk="1" hangingPunct="1"/>
                <a:r>
                  <a:rPr lang="es-CL" altLang="es-CL" sz="800" b="1"/>
                  <a:t>EXTRACTO DEL </a:t>
                </a:r>
              </a:p>
              <a:p>
                <a:pPr algn="ctr" eaLnBrk="1" hangingPunct="1"/>
                <a:r>
                  <a:rPr lang="es-CL" altLang="es-CL" sz="800" b="1">
                    <a:solidFill>
                      <a:srgbClr val="FF0000"/>
                    </a:solidFill>
                  </a:rPr>
                  <a:t> EIA</a:t>
                </a:r>
              </a:p>
              <a:p>
                <a:pPr eaLnBrk="1" hangingPunct="1"/>
                <a:endParaRPr lang="es-CL" altLang="es-CL" sz="1400"/>
              </a:p>
            </p:txBody>
          </p:sp>
          <p:sp>
            <p:nvSpPr>
              <p:cNvPr id="10" name="9 Elipse"/>
              <p:cNvSpPr/>
              <p:nvPr/>
            </p:nvSpPr>
            <p:spPr>
              <a:xfrm>
                <a:off x="6215050" y="1642926"/>
                <a:ext cx="1643066" cy="16432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sp>
            <p:nvSpPr>
              <p:cNvPr id="18467" name="11 CuadroTexto"/>
              <p:cNvSpPr txBox="1">
                <a:spLocks noChangeArrowheads="1"/>
              </p:cNvSpPr>
              <p:nvPr/>
            </p:nvSpPr>
            <p:spPr bwMode="auto">
              <a:xfrm>
                <a:off x="6243617" y="2092320"/>
                <a:ext cx="1571604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CL" altLang="es-CL" sz="800" b="1">
                    <a:solidFill>
                      <a:srgbClr val="FF0000"/>
                    </a:solidFill>
                  </a:rPr>
                  <a:t>60 DÍAS PLAZO</a:t>
                </a:r>
              </a:p>
              <a:p>
                <a:pPr algn="ctr" eaLnBrk="1" hangingPunct="1"/>
                <a:r>
                  <a:rPr lang="es-CL" altLang="es-CL" sz="800" b="1"/>
                  <a:t>MÁXIMO PARA</a:t>
                </a:r>
              </a:p>
              <a:p>
                <a:pPr algn="ctr" eaLnBrk="1" hangingPunct="1"/>
                <a:r>
                  <a:rPr lang="es-CL" altLang="es-CL" sz="800" b="1"/>
                  <a:t>HACER ENTREGA </a:t>
                </a:r>
              </a:p>
              <a:p>
                <a:pPr algn="ctr" eaLnBrk="1" hangingPunct="1"/>
                <a:r>
                  <a:rPr lang="es-CL" altLang="es-CL" sz="800" b="1"/>
                  <a:t>DE LAS  OBSERVACIONES</a:t>
                </a:r>
              </a:p>
              <a:p>
                <a:pPr algn="ctr" eaLnBrk="1" hangingPunct="1"/>
                <a:r>
                  <a:rPr lang="es-CL" altLang="es-CL" sz="800" b="1"/>
                  <a:t>CIUDADANAS</a:t>
                </a:r>
              </a:p>
            </p:txBody>
          </p:sp>
        </p:grpSp>
        <p:sp>
          <p:nvSpPr>
            <p:cNvPr id="18462" name="17 Rectángulo"/>
            <p:cNvSpPr>
              <a:spLocks noChangeArrowheads="1"/>
            </p:cNvSpPr>
            <p:nvPr/>
          </p:nvSpPr>
          <p:spPr bwMode="auto">
            <a:xfrm>
              <a:off x="2214514" y="2801235"/>
              <a:ext cx="44291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CL" altLang="es-CL" sz="800" b="1">
                  <a:solidFill>
                    <a:srgbClr val="FF0000"/>
                  </a:solidFill>
                  <a:latin typeface="Arial Black" pitchFamily="34" charset="0"/>
                </a:rPr>
                <a:t>LO MÁS IMPORTANTE: ESTE ES EL PLAZO PARA HACER INGRESO DE LAS OBSERVACIONES CIUDADANAS</a:t>
              </a:r>
            </a:p>
          </p:txBody>
        </p:sp>
      </p:grpSp>
      <p:grpSp>
        <p:nvGrpSpPr>
          <p:cNvPr id="6" name="29 Grupo"/>
          <p:cNvGrpSpPr>
            <a:grpSpLocks/>
          </p:cNvGrpSpPr>
          <p:nvPr/>
        </p:nvGrpSpPr>
        <p:grpSpPr bwMode="auto">
          <a:xfrm>
            <a:off x="285750" y="2798763"/>
            <a:ext cx="9144000" cy="1812925"/>
            <a:chOff x="0" y="4357694"/>
            <a:chExt cx="9144000" cy="1812720"/>
          </a:xfrm>
        </p:grpSpPr>
        <p:pic>
          <p:nvPicPr>
            <p:cNvPr id="18452" name="Picture 2" descr="C:\Users\Diego\Desktop\presconama\Power Point\imagenes\imag-diapo-1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57694"/>
              <a:ext cx="9144000" cy="181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3" name="22 Rectángulo"/>
            <p:cNvSpPr>
              <a:spLocks noChangeArrowheads="1"/>
            </p:cNvSpPr>
            <p:nvPr/>
          </p:nvSpPr>
          <p:spPr bwMode="auto">
            <a:xfrm>
              <a:off x="3143240" y="4500570"/>
              <a:ext cx="121860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chemeClr val="bg1"/>
                  </a:solidFill>
                  <a:latin typeface="Arial Black" pitchFamily="34" charset="0"/>
                </a:rPr>
                <a:t>ENVÍO DE RCA</a:t>
              </a:r>
            </a:p>
          </p:txBody>
        </p:sp>
        <p:grpSp>
          <p:nvGrpSpPr>
            <p:cNvPr id="18454" name="23 Grupo"/>
            <p:cNvGrpSpPr>
              <a:grpSpLocks/>
            </p:cNvGrpSpPr>
            <p:nvPr/>
          </p:nvGrpSpPr>
          <p:grpSpPr bwMode="auto">
            <a:xfrm>
              <a:off x="1071538" y="4445007"/>
              <a:ext cx="6500794" cy="1428760"/>
              <a:chOff x="1071538" y="3418105"/>
              <a:chExt cx="6500794" cy="1428760"/>
            </a:xfrm>
          </p:grpSpPr>
          <p:sp>
            <p:nvSpPr>
              <p:cNvPr id="25" name="24 Elipse"/>
              <p:cNvSpPr/>
              <p:nvPr/>
            </p:nvSpPr>
            <p:spPr>
              <a:xfrm>
                <a:off x="1285875" y="3418094"/>
                <a:ext cx="1428750" cy="14285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sp>
            <p:nvSpPr>
              <p:cNvPr id="26" name="25 Elipse"/>
              <p:cNvSpPr/>
              <p:nvPr/>
            </p:nvSpPr>
            <p:spPr>
              <a:xfrm>
                <a:off x="6143625" y="3556191"/>
                <a:ext cx="1285875" cy="12857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sp>
            <p:nvSpPr>
              <p:cNvPr id="18458" name="26 CuadroTexto"/>
              <p:cNvSpPr txBox="1">
                <a:spLocks noChangeArrowheads="1"/>
              </p:cNvSpPr>
              <p:nvPr/>
            </p:nvSpPr>
            <p:spPr bwMode="auto">
              <a:xfrm>
                <a:off x="1071538" y="3786190"/>
                <a:ext cx="192882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CL" altLang="es-CL" sz="800" b="1">
                    <a:solidFill>
                      <a:srgbClr val="FF0000"/>
                    </a:solidFill>
                  </a:rPr>
                  <a:t>DÍA 120 - 180</a:t>
                </a:r>
              </a:p>
              <a:p>
                <a:pPr algn="ctr" eaLnBrk="1" hangingPunct="1"/>
                <a:r>
                  <a:rPr lang="es-CL" altLang="es-CL" sz="800" b="1"/>
                  <a:t>RESOLUCIÓN DE </a:t>
                </a:r>
              </a:p>
              <a:p>
                <a:pPr algn="ctr" eaLnBrk="1" hangingPunct="1"/>
                <a:r>
                  <a:rPr lang="es-CL" altLang="es-CL" sz="800" b="1"/>
                  <a:t>CALIFICACIÓN</a:t>
                </a:r>
              </a:p>
              <a:p>
                <a:pPr algn="ctr" eaLnBrk="1" hangingPunct="1"/>
                <a:r>
                  <a:rPr lang="es-CL" altLang="es-CL" sz="800" b="1"/>
                  <a:t>AMBIENTAL</a:t>
                </a:r>
              </a:p>
            </p:txBody>
          </p:sp>
          <p:sp>
            <p:nvSpPr>
              <p:cNvPr id="18459" name="27 CuadroTexto"/>
              <p:cNvSpPr txBox="1">
                <a:spLocks noChangeArrowheads="1"/>
              </p:cNvSpPr>
              <p:nvPr/>
            </p:nvSpPr>
            <p:spPr bwMode="auto">
              <a:xfrm>
                <a:off x="6000728" y="3877441"/>
                <a:ext cx="157160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CL" altLang="es-CL" sz="800" b="1">
                    <a:solidFill>
                      <a:srgbClr val="FF0000"/>
                    </a:solidFill>
                  </a:rPr>
                  <a:t>ENVÍO DE RCA</a:t>
                </a:r>
              </a:p>
              <a:p>
                <a:pPr algn="ctr" eaLnBrk="1" hangingPunct="1"/>
                <a:r>
                  <a:rPr lang="es-CL" altLang="es-CL" sz="800" b="1"/>
                  <a:t>CON RESPUESTA A </a:t>
                </a:r>
              </a:p>
              <a:p>
                <a:pPr algn="ctr" eaLnBrk="1" hangingPunct="1"/>
                <a:r>
                  <a:rPr lang="es-CL" altLang="es-CL" sz="800" b="1"/>
                  <a:t>OBSERVACIONES</a:t>
                </a:r>
              </a:p>
              <a:p>
                <a:pPr algn="ctr" eaLnBrk="1" hangingPunct="1"/>
                <a:r>
                  <a:rPr lang="es-CL" altLang="es-CL" sz="800" b="1"/>
                  <a:t>CIUDADANAS</a:t>
                </a:r>
              </a:p>
            </p:txBody>
          </p:sp>
        </p:grpSp>
        <p:pic>
          <p:nvPicPr>
            <p:cNvPr id="18455" name="Picture 3" descr="C:\Users\Diego\Desktop\presconama\Power Point\imagenes\imag-diapo-13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26" y="4643446"/>
              <a:ext cx="2533668" cy="142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53 Arco"/>
          <p:cNvSpPr/>
          <p:nvPr/>
        </p:nvSpPr>
        <p:spPr>
          <a:xfrm rot="18969217">
            <a:off x="1833563" y="4775200"/>
            <a:ext cx="5775325" cy="5722938"/>
          </a:xfrm>
          <a:prstGeom prst="arc">
            <a:avLst>
              <a:gd name="adj1" fmla="val 15788116"/>
              <a:gd name="adj2" fmla="val 588653"/>
            </a:avLst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pic>
        <p:nvPicPr>
          <p:cNvPr id="18443" name="Picture 2" descr="C:\Users\Diego\Desktop\presconama\Power Point\imagenes\imag-diapo-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929188"/>
            <a:ext cx="29432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43 Elipse"/>
          <p:cNvSpPr/>
          <p:nvPr/>
        </p:nvSpPr>
        <p:spPr>
          <a:xfrm>
            <a:off x="1652588" y="5072063"/>
            <a:ext cx="1071562" cy="107156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45" name="44 Elipse"/>
          <p:cNvSpPr/>
          <p:nvPr/>
        </p:nvSpPr>
        <p:spPr>
          <a:xfrm>
            <a:off x="6715125" y="4872038"/>
            <a:ext cx="1428750" cy="14287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8447" name="45 CuadroTexto"/>
          <p:cNvSpPr txBox="1">
            <a:spLocks noChangeArrowheads="1"/>
          </p:cNvSpPr>
          <p:nvPr/>
        </p:nvSpPr>
        <p:spPr bwMode="auto">
          <a:xfrm>
            <a:off x="1558925" y="5370513"/>
            <a:ext cx="12858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800" b="1"/>
              <a:t>RECEPCIÓN</a:t>
            </a:r>
          </a:p>
          <a:p>
            <a:pPr algn="ctr" eaLnBrk="1" hangingPunct="1"/>
            <a:r>
              <a:rPr lang="es-CL" altLang="es-CL" sz="800" b="1"/>
              <a:t>DE LA  </a:t>
            </a:r>
            <a:r>
              <a:rPr lang="es-CL" altLang="es-CL" sz="800" b="1">
                <a:solidFill>
                  <a:srgbClr val="FF0000"/>
                </a:solidFill>
              </a:rPr>
              <a:t>RCA</a:t>
            </a:r>
            <a:r>
              <a:rPr lang="es-CL" altLang="es-CL" sz="800" b="1"/>
              <a:t> POR </a:t>
            </a:r>
          </a:p>
          <a:p>
            <a:pPr algn="ctr" eaLnBrk="1" hangingPunct="1"/>
            <a:r>
              <a:rPr lang="es-CL" altLang="es-CL" sz="800" b="1"/>
              <a:t>EL CIUDADANO</a:t>
            </a:r>
          </a:p>
        </p:txBody>
      </p:sp>
      <p:sp>
        <p:nvSpPr>
          <p:cNvPr id="18448" name="46 CuadroTexto"/>
          <p:cNvSpPr txBox="1">
            <a:spLocks noChangeArrowheads="1"/>
          </p:cNvSpPr>
          <p:nvPr/>
        </p:nvSpPr>
        <p:spPr bwMode="auto">
          <a:xfrm>
            <a:off x="6357938" y="5357813"/>
            <a:ext cx="2071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800" b="1">
                <a:solidFill>
                  <a:srgbClr val="FF0000"/>
                </a:solidFill>
              </a:rPr>
              <a:t>PLAZO MÁXIMO </a:t>
            </a:r>
            <a:r>
              <a:rPr lang="es-CL" altLang="es-CL" sz="800" b="1"/>
              <a:t>PARA </a:t>
            </a:r>
          </a:p>
          <a:p>
            <a:pPr algn="ctr" eaLnBrk="1" hangingPunct="1"/>
            <a:r>
              <a:rPr lang="es-CL" altLang="es-CL" sz="800" b="1"/>
              <a:t>INTERPONER UN </a:t>
            </a:r>
          </a:p>
          <a:p>
            <a:pPr algn="ctr" eaLnBrk="1" hangingPunct="1"/>
            <a:r>
              <a:rPr lang="es-CL" altLang="es-CL" sz="800" b="1">
                <a:solidFill>
                  <a:srgbClr val="FF0000"/>
                </a:solidFill>
              </a:rPr>
              <a:t>RECURSO DE </a:t>
            </a:r>
          </a:p>
          <a:p>
            <a:pPr algn="ctr" eaLnBrk="1" hangingPunct="1"/>
            <a:r>
              <a:rPr lang="es-CL" altLang="es-CL" sz="800" b="1">
                <a:solidFill>
                  <a:srgbClr val="FF0000"/>
                </a:solidFill>
              </a:rPr>
              <a:t>RECLAMACIÓN</a:t>
            </a:r>
          </a:p>
        </p:txBody>
      </p:sp>
      <p:sp>
        <p:nvSpPr>
          <p:cNvPr id="51" name="50 Rectángulo redondeado"/>
          <p:cNvSpPr/>
          <p:nvPr/>
        </p:nvSpPr>
        <p:spPr>
          <a:xfrm>
            <a:off x="4070350" y="4729163"/>
            <a:ext cx="1366838" cy="1936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8451" name="51 Rectángulo"/>
          <p:cNvSpPr>
            <a:spLocks noChangeArrowheads="1"/>
          </p:cNvSpPr>
          <p:nvPr/>
        </p:nvSpPr>
        <p:spPr bwMode="auto">
          <a:xfrm>
            <a:off x="3563938" y="4616450"/>
            <a:ext cx="243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000" b="1">
                <a:solidFill>
                  <a:srgbClr val="FF0000"/>
                </a:solidFill>
                <a:latin typeface="Arial Black" pitchFamily="34" charset="0"/>
              </a:rPr>
              <a:t>15 o 30 DÍAS según corresponda   </a:t>
            </a:r>
            <a:endParaRPr lang="es-CL" altLang="es-CL" sz="1000" b="1"/>
          </a:p>
        </p:txBody>
      </p:sp>
      <p:sp>
        <p:nvSpPr>
          <p:cNvPr id="39" name="38 Rectángulo"/>
          <p:cNvSpPr>
            <a:spLocks noChangeArrowheads="1"/>
          </p:cNvSpPr>
          <p:nvPr/>
        </p:nvSpPr>
        <p:spPr bwMode="auto">
          <a:xfrm>
            <a:off x="3571875" y="841375"/>
            <a:ext cx="2178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800" b="1"/>
              <a:t>DIFUSIÓN, CAPACITACIÓN AMBIENTAL </a:t>
            </a:r>
          </a:p>
          <a:p>
            <a:pPr algn="ctr" eaLnBrk="1" hangingPunct="1"/>
            <a:r>
              <a:rPr lang="es-CL" altLang="es-CL" sz="800" b="1"/>
              <a:t>CIUDADANA, DISCUSIÓN CIUDADANA</a:t>
            </a:r>
            <a:endParaRPr lang="es-CL" altLang="es-CL" sz="800" b="1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4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14313" y="1571625"/>
            <a:ext cx="5000625" cy="43576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7" name="6 Rectángulo redondeado"/>
          <p:cNvSpPr/>
          <p:nvPr/>
        </p:nvSpPr>
        <p:spPr>
          <a:xfrm>
            <a:off x="5357813" y="1571625"/>
            <a:ext cx="3429000" cy="43576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9358313" y="2214563"/>
            <a:ext cx="164306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000" b="1"/>
              <a:t>PRESENTARSE DENTRO DEL PLAZO ESTABLECIDO</a:t>
            </a:r>
          </a:p>
          <a:p>
            <a:pPr eaLnBrk="1" hangingPunct="1"/>
            <a:r>
              <a:rPr lang="es-CL" altLang="es-CL" sz="1000" b="1"/>
              <a:t>POR LA LEY</a:t>
            </a:r>
          </a:p>
          <a:p>
            <a:pPr eaLnBrk="1" hangingPunct="1"/>
            <a:endParaRPr lang="es-CL" altLang="es-CL" sz="1000" b="1"/>
          </a:p>
          <a:p>
            <a:pPr eaLnBrk="1" hangingPunct="1"/>
            <a:r>
              <a:rPr lang="es-CL" altLang="es-CL" sz="1000" b="1"/>
              <a:t>NOMBRE COMPLETO Y EL DOMICILIO DE QUIEN  FORMULA LA </a:t>
            </a:r>
          </a:p>
          <a:p>
            <a:pPr eaLnBrk="1" hangingPunct="1"/>
            <a:r>
              <a:rPr lang="es-CL" altLang="es-CL" sz="1000" b="1"/>
              <a:t>OBSERVACIÓN</a:t>
            </a:r>
          </a:p>
          <a:p>
            <a:pPr eaLnBrk="1" hangingPunct="1"/>
            <a:endParaRPr lang="es-CL" altLang="es-CL" sz="1000" b="1"/>
          </a:p>
          <a:p>
            <a:pPr eaLnBrk="1" hangingPunct="1"/>
            <a:r>
              <a:rPr lang="es-CL" altLang="es-CL" sz="1000" b="1"/>
              <a:t>NOMBRE DEL PROYECTO</a:t>
            </a:r>
          </a:p>
          <a:p>
            <a:pPr eaLnBrk="1" hangingPunct="1"/>
            <a:endParaRPr lang="es-CL" altLang="es-CL" sz="1000" b="1"/>
          </a:p>
          <a:p>
            <a:pPr eaLnBrk="1" hangingPunct="1"/>
            <a:r>
              <a:rPr lang="es-CL" altLang="es-CL" sz="1000" b="1"/>
              <a:t>FUNDAMENTOS AMBIENTALES</a:t>
            </a:r>
          </a:p>
        </p:txBody>
      </p:sp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9929813" y="214313"/>
            <a:ext cx="4572000" cy="1522412"/>
            <a:chOff x="4786314" y="1285860"/>
            <a:chExt cx="4572032" cy="1522223"/>
          </a:xfrm>
        </p:grpSpPr>
        <p:sp>
          <p:nvSpPr>
            <p:cNvPr id="19469" name="11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4285627" cy="120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latin typeface="Impact" pitchFamily="34" charset="0"/>
                </a:rPr>
                <a:t>CONSIDERACIONES PARA LA</a:t>
              </a:r>
            </a:p>
            <a:p>
              <a:pPr eaLnBrk="1" hangingPunct="1"/>
              <a:r>
                <a:rPr lang="es-CL" altLang="es-CL" sz="2400">
                  <a:latin typeface="Impact" pitchFamily="34" charset="0"/>
                </a:rPr>
                <a:t>FORMULACIÓN DE </a:t>
              </a:r>
              <a:r>
                <a:rPr lang="es-CL" altLang="es-CL" sz="2400">
                  <a:solidFill>
                    <a:srgbClr val="028805"/>
                  </a:solidFill>
                  <a:latin typeface="Impact" pitchFamily="34" charset="0"/>
                </a:rPr>
                <a:t>OBSERVACIONES</a:t>
              </a:r>
            </a:p>
            <a:p>
              <a:pPr eaLnBrk="1" hangingPunct="1"/>
              <a:r>
                <a:rPr lang="es-CL" altLang="es-CL" sz="2400">
                  <a:solidFill>
                    <a:srgbClr val="FFC000"/>
                  </a:solidFill>
                  <a:latin typeface="Impact" pitchFamily="34" charset="0"/>
                </a:rPr>
                <a:t>CIUDADANAS</a:t>
              </a:r>
            </a:p>
          </p:txBody>
        </p:sp>
        <p:sp>
          <p:nvSpPr>
            <p:cNvPr id="19470" name="12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357313" y="7443788"/>
            <a:ext cx="1490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PERSONA JURÍDICA</a:t>
            </a: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6086475" y="7443788"/>
            <a:ext cx="1736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PERSONAS NATURALES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00063" y="1643063"/>
            <a:ext cx="4500562" cy="3121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100">
                <a:solidFill>
                  <a:srgbClr val="F2F2F2"/>
                </a:solidFill>
                <a:latin typeface="Arial Black" pitchFamily="34" charset="0"/>
              </a:rPr>
              <a:t>CLUBES DEPORTIVOS  AGRUPACIONES  INSTITUTOS UNIVERSIDADES CENTROS DE MADRES </a:t>
            </a:r>
          </a:p>
          <a:p>
            <a:pPr eaLnBrk="1" hangingPunct="1"/>
            <a:r>
              <a:rPr lang="es-CL" altLang="es-CL" sz="1100">
                <a:solidFill>
                  <a:srgbClr val="F2F2F2"/>
                </a:solidFill>
                <a:latin typeface="Arial Black" pitchFamily="34" charset="0"/>
              </a:rPr>
              <a:t>ONG SINDICATOS JUNTAS DE VECINOS</a:t>
            </a:r>
          </a:p>
          <a:p>
            <a:pPr algn="r" eaLnBrk="1" hangingPunct="1"/>
            <a:endParaRPr lang="es-CL" altLang="es-CL" sz="1100">
              <a:solidFill>
                <a:srgbClr val="F2F2F2"/>
              </a:solidFill>
              <a:latin typeface="Arial Black" pitchFamily="34" charset="0"/>
            </a:endParaRPr>
          </a:p>
          <a:p>
            <a:pPr eaLnBrk="1" hangingPunct="1"/>
            <a:r>
              <a:rPr lang="es-CL" altLang="es-CL" sz="1100">
                <a:solidFill>
                  <a:srgbClr val="F2F2F2"/>
                </a:solidFill>
                <a:latin typeface="Arial Black" pitchFamily="34" charset="0"/>
              </a:rPr>
              <a:t>CLUBES DEPORTIVOS  AGRUPACIONES  INSTITUTOS UNIVERSIDADES CENTROS DE MADRES </a:t>
            </a:r>
          </a:p>
          <a:p>
            <a:pPr eaLnBrk="1" hangingPunct="1"/>
            <a:r>
              <a:rPr lang="es-CL" altLang="es-CL" sz="1100">
                <a:solidFill>
                  <a:srgbClr val="F2F2F2"/>
                </a:solidFill>
                <a:latin typeface="Arial Black" pitchFamily="34" charset="0"/>
              </a:rPr>
              <a:t>ONGS SINDICATOS JUNTAS DE VECINOS</a:t>
            </a:r>
          </a:p>
          <a:p>
            <a:pPr eaLnBrk="1" hangingPunct="1"/>
            <a:endParaRPr lang="es-CL" altLang="es-CL" sz="1100">
              <a:solidFill>
                <a:srgbClr val="F2F2F2"/>
              </a:solidFill>
              <a:latin typeface="Arial Black" pitchFamily="34" charset="0"/>
            </a:endParaRPr>
          </a:p>
          <a:p>
            <a:pPr eaLnBrk="1" hangingPunct="1"/>
            <a:r>
              <a:rPr lang="es-CL" altLang="es-CL" sz="1100">
                <a:solidFill>
                  <a:srgbClr val="F2F2F2"/>
                </a:solidFill>
                <a:latin typeface="Arial Black" pitchFamily="34" charset="0"/>
              </a:rPr>
              <a:t>CLUBES DEPORTIVOS  AGRUPACIONES  INSTITUTOS UNIVERSIDADES CENTROS DE MADRES </a:t>
            </a:r>
          </a:p>
          <a:p>
            <a:pPr eaLnBrk="1" hangingPunct="1"/>
            <a:r>
              <a:rPr lang="es-CL" altLang="es-CL" sz="1100">
                <a:solidFill>
                  <a:srgbClr val="F2F2F2"/>
                </a:solidFill>
                <a:latin typeface="Arial Black" pitchFamily="34" charset="0"/>
              </a:rPr>
              <a:t>ONGS SINDICATOS JUNTAS DE VECINOS</a:t>
            </a:r>
          </a:p>
          <a:p>
            <a:pPr eaLnBrk="1" hangingPunct="1"/>
            <a:endParaRPr lang="es-CL" altLang="es-CL" sz="1100">
              <a:solidFill>
                <a:srgbClr val="F2F2F2"/>
              </a:solidFill>
              <a:latin typeface="Arial Black" pitchFamily="34" charset="0"/>
            </a:endParaRPr>
          </a:p>
          <a:p>
            <a:pPr eaLnBrk="1" hangingPunct="1"/>
            <a:endParaRPr lang="es-CL" altLang="es-CL" sz="1100">
              <a:solidFill>
                <a:srgbClr val="F2F2F2"/>
              </a:solidFill>
              <a:latin typeface="Arial Black" pitchFamily="34" charset="0"/>
            </a:endParaRPr>
          </a:p>
          <a:p>
            <a:pPr eaLnBrk="1" hangingPunct="1"/>
            <a:r>
              <a:rPr lang="es-CL" altLang="es-CL" sz="1100">
                <a:solidFill>
                  <a:srgbClr val="F2F2F2"/>
                </a:solidFill>
                <a:latin typeface="Arial Black" pitchFamily="34" charset="0"/>
              </a:rPr>
              <a:t>CLUBES DEPORTIVOS  AGRUPACIONES  INSTITUTOS UNIVERSIDADES CENTROS DE MADRES </a:t>
            </a:r>
          </a:p>
          <a:p>
            <a:pPr eaLnBrk="1" hangingPunct="1"/>
            <a:r>
              <a:rPr lang="es-CL" altLang="es-CL" sz="1100">
                <a:solidFill>
                  <a:srgbClr val="F2F2F2"/>
                </a:solidFill>
                <a:latin typeface="Arial Black" pitchFamily="34" charset="0"/>
              </a:rPr>
              <a:t>ONGS SINDICATOS JUNTAS DE VECINOS</a:t>
            </a:r>
          </a:p>
          <a:p>
            <a:pPr eaLnBrk="1" hangingPunct="1"/>
            <a:endParaRPr lang="es-CL" altLang="es-CL" sz="1100">
              <a:solidFill>
                <a:srgbClr val="F2F2F2"/>
              </a:solidFill>
              <a:latin typeface="Arial Black" pitchFamily="34" charset="0"/>
            </a:endParaRPr>
          </a:p>
          <a:p>
            <a:pPr eaLnBrk="1" hangingPunct="1"/>
            <a:endParaRPr lang="es-CL" altLang="es-CL" sz="1100">
              <a:solidFill>
                <a:srgbClr val="F2F2F2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Diego\Desktop\presconama\Power Point\imagenes\imag-diapo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071688"/>
            <a:ext cx="4929188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-2000250" y="2214563"/>
            <a:ext cx="18573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000" b="1" dirty="0"/>
              <a:t>PRESENTARSE DENTRO DEL  PLAZO ESTABLECIDO POR  LEY</a:t>
            </a:r>
          </a:p>
          <a:p>
            <a:pPr eaLnBrk="1" hangingPunct="1"/>
            <a:endParaRPr lang="es-CL" altLang="es-CL" sz="1000" b="1" dirty="0"/>
          </a:p>
          <a:p>
            <a:pPr eaLnBrk="1" hangingPunct="1"/>
            <a:r>
              <a:rPr lang="es-CL" altLang="es-CL" sz="1000" b="1" dirty="0"/>
              <a:t>NOMBRE COMPLETO Y EL</a:t>
            </a:r>
          </a:p>
          <a:p>
            <a:pPr eaLnBrk="1" hangingPunct="1"/>
            <a:r>
              <a:rPr lang="es-CL" altLang="es-CL" sz="1000" b="1" dirty="0"/>
              <a:t>DOMICILIO DE LA </a:t>
            </a:r>
          </a:p>
          <a:p>
            <a:pPr eaLnBrk="1" hangingPunct="1"/>
            <a:r>
              <a:rPr lang="es-CL" altLang="es-CL" sz="1000" b="1" dirty="0"/>
              <a:t>ORGANIZACIÓN Y EL </a:t>
            </a:r>
          </a:p>
          <a:p>
            <a:pPr eaLnBrk="1" hangingPunct="1"/>
            <a:r>
              <a:rPr lang="es-CL" altLang="es-CL" sz="1000" b="1" dirty="0"/>
              <a:t>NOMBRE DE SU</a:t>
            </a:r>
          </a:p>
          <a:p>
            <a:pPr eaLnBrk="1" hangingPunct="1"/>
            <a:r>
              <a:rPr lang="es-CL" altLang="es-CL" sz="1000" b="1" dirty="0"/>
              <a:t>REPRESENTANTE</a:t>
            </a:r>
          </a:p>
          <a:p>
            <a:pPr eaLnBrk="1" hangingPunct="1"/>
            <a:endParaRPr lang="es-CL" altLang="es-CL" sz="1000" b="1" dirty="0"/>
          </a:p>
          <a:p>
            <a:pPr eaLnBrk="1" hangingPunct="1"/>
            <a:r>
              <a:rPr lang="es-CL" altLang="es-CL" sz="1000" b="1" dirty="0"/>
              <a:t>PERSONALIDAD JURÍDICA Y REPRESENTACIÓN</a:t>
            </a:r>
          </a:p>
          <a:p>
            <a:pPr eaLnBrk="1" hangingPunct="1"/>
            <a:endParaRPr lang="es-CL" altLang="es-CL" sz="1000" b="1" dirty="0"/>
          </a:p>
          <a:p>
            <a:pPr eaLnBrk="1" hangingPunct="1"/>
            <a:r>
              <a:rPr lang="es-CL" altLang="es-CL" sz="1000" b="1" dirty="0"/>
              <a:t>NOMBRE DEL PROYECTO</a:t>
            </a:r>
          </a:p>
          <a:p>
            <a:pPr eaLnBrk="1" hangingPunct="1"/>
            <a:endParaRPr lang="es-CL" altLang="es-CL" sz="1000" b="1" dirty="0"/>
          </a:p>
          <a:p>
            <a:pPr eaLnBrk="1" hangingPunct="1"/>
            <a:r>
              <a:rPr lang="es-CL" altLang="es-CL" sz="1000" b="1" dirty="0"/>
              <a:t>FUNDAMENTOS AMBIENTALES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29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8208E-6 L -0.69722 0.00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6267 -3.7037E-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-0.3034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-0.3034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/>
      <p:bldP spid="14" grpId="0"/>
      <p:bldP spid="15" grpId="0"/>
      <p:bldP spid="1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Group 217"/>
          <p:cNvGraphicFramePr>
            <a:graphicFrameLocks noGrp="1"/>
          </p:cNvGraphicFramePr>
          <p:nvPr/>
        </p:nvGraphicFramePr>
        <p:xfrm>
          <a:off x="1928813" y="1357313"/>
          <a:ext cx="4500562" cy="6656398"/>
        </p:xfrm>
        <a:graphic>
          <a:graphicData uri="http://schemas.openxmlformats.org/drawingml/2006/table">
            <a:tbl>
              <a:tblPr/>
              <a:tblGrid>
                <a:gridCol w="4500562"/>
              </a:tblGrid>
              <a:tr h="6656387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Fecha: 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/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/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FICHA DE OBSERVACIONES CIUDADANAS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1. Nombre del EIA: Proyecto 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“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Concesi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Ruta 66 Camino de la Fruta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”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2. Nombre Completo de la Persona/ Organizaci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3. Domicilio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4. Personalidad Jur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dica N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º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(Sólo para Organizaciones)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5. Nombre Completo del Representante de la Organizaci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(Solo para Organizaciones)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Nota: 	Debe entregar certificado que acredite personalidad jur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dica y representaci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de la organizaci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n.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6. Forma en que el PROYECTO lo afecta directamente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7. Observaciones al Estudio de Impacto Ambiental (proyecto, l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nea base, impactos ambientales, medidas, etc.). Explique y Fundamente (puede agregar m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á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s p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á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ginas si es necesario)</a:t>
                      </a:r>
                      <a:endParaRPr kumimoji="0" lang="es-E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C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FIRMA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72715" marR="72715" marT="36359" marB="363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" name="Picture 2" descr="C:\Users\Diego\Desktop\presconama\Power Point\imagenes\imag-diapo-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7563" y="2071688"/>
            <a:ext cx="335756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Group 217"/>
          <p:cNvGraphicFramePr>
            <a:graphicFrameLocks noGrp="1"/>
          </p:cNvGraphicFramePr>
          <p:nvPr/>
        </p:nvGraphicFramePr>
        <p:xfrm>
          <a:off x="785813" y="7143750"/>
          <a:ext cx="1285875" cy="1973263"/>
        </p:xfrm>
        <a:graphic>
          <a:graphicData uri="http://schemas.openxmlformats.org/drawingml/2006/table">
            <a:tbl>
              <a:tblPr/>
              <a:tblGrid>
                <a:gridCol w="1285875"/>
              </a:tblGrid>
              <a:tr h="197326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Fecha: 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/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/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FICHA DE OBSERVACIONES CIUDADANAS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1. Nombre del EIA: Proyecto 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“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Concesi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Ruta 66 Camino de la Fruta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”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2. Nombre Completo de la Persona/ Organizaci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3. Domicilio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4. Personalidad Jur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dica N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º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(Solo para Organizaciones)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5. Nombre Completo del Representante de la Organizaci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(Solo para Organizaciones)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Nota: 	Debe entregar certificado que acredite personalidad jur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dica y representaci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de la organizaci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n.</a:t>
                      </a:r>
                      <a:endParaRPr kumimoji="0" lang="es-E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6. Forma en que el PROYECTO lo afecta directamente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7. Observaciones al Estudio de Impacto Ambiental (proyecto, l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nea base, impactos ambientales, medidas, etc.). Explique y Fundamente (puede agregar m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á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s p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á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ginas si es necesario)</a:t>
                      </a:r>
                      <a:endParaRPr kumimoji="0" lang="es-E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CL" sz="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FIRMA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21860" marR="21860" marT="10934" marB="109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Group 217"/>
          <p:cNvGraphicFramePr>
            <a:graphicFrameLocks noGrp="1"/>
          </p:cNvGraphicFramePr>
          <p:nvPr/>
        </p:nvGraphicFramePr>
        <p:xfrm>
          <a:off x="2214563" y="-2214563"/>
          <a:ext cx="1285875" cy="1973263"/>
        </p:xfrm>
        <a:graphic>
          <a:graphicData uri="http://schemas.openxmlformats.org/drawingml/2006/table">
            <a:tbl>
              <a:tblPr/>
              <a:tblGrid>
                <a:gridCol w="1285875"/>
              </a:tblGrid>
              <a:tr h="197326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Fecha: 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/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/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FICHA DE OBSERVACIONES CIUDADANAS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1. Nombre del EIA: Proyecto 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“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Concesi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Ruta 66 Camino de la Fruta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”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2. Nombre Completo de la Persona/ Organizaci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3. Domicilio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4. Personalidad Jur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dica N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º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(Solo para Organizaciones)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5. Nombre Completo del Representante de la Organizaci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(Solo para Organizaciones)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Nota: 	Debe entregar certificado que acredite personalidad jur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dica y representaci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 de la organizaci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ó</a:t>
                      </a:r>
                      <a:r>
                        <a:rPr kumimoji="0" lang="es-ES" sz="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n.</a:t>
                      </a:r>
                      <a:endParaRPr kumimoji="0" lang="es-E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6. Forma en que el PROYECTO lo afecta directamente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7. Observaciones al Estudio de Impacto Ambiental (proyecto, l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nea base, impactos ambientales, medidas, etc.). Explique y Fundamente (puede agregar m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á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s p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á</a:t>
                      </a: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ginas si es necesario)</a:t>
                      </a:r>
                      <a:endParaRPr kumimoji="0" lang="es-E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18" charset="0"/>
                          <a:cs typeface="Tahoma" pitchFamily="34" charset="0"/>
                        </a:rPr>
                        <a:t>……………………………………………………………………………………………</a:t>
                      </a:r>
                      <a:endParaRPr kumimoji="0" lang="es-ES" sz="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CL" sz="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80975" algn="l"/>
                        </a:tabLst>
                      </a:pPr>
                      <a:r>
                        <a:rPr kumimoji="0" lang="es-ES" sz="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FIRMA</a:t>
                      </a:r>
                      <a:endParaRPr kumimoji="0" lang="es-E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L="21860" marR="21860" marT="10934" marB="109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9929813" y="214313"/>
            <a:ext cx="4572000" cy="1522412"/>
            <a:chOff x="4786314" y="1285860"/>
            <a:chExt cx="4572032" cy="1522223"/>
          </a:xfrm>
        </p:grpSpPr>
        <p:sp>
          <p:nvSpPr>
            <p:cNvPr id="20504" name="34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40908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latin typeface="Impact" pitchFamily="34" charset="0"/>
                </a:rPr>
                <a:t>FICHA PARA LA FORMULACIÓN DE </a:t>
              </a:r>
            </a:p>
            <a:p>
              <a:pPr eaLnBrk="1" hangingPunct="1"/>
              <a:r>
                <a:rPr lang="es-CL" altLang="es-CL" sz="2400">
                  <a:solidFill>
                    <a:srgbClr val="028805"/>
                  </a:solidFill>
                  <a:latin typeface="Impact" pitchFamily="34" charset="0"/>
                </a:rPr>
                <a:t>OBSERVACIONES</a:t>
              </a:r>
              <a:r>
                <a:rPr lang="es-CL" altLang="es-CL" sz="2400">
                  <a:latin typeface="Impact" pitchFamily="34" charset="0"/>
                </a:rPr>
                <a:t> </a:t>
              </a:r>
              <a:r>
                <a:rPr lang="es-CL" altLang="es-CL" sz="2400">
                  <a:solidFill>
                    <a:srgbClr val="FFC000"/>
                  </a:solidFill>
                  <a:latin typeface="Impact" pitchFamily="34" charset="0"/>
                </a:rPr>
                <a:t>CIUDADANAS</a:t>
              </a:r>
              <a:endParaRPr lang="es-CL" altLang="es-CL" sz="2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  <p:sp>
          <p:nvSpPr>
            <p:cNvPr id="20505" name="35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97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68208E-6 L -0.63125 0.006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1.00885 -7.40741E-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5.55112E-17 0.962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2.77556E-17 -0.4018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9929813" y="214313"/>
            <a:ext cx="4572000" cy="1522412"/>
            <a:chOff x="4786314" y="1285860"/>
            <a:chExt cx="4572032" cy="1522223"/>
          </a:xfrm>
        </p:grpSpPr>
        <p:sp>
          <p:nvSpPr>
            <p:cNvPr id="21540" name="7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429681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latin typeface="Impact" pitchFamily="34" charset="0"/>
                </a:rPr>
                <a:t>CONSIDERACIONES PARA LA</a:t>
              </a:r>
            </a:p>
            <a:p>
              <a:pPr eaLnBrk="1" hangingPunct="1"/>
              <a:r>
                <a:rPr lang="es-CL" altLang="es-CL" sz="2400">
                  <a:latin typeface="Impact" pitchFamily="34" charset="0"/>
                </a:rPr>
                <a:t>FORMULACIÓN DE </a:t>
              </a:r>
              <a:r>
                <a:rPr lang="es-CL" altLang="es-CL" sz="2400">
                  <a:solidFill>
                    <a:srgbClr val="028805"/>
                  </a:solidFill>
                  <a:latin typeface="Impact" pitchFamily="34" charset="0"/>
                </a:rPr>
                <a:t>OBSERVACIONES</a:t>
              </a:r>
            </a:p>
            <a:p>
              <a:pPr eaLnBrk="1" hangingPunct="1"/>
              <a:r>
                <a:rPr lang="es-CL" altLang="es-CL" sz="2400">
                  <a:solidFill>
                    <a:srgbClr val="FFC000"/>
                  </a:solidFill>
                  <a:latin typeface="Impact" pitchFamily="34" charset="0"/>
                </a:rPr>
                <a:t>CIUDADANAS</a:t>
              </a:r>
              <a:endParaRPr lang="es-CL" altLang="es-CL" sz="2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  <p:sp>
          <p:nvSpPr>
            <p:cNvPr id="21541" name="8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pic>
        <p:nvPicPr>
          <p:cNvPr id="5122" name="Picture 2" descr="C:\Users\Diego\Desktop\presconama\Power Point\imagenes\imag-diapo-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6858000"/>
            <a:ext cx="441642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38 Grupo"/>
          <p:cNvGrpSpPr>
            <a:grpSpLocks/>
          </p:cNvGrpSpPr>
          <p:nvPr/>
        </p:nvGrpSpPr>
        <p:grpSpPr bwMode="auto">
          <a:xfrm>
            <a:off x="-3786188" y="2714625"/>
            <a:ext cx="3571875" cy="827088"/>
            <a:chOff x="-3786246" y="2357430"/>
            <a:chExt cx="3571900" cy="827096"/>
          </a:xfrm>
        </p:grpSpPr>
        <p:sp>
          <p:nvSpPr>
            <p:cNvPr id="15" name="14 Rectángulo redondeado"/>
            <p:cNvSpPr/>
            <p:nvPr/>
          </p:nvSpPr>
          <p:spPr>
            <a:xfrm>
              <a:off x="-3786246" y="2357430"/>
              <a:ext cx="3571900" cy="8270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39" name="15 CuadroTexto"/>
            <p:cNvSpPr txBox="1">
              <a:spLocks noChangeArrowheads="1"/>
            </p:cNvSpPr>
            <p:nvPr/>
          </p:nvSpPr>
          <p:spPr bwMode="auto">
            <a:xfrm>
              <a:off x="-3714808" y="2385326"/>
              <a:ext cx="342902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400" b="1"/>
                <a:t>Sobre situaciones del futuro lejano, </a:t>
              </a:r>
              <a:r>
                <a:rPr lang="es-CL" altLang="es-CL" sz="1400"/>
                <a:t>ejemplo: Se tiene pensado hacer un circuito turístico.</a:t>
              </a:r>
            </a:p>
          </p:txBody>
        </p:sp>
      </p:grpSp>
      <p:grpSp>
        <p:nvGrpSpPr>
          <p:cNvPr id="4" name="39 Grupo"/>
          <p:cNvGrpSpPr>
            <a:grpSpLocks/>
          </p:cNvGrpSpPr>
          <p:nvPr/>
        </p:nvGrpSpPr>
        <p:grpSpPr bwMode="auto">
          <a:xfrm>
            <a:off x="-3857625" y="3643313"/>
            <a:ext cx="3857625" cy="717550"/>
            <a:chOff x="-3857652" y="3286124"/>
            <a:chExt cx="3857652" cy="717769"/>
          </a:xfrm>
        </p:grpSpPr>
        <p:sp>
          <p:nvSpPr>
            <p:cNvPr id="20" name="19 Rectángulo redondeado"/>
            <p:cNvSpPr/>
            <p:nvPr/>
          </p:nvSpPr>
          <p:spPr>
            <a:xfrm>
              <a:off x="-3857652" y="3286124"/>
              <a:ext cx="3571900" cy="7177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37" name="20 CuadroTexto"/>
            <p:cNvSpPr txBox="1">
              <a:spLocks noChangeArrowheads="1"/>
            </p:cNvSpPr>
            <p:nvPr/>
          </p:nvSpPr>
          <p:spPr bwMode="auto">
            <a:xfrm>
              <a:off x="-3816374" y="3314020"/>
              <a:ext cx="38163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400" b="1"/>
                <a:t>Cuestionamiento sin fundamento</a:t>
              </a:r>
              <a:r>
                <a:rPr lang="es-CL" altLang="es-CL" sz="1400"/>
                <a:t>, </a:t>
              </a:r>
            </a:p>
            <a:p>
              <a:pPr eaLnBrk="1" hangingPunct="1"/>
              <a:r>
                <a:rPr lang="es-CL" altLang="es-CL" sz="1400"/>
                <a:t>ejemplo: por qué aquí y no en otro lado.</a:t>
              </a:r>
            </a:p>
          </p:txBody>
        </p:sp>
      </p:grpSp>
      <p:grpSp>
        <p:nvGrpSpPr>
          <p:cNvPr id="6" name="64 Grupo"/>
          <p:cNvGrpSpPr>
            <a:grpSpLocks/>
          </p:cNvGrpSpPr>
          <p:nvPr/>
        </p:nvGrpSpPr>
        <p:grpSpPr bwMode="auto">
          <a:xfrm>
            <a:off x="-3857625" y="4508500"/>
            <a:ext cx="3857625" cy="1114425"/>
            <a:chOff x="500034" y="5101102"/>
            <a:chExt cx="3857652" cy="1113980"/>
          </a:xfrm>
        </p:grpSpPr>
        <p:sp>
          <p:nvSpPr>
            <p:cNvPr id="30" name="29 Rectángulo redondeado"/>
            <p:cNvSpPr/>
            <p:nvPr/>
          </p:nvSpPr>
          <p:spPr>
            <a:xfrm>
              <a:off x="500034" y="5101102"/>
              <a:ext cx="3571900" cy="11139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33" name="30 CuadroTexto"/>
            <p:cNvSpPr txBox="1">
              <a:spLocks noChangeArrowheads="1"/>
            </p:cNvSpPr>
            <p:nvPr/>
          </p:nvSpPr>
          <p:spPr bwMode="auto">
            <a:xfrm>
              <a:off x="541309" y="5129666"/>
              <a:ext cx="3816377" cy="94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400" b="1"/>
                <a:t>Referencias al actuar de la empresa en</a:t>
              </a:r>
            </a:p>
            <a:p>
              <a:pPr eaLnBrk="1" hangingPunct="1"/>
              <a:r>
                <a:rPr lang="es-CL" altLang="es-CL" sz="1400" b="1"/>
                <a:t>proyectos anteriores</a:t>
              </a:r>
              <a:r>
                <a:rPr lang="es-CL" altLang="es-CL" sz="1400"/>
                <a:t>, ejemplo: es que </a:t>
              </a:r>
            </a:p>
            <a:p>
              <a:pPr eaLnBrk="1" hangingPunct="1"/>
              <a:r>
                <a:rPr lang="es-CL" altLang="es-CL" sz="1400"/>
                <a:t>un proyecto x de la empresa tuvo una</a:t>
              </a:r>
            </a:p>
            <a:p>
              <a:pPr eaLnBrk="1" hangingPunct="1"/>
              <a:r>
                <a:rPr lang="es-CL" altLang="es-CL" sz="1400"/>
                <a:t>emergencia ambiental.</a:t>
              </a:r>
            </a:p>
          </p:txBody>
        </p:sp>
      </p:grpSp>
      <p:grpSp>
        <p:nvGrpSpPr>
          <p:cNvPr id="7" name="47 Grupo"/>
          <p:cNvGrpSpPr>
            <a:grpSpLocks/>
          </p:cNvGrpSpPr>
          <p:nvPr/>
        </p:nvGrpSpPr>
        <p:grpSpPr bwMode="auto">
          <a:xfrm>
            <a:off x="-3786188" y="1673225"/>
            <a:ext cx="3571875" cy="1087438"/>
            <a:chOff x="500034" y="1316020"/>
            <a:chExt cx="3571900" cy="1087101"/>
          </a:xfrm>
        </p:grpSpPr>
        <p:sp>
          <p:nvSpPr>
            <p:cNvPr id="10" name="9 Rectángulo redondeado"/>
            <p:cNvSpPr/>
            <p:nvPr/>
          </p:nvSpPr>
          <p:spPr>
            <a:xfrm>
              <a:off x="500034" y="1316020"/>
              <a:ext cx="3571900" cy="8982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31" name="36 CuadroTexto"/>
            <p:cNvSpPr txBox="1">
              <a:spLocks noChangeArrowheads="1"/>
            </p:cNvSpPr>
            <p:nvPr/>
          </p:nvSpPr>
          <p:spPr bwMode="auto">
            <a:xfrm>
              <a:off x="571472" y="1387458"/>
              <a:ext cx="342902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400" b="1"/>
                <a:t>Un plebiscito</a:t>
              </a:r>
              <a:r>
                <a:rPr lang="es-CL" altLang="es-CL" sz="1400"/>
                <a:t>, ejemplo: no al proyecto, adjuntando a su vez un listado con 1000 firmas.</a:t>
              </a:r>
            </a:p>
            <a:p>
              <a:pPr eaLnBrk="1" hangingPunct="1"/>
              <a:endParaRPr lang="es-CL" altLang="es-CL"/>
            </a:p>
          </p:txBody>
        </p:sp>
      </p:grpSp>
      <p:grpSp>
        <p:nvGrpSpPr>
          <p:cNvPr id="8" name="48 Grupo"/>
          <p:cNvGrpSpPr>
            <a:grpSpLocks/>
          </p:cNvGrpSpPr>
          <p:nvPr/>
        </p:nvGrpSpPr>
        <p:grpSpPr bwMode="auto">
          <a:xfrm>
            <a:off x="3786188" y="1785938"/>
            <a:ext cx="571500" cy="646112"/>
            <a:chOff x="5214942" y="3542848"/>
            <a:chExt cx="571504" cy="646331"/>
          </a:xfrm>
        </p:grpSpPr>
        <p:sp>
          <p:nvSpPr>
            <p:cNvPr id="50" name="49 Elipse"/>
            <p:cNvSpPr/>
            <p:nvPr/>
          </p:nvSpPr>
          <p:spPr>
            <a:xfrm>
              <a:off x="5214942" y="3571433"/>
              <a:ext cx="571504" cy="5716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29" name="50 CuadroTexto"/>
            <p:cNvSpPr txBox="1">
              <a:spLocks noChangeArrowheads="1"/>
            </p:cNvSpPr>
            <p:nvPr/>
          </p:nvSpPr>
          <p:spPr bwMode="auto">
            <a:xfrm>
              <a:off x="5214942" y="3542848"/>
              <a:ext cx="5437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3600" b="1">
                  <a:solidFill>
                    <a:srgbClr val="FF0000"/>
                  </a:solidFill>
                  <a:latin typeface="Arial Black" pitchFamily="34" charset="0"/>
                </a:rPr>
                <a:t>X</a:t>
              </a:r>
            </a:p>
          </p:txBody>
        </p:sp>
      </p:grpSp>
      <p:grpSp>
        <p:nvGrpSpPr>
          <p:cNvPr id="9" name="54 Grupo"/>
          <p:cNvGrpSpPr>
            <a:grpSpLocks/>
          </p:cNvGrpSpPr>
          <p:nvPr/>
        </p:nvGrpSpPr>
        <p:grpSpPr bwMode="auto">
          <a:xfrm>
            <a:off x="3786188" y="2857500"/>
            <a:ext cx="571500" cy="646113"/>
            <a:chOff x="5214942" y="3542848"/>
            <a:chExt cx="571504" cy="646331"/>
          </a:xfrm>
        </p:grpSpPr>
        <p:sp>
          <p:nvSpPr>
            <p:cNvPr id="56" name="55 Elipse"/>
            <p:cNvSpPr/>
            <p:nvPr/>
          </p:nvSpPr>
          <p:spPr>
            <a:xfrm>
              <a:off x="5214942" y="3571433"/>
              <a:ext cx="571504" cy="57169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27" name="56 CuadroTexto"/>
            <p:cNvSpPr txBox="1">
              <a:spLocks noChangeArrowheads="1"/>
            </p:cNvSpPr>
            <p:nvPr/>
          </p:nvSpPr>
          <p:spPr bwMode="auto">
            <a:xfrm>
              <a:off x="5214942" y="3542848"/>
              <a:ext cx="5437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3600" b="1">
                  <a:solidFill>
                    <a:srgbClr val="FF0000"/>
                  </a:solidFill>
                  <a:latin typeface="Arial Black" pitchFamily="34" charset="0"/>
                </a:rPr>
                <a:t>X</a:t>
              </a:r>
            </a:p>
          </p:txBody>
        </p:sp>
      </p:grpSp>
      <p:grpSp>
        <p:nvGrpSpPr>
          <p:cNvPr id="11" name="57 Grupo"/>
          <p:cNvGrpSpPr>
            <a:grpSpLocks/>
          </p:cNvGrpSpPr>
          <p:nvPr/>
        </p:nvGrpSpPr>
        <p:grpSpPr bwMode="auto">
          <a:xfrm>
            <a:off x="3786188" y="3697288"/>
            <a:ext cx="571500" cy="646112"/>
            <a:chOff x="5214942" y="3542848"/>
            <a:chExt cx="571504" cy="646331"/>
          </a:xfrm>
        </p:grpSpPr>
        <p:sp>
          <p:nvSpPr>
            <p:cNvPr id="59" name="58 Elipse"/>
            <p:cNvSpPr/>
            <p:nvPr/>
          </p:nvSpPr>
          <p:spPr>
            <a:xfrm>
              <a:off x="5214942" y="3571433"/>
              <a:ext cx="571504" cy="5716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25" name="59 CuadroTexto"/>
            <p:cNvSpPr txBox="1">
              <a:spLocks noChangeArrowheads="1"/>
            </p:cNvSpPr>
            <p:nvPr/>
          </p:nvSpPr>
          <p:spPr bwMode="auto">
            <a:xfrm>
              <a:off x="5214942" y="3542848"/>
              <a:ext cx="5437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3600" b="1">
                  <a:solidFill>
                    <a:srgbClr val="FF0000"/>
                  </a:solidFill>
                  <a:latin typeface="Arial Black" pitchFamily="34" charset="0"/>
                </a:rPr>
                <a:t>X</a:t>
              </a:r>
            </a:p>
          </p:txBody>
        </p:sp>
      </p:grpSp>
      <p:grpSp>
        <p:nvGrpSpPr>
          <p:cNvPr id="13" name="65 Grupo"/>
          <p:cNvGrpSpPr>
            <a:grpSpLocks/>
          </p:cNvGrpSpPr>
          <p:nvPr/>
        </p:nvGrpSpPr>
        <p:grpSpPr bwMode="auto">
          <a:xfrm>
            <a:off x="3784600" y="4581525"/>
            <a:ext cx="571500" cy="641350"/>
            <a:chOff x="5214942" y="3542848"/>
            <a:chExt cx="571504" cy="641567"/>
          </a:xfrm>
        </p:grpSpPr>
        <p:sp>
          <p:nvSpPr>
            <p:cNvPr id="67" name="66 Elipse"/>
            <p:cNvSpPr/>
            <p:nvPr/>
          </p:nvSpPr>
          <p:spPr>
            <a:xfrm>
              <a:off x="5214942" y="3571433"/>
              <a:ext cx="571504" cy="57169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21" name="67 CuadroTexto"/>
            <p:cNvSpPr txBox="1">
              <a:spLocks noChangeArrowheads="1"/>
            </p:cNvSpPr>
            <p:nvPr/>
          </p:nvSpPr>
          <p:spPr bwMode="auto">
            <a:xfrm>
              <a:off x="5214942" y="3542848"/>
              <a:ext cx="539754" cy="64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3600" b="1">
                  <a:solidFill>
                    <a:srgbClr val="FF0000"/>
                  </a:solidFill>
                  <a:latin typeface="Arial Black" pitchFamily="34" charset="0"/>
                </a:rPr>
                <a:t>X</a:t>
              </a:r>
            </a:p>
          </p:txBody>
        </p:sp>
      </p:grpSp>
      <p:sp>
        <p:nvSpPr>
          <p:cNvPr id="42" name="41 CuadroTexto"/>
          <p:cNvSpPr txBox="1">
            <a:spLocks noChangeArrowheads="1"/>
          </p:cNvSpPr>
          <p:nvPr/>
        </p:nvSpPr>
        <p:spPr bwMode="auto">
          <a:xfrm>
            <a:off x="-3786188" y="1244600"/>
            <a:ext cx="355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Impact" pitchFamily="34" charset="0"/>
              </a:rPr>
              <a:t>UNA OBSERVACIÓN CIUDADANA NO ES:</a:t>
            </a:r>
            <a:endParaRPr lang="es-CL" altLang="es-CL" b="1">
              <a:solidFill>
                <a:srgbClr val="FF0000"/>
              </a:solidFill>
              <a:latin typeface="Impact" pitchFamily="34" charset="0"/>
            </a:endParaRPr>
          </a:p>
        </p:txBody>
      </p:sp>
      <p:grpSp>
        <p:nvGrpSpPr>
          <p:cNvPr id="5" name="60 Grupo"/>
          <p:cNvGrpSpPr>
            <a:grpSpLocks/>
          </p:cNvGrpSpPr>
          <p:nvPr/>
        </p:nvGrpSpPr>
        <p:grpSpPr bwMode="auto">
          <a:xfrm>
            <a:off x="-3890963" y="5734050"/>
            <a:ext cx="3857625" cy="857250"/>
            <a:chOff x="500034" y="4115484"/>
            <a:chExt cx="3857652" cy="857256"/>
          </a:xfrm>
        </p:grpSpPr>
        <p:sp>
          <p:nvSpPr>
            <p:cNvPr id="25" name="24 Rectángulo redondeado"/>
            <p:cNvSpPr/>
            <p:nvPr/>
          </p:nvSpPr>
          <p:spPr>
            <a:xfrm>
              <a:off x="500034" y="4115484"/>
              <a:ext cx="3571900" cy="8572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49" name="25 CuadroTexto"/>
            <p:cNvSpPr txBox="1">
              <a:spLocks noChangeArrowheads="1"/>
            </p:cNvSpPr>
            <p:nvPr/>
          </p:nvSpPr>
          <p:spPr bwMode="auto">
            <a:xfrm>
              <a:off x="541309" y="4144059"/>
              <a:ext cx="3816377" cy="730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400" b="1"/>
                <a:t>Negociaciones monetarias</a:t>
              </a:r>
              <a:r>
                <a:rPr lang="es-CL" altLang="es-CL" sz="1400"/>
                <a:t>, ejemplo:</a:t>
              </a:r>
            </a:p>
            <a:p>
              <a:pPr eaLnBrk="1" hangingPunct="1"/>
              <a:r>
                <a:rPr lang="es-CL" altLang="es-CL" sz="1400"/>
                <a:t>cuanto va a ser lo que me van a pagar</a:t>
              </a:r>
            </a:p>
            <a:p>
              <a:pPr eaLnBrk="1" hangingPunct="1"/>
              <a:r>
                <a:rPr lang="es-CL" altLang="es-CL" sz="1400"/>
                <a:t>por la expropiación.</a:t>
              </a:r>
            </a:p>
          </p:txBody>
        </p:sp>
      </p:grpSp>
      <p:grpSp>
        <p:nvGrpSpPr>
          <p:cNvPr id="12" name="61 Grupo"/>
          <p:cNvGrpSpPr>
            <a:grpSpLocks/>
          </p:cNvGrpSpPr>
          <p:nvPr/>
        </p:nvGrpSpPr>
        <p:grpSpPr bwMode="auto">
          <a:xfrm>
            <a:off x="3752850" y="5816600"/>
            <a:ext cx="571500" cy="641350"/>
            <a:chOff x="5214942" y="3542848"/>
            <a:chExt cx="571504" cy="641567"/>
          </a:xfrm>
        </p:grpSpPr>
        <p:sp>
          <p:nvSpPr>
            <p:cNvPr id="63" name="62 Elipse"/>
            <p:cNvSpPr/>
            <p:nvPr/>
          </p:nvSpPr>
          <p:spPr>
            <a:xfrm>
              <a:off x="5214942" y="3571433"/>
              <a:ext cx="571504" cy="57169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21552" name="63 CuadroTexto"/>
            <p:cNvSpPr txBox="1">
              <a:spLocks noChangeArrowheads="1"/>
            </p:cNvSpPr>
            <p:nvPr/>
          </p:nvSpPr>
          <p:spPr bwMode="auto">
            <a:xfrm>
              <a:off x="5214942" y="3542848"/>
              <a:ext cx="539754" cy="64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3600" b="1">
                  <a:solidFill>
                    <a:srgbClr val="FF0000"/>
                  </a:solidFill>
                  <a:latin typeface="Arial Black" pitchFamily="34" charset="0"/>
                </a:rPr>
                <a:t>X</a:t>
              </a: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68208E-6 L -0.59966 0.005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6680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8555E-6 L 0.46771 -2.48555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44509E-6 L 0.47465 -1.44509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79191E-6 L 0.47465 1.7919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4798E-6 L 0.48264 2.94798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5723E-6 L 0.48264 3.75723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10405E-6 L 0.48264 -4.10405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Users\Diego\Desktop\presconama\Power Point\imagenes\EVALUACION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63" y="1071563"/>
            <a:ext cx="11245851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Diego\Desktop\presconama\Power Point\imagenes\imag-diapo-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7825"/>
            <a:ext cx="4973638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4 Grupo"/>
          <p:cNvGrpSpPr>
            <a:grpSpLocks/>
          </p:cNvGrpSpPr>
          <p:nvPr/>
        </p:nvGrpSpPr>
        <p:grpSpPr bwMode="auto">
          <a:xfrm>
            <a:off x="9929813" y="214313"/>
            <a:ext cx="4572000" cy="1522412"/>
            <a:chOff x="4786314" y="1285860"/>
            <a:chExt cx="4572032" cy="1522223"/>
          </a:xfrm>
        </p:grpSpPr>
        <p:sp>
          <p:nvSpPr>
            <p:cNvPr id="22537" name="7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35907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solidFill>
                    <a:srgbClr val="FF0000"/>
                  </a:solidFill>
                  <a:latin typeface="Impact" pitchFamily="34" charset="0"/>
                </a:rPr>
                <a:t>RECURSOS</a:t>
              </a:r>
              <a:r>
                <a:rPr lang="es-CL" altLang="es-CL" sz="2400">
                  <a:latin typeface="Impact" pitchFamily="34" charset="0"/>
                </a:rPr>
                <a:t> DE RECLAMACIÓN</a:t>
              </a:r>
              <a:endParaRPr lang="es-CL" altLang="es-CL" sz="2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  <p:sp>
          <p:nvSpPr>
            <p:cNvPr id="22538" name="8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928688" y="7429500"/>
            <a:ext cx="3571875" cy="106997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600" b="1">
                <a:solidFill>
                  <a:srgbClr val="595959"/>
                </a:solidFill>
              </a:rPr>
              <a:t>Los temas reclamados pueden</a:t>
            </a:r>
          </a:p>
          <a:p>
            <a:pPr algn="ctr" eaLnBrk="1" hangingPunct="1"/>
            <a:r>
              <a:rPr lang="es-CL" altLang="es-CL" sz="1600" b="1">
                <a:solidFill>
                  <a:srgbClr val="595959"/>
                </a:solidFill>
              </a:rPr>
              <a:t>abordar aspectos técnicos, legales</a:t>
            </a:r>
          </a:p>
          <a:p>
            <a:pPr algn="ctr" eaLnBrk="1" hangingPunct="1"/>
            <a:r>
              <a:rPr lang="es-CL" altLang="es-CL" sz="1600" b="1">
                <a:solidFill>
                  <a:srgbClr val="595959"/>
                </a:solidFill>
              </a:rPr>
              <a:t>y administrativos que se obviaron</a:t>
            </a:r>
          </a:p>
          <a:p>
            <a:pPr algn="ctr" eaLnBrk="1" hangingPunct="1"/>
            <a:r>
              <a:rPr lang="es-CL" altLang="es-CL" sz="1600" b="1">
                <a:solidFill>
                  <a:srgbClr val="595959"/>
                </a:solidFill>
              </a:rPr>
              <a:t>en la consideración .</a:t>
            </a:r>
          </a:p>
        </p:txBody>
      </p:sp>
      <p:pic>
        <p:nvPicPr>
          <p:cNvPr id="2050" name="Picture 2" descr="C:\Users\Diego\Desktop\presconama\Power Point\imagene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498975"/>
            <a:ext cx="781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07950" y="1428750"/>
            <a:ext cx="3535363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CL" b="1"/>
              <a:t>La Ley N°19.300, establece en el artículo 29,</a:t>
            </a:r>
            <a:r>
              <a:rPr lang="es-MX" altLang="es-CL"/>
              <a:t> el derecho</a:t>
            </a:r>
          </a:p>
          <a:p>
            <a:r>
              <a:rPr lang="es-MX" altLang="es-CL"/>
              <a:t>A presentar un recurso de reclamación en contra de la </a:t>
            </a:r>
          </a:p>
          <a:p>
            <a:r>
              <a:rPr lang="es-MX" altLang="es-CL"/>
              <a:t>resolución que califica un EIA, en cuyos fundamentos </a:t>
            </a:r>
            <a:r>
              <a:rPr lang="es-MX" altLang="es-CL">
                <a:solidFill>
                  <a:srgbClr val="FF3300"/>
                </a:solidFill>
              </a:rPr>
              <a:t>no </a:t>
            </a:r>
          </a:p>
          <a:p>
            <a:r>
              <a:rPr lang="es-MX" altLang="es-CL">
                <a:solidFill>
                  <a:srgbClr val="FF3300"/>
                </a:solidFill>
              </a:rPr>
              <a:t>hubieren sido debidamente consideradas</a:t>
            </a:r>
            <a:r>
              <a:rPr lang="es-MX" altLang="es-CL"/>
              <a:t> las observaciones,</a:t>
            </a:r>
          </a:p>
          <a:p>
            <a:r>
              <a:rPr lang="es-MX" altLang="es-CL"/>
              <a:t>durante el respectivo </a:t>
            </a:r>
            <a:r>
              <a:rPr lang="es-MX" altLang="es-CL">
                <a:solidFill>
                  <a:srgbClr val="FF3300"/>
                </a:solidFill>
              </a:rPr>
              <a:t>proceso de Participación Ciudadana</a:t>
            </a:r>
            <a:r>
              <a:rPr lang="es-MX" altLang="es-CL"/>
              <a:t>, a </a:t>
            </a:r>
          </a:p>
          <a:p>
            <a:r>
              <a:rPr lang="es-MX" altLang="es-CL"/>
              <a:t>objeto que éstas sean debidamente consideradas</a:t>
            </a:r>
          </a:p>
          <a:p>
            <a:endParaRPr lang="es-ES" altLang="es-CL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81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68208E-6 L -0.59966 0.005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2 -2.42775E-6 L -0.00902 -0.3045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Diego\Desktop\presconama\Power Point\imagenes\quescona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357313"/>
            <a:ext cx="7072312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787900" y="650875"/>
            <a:ext cx="4083050" cy="5810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s-CL" sz="1600" i="1">
                <a:latin typeface="Impact" pitchFamily="34" charset="0"/>
              </a:rPr>
              <a:t>¿QU</a:t>
            </a:r>
            <a:r>
              <a:rPr lang="es-CL" altLang="es-CL" sz="1600" i="1">
                <a:latin typeface="Impact" pitchFamily="34" charset="0"/>
              </a:rPr>
              <a:t>É ES EL SERVICIO DE EVALUACIÓN AMBIENTAL?</a:t>
            </a:r>
          </a:p>
          <a:p>
            <a:pPr eaLnBrk="1" hangingPunct="1"/>
            <a:endParaRPr lang="es-CL" altLang="es-CL" sz="1600" i="1">
              <a:latin typeface="Impact" pitchFamily="34" charset="0"/>
            </a:endParaRPr>
          </a:p>
        </p:txBody>
      </p:sp>
      <p:sp>
        <p:nvSpPr>
          <p:cNvPr id="4104" name="10 CuadroTexto"/>
          <p:cNvSpPr txBox="1">
            <a:spLocks noChangeArrowheads="1"/>
          </p:cNvSpPr>
          <p:nvPr/>
        </p:nvSpPr>
        <p:spPr bwMode="auto">
          <a:xfrm>
            <a:off x="4887913" y="1412875"/>
            <a:ext cx="30718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s-CL" altLang="es-CL" sz="1200" b="1"/>
              <a:t>Es un Servicio Público encargado, entre otras cosas, de </a:t>
            </a:r>
            <a:r>
              <a:rPr lang="es-CL" altLang="es-CL" sz="1200" b="1">
                <a:solidFill>
                  <a:srgbClr val="FF0000"/>
                </a:solidFill>
              </a:rPr>
              <a:t>aplicar la Ley</a:t>
            </a:r>
          </a:p>
          <a:p>
            <a:pPr algn="just" eaLnBrk="1" hangingPunct="1"/>
            <a:r>
              <a:rPr lang="es-CL" altLang="es-CL" sz="1200" b="1">
                <a:solidFill>
                  <a:srgbClr val="FF0000"/>
                </a:solidFill>
              </a:rPr>
              <a:t>N° 19.300 (Ley de Bases Generales del Medio Ambiente)</a:t>
            </a:r>
            <a:r>
              <a:rPr lang="es-CL" altLang="es-CL" sz="1200" b="1"/>
              <a:t> la cual establece en algunos artículos que determinados proyectos con características particulares deben ser evaluados ambientalmente.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424056"/>
      </p:ext>
    </p:extLst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0.94149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C:\Users\Diego\Desktop\presconama\Power Point\imagenes\DIRECCIO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714375"/>
            <a:ext cx="35528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Elipse"/>
          <p:cNvSpPr/>
          <p:nvPr/>
        </p:nvSpPr>
        <p:spPr>
          <a:xfrm>
            <a:off x="-2500313" y="1214438"/>
            <a:ext cx="7429501" cy="74295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965200" dir="20700000" sx="94000" sy="94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-3500438" y="2000250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grpSp>
        <p:nvGrpSpPr>
          <p:cNvPr id="2" name="17 Grupo"/>
          <p:cNvGrpSpPr>
            <a:grpSpLocks/>
          </p:cNvGrpSpPr>
          <p:nvPr/>
        </p:nvGrpSpPr>
        <p:grpSpPr bwMode="auto">
          <a:xfrm>
            <a:off x="-5286375" y="2786063"/>
            <a:ext cx="3309937" cy="1558925"/>
            <a:chOff x="333345" y="2786058"/>
            <a:chExt cx="3309961" cy="1557922"/>
          </a:xfrm>
        </p:grpSpPr>
        <p:sp>
          <p:nvSpPr>
            <p:cNvPr id="28684" name="15 CuadroTexto"/>
            <p:cNvSpPr txBox="1">
              <a:spLocks noChangeArrowheads="1"/>
            </p:cNvSpPr>
            <p:nvPr/>
          </p:nvSpPr>
          <p:spPr bwMode="auto">
            <a:xfrm>
              <a:off x="500034" y="2786058"/>
              <a:ext cx="3143272" cy="1557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600" b="1"/>
                <a:t>Que debe realizar las</a:t>
              </a:r>
            </a:p>
            <a:p>
              <a:pPr eaLnBrk="1" hangingPunct="1"/>
              <a:r>
                <a:rPr lang="es-CL" altLang="es-CL" sz="1600" b="1">
                  <a:solidFill>
                    <a:srgbClr val="FF0000"/>
                  </a:solidFill>
                </a:rPr>
                <a:t>observaciones por escrito </a:t>
              </a:r>
              <a:r>
                <a:rPr lang="es-CL" altLang="es-CL" sz="1600" b="1"/>
                <a:t>entregándolas en</a:t>
              </a:r>
            </a:p>
            <a:p>
              <a:pPr eaLnBrk="1" hangingPunct="1"/>
              <a:r>
                <a:rPr lang="es-CL" altLang="es-CL" sz="1600" b="1">
                  <a:solidFill>
                    <a:srgbClr val="FF0000"/>
                  </a:solidFill>
                </a:rPr>
                <a:t>las</a:t>
              </a:r>
              <a:r>
                <a:rPr lang="es-CL" altLang="es-CL" sz="1600" b="1"/>
                <a:t> </a:t>
              </a:r>
              <a:r>
                <a:rPr lang="es-CL" altLang="es-CL" sz="1600" b="1">
                  <a:solidFill>
                    <a:srgbClr val="FF0000"/>
                  </a:solidFill>
                </a:rPr>
                <a:t>oficinas de partes del SEA o a través de http://www.sea.gob.cl/ </a:t>
              </a:r>
            </a:p>
          </p:txBody>
        </p:sp>
        <p:sp>
          <p:nvSpPr>
            <p:cNvPr id="17" name="16 Elipse"/>
            <p:cNvSpPr/>
            <p:nvPr/>
          </p:nvSpPr>
          <p:spPr>
            <a:xfrm>
              <a:off x="333345" y="2890766"/>
              <a:ext cx="142876" cy="142783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</p:grp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-3500438" y="4714875"/>
            <a:ext cx="31226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5F5F5F"/>
                </a:solidFill>
                <a:latin typeface="Impact" pitchFamily="34" charset="0"/>
              </a:rPr>
              <a:t>VER DIRECCIONES DE </a:t>
            </a:r>
          </a:p>
          <a:p>
            <a:pPr eaLnBrk="1" hangingPunct="1"/>
            <a:r>
              <a:rPr lang="es-CL" altLang="es-CL" sz="2800">
                <a:solidFill>
                  <a:srgbClr val="5F5F5F"/>
                </a:solidFill>
                <a:latin typeface="Impact" pitchFamily="34" charset="0"/>
              </a:rPr>
              <a:t>TODAS LAS </a:t>
            </a:r>
            <a:r>
              <a:rPr lang="es-CL" altLang="es-CL" sz="2800">
                <a:solidFill>
                  <a:srgbClr val="FFC000"/>
                </a:solidFill>
                <a:latin typeface="Impact" pitchFamily="34" charset="0"/>
              </a:rPr>
              <a:t>REGIONES</a:t>
            </a:r>
          </a:p>
        </p:txBody>
      </p:sp>
      <p:sp>
        <p:nvSpPr>
          <p:cNvPr id="14" name="13 Flecha derecha">
            <a:hlinkClick r:id="rId4" action="ppaction://hlinksldjump"/>
          </p:cNvPr>
          <p:cNvSpPr/>
          <p:nvPr/>
        </p:nvSpPr>
        <p:spPr>
          <a:xfrm>
            <a:off x="4714875" y="5143500"/>
            <a:ext cx="1000125" cy="64293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00" b="1" dirty="0">
                <a:solidFill>
                  <a:srgbClr val="5F5F5F"/>
                </a:solidFill>
                <a:latin typeface="Arial Black" pitchFamily="34" charset="0"/>
                <a:cs typeface="Arial" charset="0"/>
              </a:rPr>
              <a:t>VER</a:t>
            </a:r>
            <a:r>
              <a:rPr lang="es-ES" sz="1000" dirty="0">
                <a:solidFill>
                  <a:schemeClr val="tx1"/>
                </a:solidFill>
                <a:cs typeface="Arial" charset="0"/>
              </a:rPr>
              <a:t> </a:t>
            </a:r>
            <a:endParaRPr lang="es-CL" sz="10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3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38 -0.00417 L 0.43559 -0.008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63 -0.0162 L 0.61163 -0.0162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38 -0.00417 L 0.43559 -0.0083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9 Grupo"/>
          <p:cNvGrpSpPr>
            <a:grpSpLocks/>
          </p:cNvGrpSpPr>
          <p:nvPr/>
        </p:nvGrpSpPr>
        <p:grpSpPr bwMode="auto">
          <a:xfrm>
            <a:off x="-3246438" y="1571625"/>
            <a:ext cx="2008188" cy="2143125"/>
            <a:chOff x="3428992" y="500042"/>
            <a:chExt cx="3228976" cy="3448053"/>
          </a:xfrm>
        </p:grpSpPr>
        <p:pic>
          <p:nvPicPr>
            <p:cNvPr id="30729" name="Picture 4" descr="C:\Users\Diego\Desktop\presconama\Power Point\imagenes\despedid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928670"/>
              <a:ext cx="3228976" cy="301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6" descr="C:\Users\Diego\Desktop\presconama\Power Point\imagenes\so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2" y="500042"/>
              <a:ext cx="5524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12 CuadroTexto"/>
          <p:cNvSpPr txBox="1"/>
          <p:nvPr/>
        </p:nvSpPr>
        <p:spPr>
          <a:xfrm>
            <a:off x="285750" y="6143625"/>
            <a:ext cx="8643938" cy="6096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 dirty="0">
                <a:solidFill>
                  <a:srgbClr val="028805"/>
                </a:solidFill>
              </a:rPr>
              <a:t>Material desarrollado por el Departamento de Participación Ciudadana.</a:t>
            </a:r>
          </a:p>
          <a:p>
            <a:pPr algn="ctr" eaLnBrk="1" hangingPunct="1"/>
            <a:r>
              <a:rPr lang="es-CL" altLang="es-CL" sz="1200" b="1" dirty="0">
                <a:solidFill>
                  <a:srgbClr val="FF0000"/>
                </a:solidFill>
              </a:rPr>
              <a:t>SANTIAGO DE CHILE. </a:t>
            </a:r>
          </a:p>
          <a:p>
            <a:pPr algn="ctr" eaLnBrk="1" hangingPunct="1"/>
            <a:r>
              <a:rPr lang="es-CL" altLang="es-CL" sz="1000" b="1" dirty="0">
                <a:solidFill>
                  <a:srgbClr val="7F7F7F"/>
                </a:solidFill>
              </a:rPr>
              <a:t>Diseñado por: Anabalón Diseño, www.anabalon.cl,  anabalondiseno@gmail.com</a:t>
            </a:r>
          </a:p>
        </p:txBody>
      </p:sp>
      <p:pic>
        <p:nvPicPr>
          <p:cNvPr id="14" name="13 Imagen" descr="fin_gracia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7072313"/>
            <a:ext cx="22860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4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22222E-6 L 0.72969 2.2222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4643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3429000" y="1214438"/>
            <a:ext cx="5214938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1752" name="15 CuadroTexto"/>
          <p:cNvSpPr txBox="1">
            <a:spLocks noChangeArrowheads="1"/>
          </p:cNvSpPr>
          <p:nvPr/>
        </p:nvSpPr>
        <p:spPr bwMode="auto">
          <a:xfrm>
            <a:off x="3714750" y="1357313"/>
            <a:ext cx="474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ARICA</a:t>
            </a:r>
            <a:r>
              <a:rPr lang="es-CL" altLang="es-CL">
                <a:latin typeface="Arial Black" pitchFamily="34" charset="0"/>
              </a:rPr>
              <a:t> 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Arica y Parinacota</a:t>
            </a:r>
            <a:endParaRPr lang="es-CL" altLang="es-CL" b="1">
              <a:solidFill>
                <a:srgbClr val="5F5F5F"/>
              </a:solidFill>
              <a:latin typeface="Arial Black" pitchFamily="34" charset="0"/>
            </a:endParaRPr>
          </a:p>
        </p:txBody>
      </p:sp>
      <p:sp>
        <p:nvSpPr>
          <p:cNvPr id="31753" name="16 CuadroTexto"/>
          <p:cNvSpPr txBox="1">
            <a:spLocks noChangeArrowheads="1"/>
          </p:cNvSpPr>
          <p:nvPr/>
        </p:nvSpPr>
        <p:spPr bwMode="auto">
          <a:xfrm>
            <a:off x="4554538" y="2214563"/>
            <a:ext cx="14684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7 de Junio N° 268,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5° piso, oficina 530</a:t>
            </a:r>
          </a:p>
        </p:txBody>
      </p:sp>
      <p:sp>
        <p:nvSpPr>
          <p:cNvPr id="31754" name="17 CuadroTexto"/>
          <p:cNvSpPr txBox="1">
            <a:spLocks noChangeArrowheads="1"/>
          </p:cNvSpPr>
          <p:nvPr/>
        </p:nvSpPr>
        <p:spPr bwMode="auto">
          <a:xfrm>
            <a:off x="6643688" y="2214563"/>
            <a:ext cx="1359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(56-58) </a:t>
            </a:r>
            <a:r>
              <a:rPr lang="es-CL" altLang="es-CL" sz="1200" dirty="0" smtClean="0">
                <a:solidFill>
                  <a:srgbClr val="5F5F5F"/>
                </a:solidFill>
              </a:rPr>
              <a:t>2585212</a:t>
            </a:r>
            <a:endParaRPr lang="es-CL" altLang="es-CL" sz="1200" dirty="0">
              <a:solidFill>
                <a:srgbClr val="5F5F5F"/>
              </a:solidFill>
            </a:endParaRPr>
          </a:p>
        </p:txBody>
      </p:sp>
      <p:sp>
        <p:nvSpPr>
          <p:cNvPr id="31755" name="15 CuadroTexto"/>
          <p:cNvSpPr txBox="1">
            <a:spLocks noChangeArrowheads="1"/>
          </p:cNvSpPr>
          <p:nvPr/>
        </p:nvSpPr>
        <p:spPr bwMode="auto">
          <a:xfrm>
            <a:off x="3714750" y="1701800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1756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</a:t>
            </a:r>
            <a:r>
              <a:rPr lang="es-CL" altLang="es-CL" sz="1200" b="1">
                <a:solidFill>
                  <a:srgbClr val="FF0000"/>
                </a:solidFill>
              </a:rPr>
              <a:t>las observaciones por escrito</a:t>
            </a:r>
            <a:r>
              <a:rPr lang="es-CL" altLang="es-CL" sz="1200" b="1">
                <a:solidFill>
                  <a:srgbClr val="028805"/>
                </a:solidFill>
              </a:rPr>
              <a:t>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1757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29" name="28 Flecha derecha">
              <a:hlinkClick r:id="rId5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1763" name="21 CuadroTexto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6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3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1760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192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29000" y="1204913"/>
            <a:ext cx="5214938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2776" name="15 CuadroTexto"/>
          <p:cNvSpPr txBox="1">
            <a:spLocks noChangeArrowheads="1"/>
          </p:cNvSpPr>
          <p:nvPr/>
        </p:nvSpPr>
        <p:spPr bwMode="auto">
          <a:xfrm>
            <a:off x="3714750" y="1382713"/>
            <a:ext cx="4002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dirty="0">
                <a:solidFill>
                  <a:srgbClr val="FF0000"/>
                </a:solidFill>
                <a:latin typeface="Arial Black" pitchFamily="34" charset="0"/>
              </a:rPr>
              <a:t>IQUIQUE</a:t>
            </a:r>
            <a:r>
              <a:rPr lang="es-CL" altLang="es-CL" dirty="0">
                <a:latin typeface="Arial Black" pitchFamily="34" charset="0"/>
              </a:rPr>
              <a:t> </a:t>
            </a:r>
            <a:r>
              <a:rPr lang="es-CL" altLang="es-CL" dirty="0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 dirty="0">
                <a:solidFill>
                  <a:srgbClr val="5F5F5F"/>
                </a:solidFill>
              </a:rPr>
              <a:t> </a:t>
            </a:r>
            <a:r>
              <a:rPr lang="es-CL" altLang="es-CL" b="1" dirty="0">
                <a:solidFill>
                  <a:srgbClr val="5F5F5F"/>
                </a:solidFill>
              </a:rPr>
              <a:t>de Tarapacá</a:t>
            </a:r>
            <a:endParaRPr lang="es-CL" altLang="es-CL" b="1" dirty="0">
              <a:solidFill>
                <a:srgbClr val="5F5F5F"/>
              </a:solidFill>
              <a:latin typeface="Arial Black" pitchFamily="34" charset="0"/>
            </a:endParaRPr>
          </a:p>
        </p:txBody>
      </p:sp>
      <p:sp>
        <p:nvSpPr>
          <p:cNvPr id="32777" name="16 CuadroTexto"/>
          <p:cNvSpPr txBox="1">
            <a:spLocks noChangeArrowheads="1"/>
          </p:cNvSpPr>
          <p:nvPr/>
        </p:nvSpPr>
        <p:spPr bwMode="auto">
          <a:xfrm>
            <a:off x="4545013" y="2239963"/>
            <a:ext cx="141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Riquelme N° 1081</a:t>
            </a:r>
          </a:p>
        </p:txBody>
      </p:sp>
      <p:sp>
        <p:nvSpPr>
          <p:cNvPr id="32778" name="17 CuadroTexto"/>
          <p:cNvSpPr txBox="1">
            <a:spLocks noChangeArrowheads="1"/>
          </p:cNvSpPr>
          <p:nvPr/>
        </p:nvSpPr>
        <p:spPr bwMode="auto">
          <a:xfrm>
            <a:off x="6632575" y="2239963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(56-57) 2582001</a:t>
            </a:r>
          </a:p>
        </p:txBody>
      </p:sp>
      <p:sp>
        <p:nvSpPr>
          <p:cNvPr id="32779" name="15 CuadroTexto"/>
          <p:cNvSpPr txBox="1">
            <a:spLocks noChangeArrowheads="1"/>
          </p:cNvSpPr>
          <p:nvPr/>
        </p:nvSpPr>
        <p:spPr bwMode="auto">
          <a:xfrm>
            <a:off x="3714750" y="1727200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2780" name="10 CuadroTexto"/>
          <p:cNvSpPr txBox="1">
            <a:spLocks noChangeArrowheads="1"/>
          </p:cNvSpPr>
          <p:nvPr/>
        </p:nvSpPr>
        <p:spPr bwMode="auto">
          <a:xfrm>
            <a:off x="4572000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2781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5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2787" name="21 CuadroTexto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6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3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2785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88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29000" y="1211263"/>
            <a:ext cx="5214938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3800" name="15 CuadroTexto"/>
          <p:cNvSpPr txBox="1">
            <a:spLocks noChangeArrowheads="1"/>
          </p:cNvSpPr>
          <p:nvPr/>
        </p:nvSpPr>
        <p:spPr bwMode="auto">
          <a:xfrm>
            <a:off x="3517900" y="1354138"/>
            <a:ext cx="512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ANTOFAGASTA</a:t>
            </a:r>
            <a:r>
              <a:rPr lang="es-CL" altLang="es-CL">
                <a:latin typeface="Arial Black" pitchFamily="34" charset="0"/>
              </a:rPr>
              <a:t> 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 Antofagasta</a:t>
            </a:r>
          </a:p>
        </p:txBody>
      </p:sp>
      <p:sp>
        <p:nvSpPr>
          <p:cNvPr id="33801" name="16 CuadroTexto"/>
          <p:cNvSpPr txBox="1">
            <a:spLocks noChangeArrowheads="1"/>
          </p:cNvSpPr>
          <p:nvPr/>
        </p:nvSpPr>
        <p:spPr bwMode="auto">
          <a:xfrm>
            <a:off x="4543425" y="2211388"/>
            <a:ext cx="228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 smtClean="0">
                <a:solidFill>
                  <a:srgbClr val="5F5F5F"/>
                </a:solidFill>
              </a:rPr>
              <a:t>República de Croacia </a:t>
            </a:r>
            <a:r>
              <a:rPr lang="es-CL" altLang="es-CL" sz="1200" dirty="0">
                <a:solidFill>
                  <a:srgbClr val="5F5F5F"/>
                </a:solidFill>
              </a:rPr>
              <a:t>Nº </a:t>
            </a:r>
            <a:r>
              <a:rPr lang="es-CL" altLang="es-CL" sz="1200" dirty="0" smtClean="0">
                <a:solidFill>
                  <a:srgbClr val="5F5F5F"/>
                </a:solidFill>
              </a:rPr>
              <a:t>0336</a:t>
            </a:r>
            <a:endParaRPr lang="es-CL" altLang="es-CL" sz="1200" dirty="0">
              <a:solidFill>
                <a:srgbClr val="5F5F5F"/>
              </a:solidFill>
            </a:endParaRPr>
          </a:p>
        </p:txBody>
      </p:sp>
      <p:sp>
        <p:nvSpPr>
          <p:cNvPr id="33802" name="17 CuadroTexto"/>
          <p:cNvSpPr txBox="1">
            <a:spLocks noChangeArrowheads="1"/>
          </p:cNvSpPr>
          <p:nvPr/>
        </p:nvSpPr>
        <p:spPr bwMode="auto">
          <a:xfrm>
            <a:off x="6928022" y="221138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(56-55) </a:t>
            </a:r>
            <a:r>
              <a:rPr lang="es-CL" altLang="es-CL" sz="1200" dirty="0" smtClean="0">
                <a:solidFill>
                  <a:srgbClr val="5F5F5F"/>
                </a:solidFill>
              </a:rPr>
              <a:t>2467100</a:t>
            </a:r>
            <a:endParaRPr lang="es-CL" altLang="es-CL" sz="1200" dirty="0">
              <a:solidFill>
                <a:srgbClr val="5F5F5F"/>
              </a:solidFill>
            </a:endParaRPr>
          </a:p>
        </p:txBody>
      </p:sp>
      <p:sp>
        <p:nvSpPr>
          <p:cNvPr id="33803" name="15 CuadroTexto"/>
          <p:cNvSpPr txBox="1">
            <a:spLocks noChangeArrowheads="1"/>
          </p:cNvSpPr>
          <p:nvPr/>
        </p:nvSpPr>
        <p:spPr bwMode="auto">
          <a:xfrm>
            <a:off x="3517900" y="1698625"/>
            <a:ext cx="4151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3804" name="10 CuadroTexto"/>
          <p:cNvSpPr txBox="1">
            <a:spLocks noChangeArrowheads="1"/>
          </p:cNvSpPr>
          <p:nvPr/>
        </p:nvSpPr>
        <p:spPr bwMode="auto">
          <a:xfrm>
            <a:off x="4565650" y="3143250"/>
            <a:ext cx="442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</a:t>
            </a:r>
            <a:r>
              <a:rPr lang="es-CL" altLang="es-CL" sz="1200" b="1">
                <a:solidFill>
                  <a:srgbClr val="028805"/>
                </a:solidFill>
              </a:rPr>
              <a:t>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3805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3811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809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948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29000" y="1209675"/>
            <a:ext cx="5214938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4824" name="15 CuadroTexto"/>
          <p:cNvSpPr txBox="1">
            <a:spLocks noChangeArrowheads="1"/>
          </p:cNvSpPr>
          <p:nvPr/>
        </p:nvSpPr>
        <p:spPr bwMode="auto">
          <a:xfrm>
            <a:off x="3714750" y="1385888"/>
            <a:ext cx="4002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COPIAPÓ</a:t>
            </a:r>
            <a:r>
              <a:rPr lang="es-CL" altLang="es-CL">
                <a:latin typeface="Arial Black" pitchFamily="34" charset="0"/>
              </a:rPr>
              <a:t> 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 Atacama</a:t>
            </a:r>
          </a:p>
        </p:txBody>
      </p:sp>
      <p:sp>
        <p:nvSpPr>
          <p:cNvPr id="34825" name="16 CuadroTexto"/>
          <p:cNvSpPr txBox="1">
            <a:spLocks noChangeArrowheads="1"/>
          </p:cNvSpPr>
          <p:nvPr/>
        </p:nvSpPr>
        <p:spPr bwMode="auto">
          <a:xfrm>
            <a:off x="4499992" y="2243138"/>
            <a:ext cx="2088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Yerbas </a:t>
            </a:r>
            <a:r>
              <a:rPr lang="es-CL" altLang="es-CL" sz="1200" dirty="0" smtClean="0">
                <a:solidFill>
                  <a:srgbClr val="5F5F5F"/>
                </a:solidFill>
              </a:rPr>
              <a:t>Buenas Nº </a:t>
            </a:r>
            <a:r>
              <a:rPr lang="es-CL" altLang="es-CL" sz="1200" dirty="0">
                <a:solidFill>
                  <a:srgbClr val="5F5F5F"/>
                </a:solidFill>
              </a:rPr>
              <a:t>295</a:t>
            </a:r>
          </a:p>
        </p:txBody>
      </p:sp>
      <p:sp>
        <p:nvSpPr>
          <p:cNvPr id="34826" name="17 CuadroTexto"/>
          <p:cNvSpPr txBox="1">
            <a:spLocks noChangeArrowheads="1"/>
          </p:cNvSpPr>
          <p:nvPr/>
        </p:nvSpPr>
        <p:spPr bwMode="auto">
          <a:xfrm>
            <a:off x="6656388" y="2243138"/>
            <a:ext cx="1304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(56-52) 2214511</a:t>
            </a:r>
          </a:p>
        </p:txBody>
      </p:sp>
      <p:sp>
        <p:nvSpPr>
          <p:cNvPr id="34827" name="15 CuadroTexto"/>
          <p:cNvSpPr txBox="1">
            <a:spLocks noChangeArrowheads="1"/>
          </p:cNvSpPr>
          <p:nvPr/>
        </p:nvSpPr>
        <p:spPr bwMode="auto">
          <a:xfrm>
            <a:off x="3714750" y="1730375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4828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4829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4835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4833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30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3419475" y="1209675"/>
            <a:ext cx="5214938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5848" name="15 CuadroTexto"/>
          <p:cNvSpPr txBox="1">
            <a:spLocks noChangeArrowheads="1"/>
          </p:cNvSpPr>
          <p:nvPr/>
        </p:nvSpPr>
        <p:spPr bwMode="auto">
          <a:xfrm>
            <a:off x="3705225" y="1385888"/>
            <a:ext cx="4503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LA SERENA</a:t>
            </a:r>
            <a:r>
              <a:rPr lang="es-CL" altLang="es-CL">
                <a:latin typeface="Arial Black" pitchFamily="34" charset="0"/>
              </a:rPr>
              <a:t> 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 Coquimbo</a:t>
            </a:r>
          </a:p>
        </p:txBody>
      </p:sp>
      <p:sp>
        <p:nvSpPr>
          <p:cNvPr id="35849" name="16 CuadroTexto"/>
          <p:cNvSpPr txBox="1">
            <a:spLocks noChangeArrowheads="1"/>
          </p:cNvSpPr>
          <p:nvPr/>
        </p:nvSpPr>
        <p:spPr bwMode="auto">
          <a:xfrm>
            <a:off x="4554538" y="2243138"/>
            <a:ext cx="160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Eduardo de la Barra 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Nº 205, piso 1</a:t>
            </a:r>
          </a:p>
        </p:txBody>
      </p:sp>
      <p:sp>
        <p:nvSpPr>
          <p:cNvPr id="35850" name="17 CuadroTexto"/>
          <p:cNvSpPr txBox="1">
            <a:spLocks noChangeArrowheads="1"/>
          </p:cNvSpPr>
          <p:nvPr/>
        </p:nvSpPr>
        <p:spPr bwMode="auto">
          <a:xfrm>
            <a:off x="6657975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(56-51) 2219534</a:t>
            </a:r>
          </a:p>
        </p:txBody>
      </p:sp>
      <p:sp>
        <p:nvSpPr>
          <p:cNvPr id="35851" name="15 CuadroTexto"/>
          <p:cNvSpPr txBox="1">
            <a:spLocks noChangeArrowheads="1"/>
          </p:cNvSpPr>
          <p:nvPr/>
        </p:nvSpPr>
        <p:spPr bwMode="auto">
          <a:xfrm>
            <a:off x="3705225" y="1730375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5852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</a:t>
            </a:r>
            <a:r>
              <a:rPr lang="es-CL" altLang="es-CL" sz="1200" b="1">
                <a:solidFill>
                  <a:srgbClr val="028805"/>
                </a:solidFill>
              </a:rPr>
              <a:t>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5853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9" name="38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5859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5857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67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03600" y="1209675"/>
            <a:ext cx="5214938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6872" name="15 CuadroTexto"/>
          <p:cNvSpPr txBox="1">
            <a:spLocks noChangeArrowheads="1"/>
          </p:cNvSpPr>
          <p:nvPr/>
        </p:nvSpPr>
        <p:spPr bwMode="auto">
          <a:xfrm>
            <a:off x="3689350" y="1385888"/>
            <a:ext cx="461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VALPARAISO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 Valparaíso</a:t>
            </a:r>
          </a:p>
        </p:txBody>
      </p:sp>
      <p:sp>
        <p:nvSpPr>
          <p:cNvPr id="36873" name="16 CuadroTexto"/>
          <p:cNvSpPr txBox="1">
            <a:spLocks noChangeArrowheads="1"/>
          </p:cNvSpPr>
          <p:nvPr/>
        </p:nvSpPr>
        <p:spPr bwMode="auto">
          <a:xfrm>
            <a:off x="4548188" y="2243138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Prat </a:t>
            </a:r>
            <a:r>
              <a:rPr lang="es-CL" altLang="es-CL" sz="1200" dirty="0" smtClean="0">
                <a:solidFill>
                  <a:srgbClr val="5F5F5F"/>
                </a:solidFill>
              </a:rPr>
              <a:t>N° 827</a:t>
            </a:r>
            <a:r>
              <a:rPr lang="es-CL" altLang="es-CL" sz="1200" dirty="0">
                <a:solidFill>
                  <a:srgbClr val="5F5F5F"/>
                </a:solidFill>
              </a:rPr>
              <a:t>, oficina 301</a:t>
            </a:r>
          </a:p>
        </p:txBody>
      </p:sp>
      <p:sp>
        <p:nvSpPr>
          <p:cNvPr id="36874" name="17 CuadroTexto"/>
          <p:cNvSpPr txBox="1">
            <a:spLocks noChangeArrowheads="1"/>
          </p:cNvSpPr>
          <p:nvPr/>
        </p:nvSpPr>
        <p:spPr bwMode="auto">
          <a:xfrm>
            <a:off x="6653213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(56-32) 2219928</a:t>
            </a:r>
          </a:p>
        </p:txBody>
      </p:sp>
      <p:sp>
        <p:nvSpPr>
          <p:cNvPr id="36875" name="15 CuadroTexto"/>
          <p:cNvSpPr txBox="1">
            <a:spLocks noChangeArrowheads="1"/>
          </p:cNvSpPr>
          <p:nvPr/>
        </p:nvSpPr>
        <p:spPr bwMode="auto">
          <a:xfrm>
            <a:off x="3689350" y="1730375"/>
            <a:ext cx="4151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6876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6877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6883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6881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866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41" name="40 Rectángulo redondeado"/>
          <p:cNvSpPr/>
          <p:nvPr/>
        </p:nvSpPr>
        <p:spPr>
          <a:xfrm>
            <a:off x="3408363" y="1000125"/>
            <a:ext cx="5214937" cy="2066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7896" name="15 CuadroTexto"/>
          <p:cNvSpPr txBox="1">
            <a:spLocks noChangeArrowheads="1"/>
          </p:cNvSpPr>
          <p:nvPr/>
        </p:nvSpPr>
        <p:spPr bwMode="auto">
          <a:xfrm>
            <a:off x="3694112" y="1146175"/>
            <a:ext cx="4478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dirty="0">
                <a:solidFill>
                  <a:srgbClr val="FF0000"/>
                </a:solidFill>
                <a:latin typeface="Arial Black" pitchFamily="34" charset="0"/>
              </a:rPr>
              <a:t>SANTIAGO</a:t>
            </a:r>
            <a:r>
              <a:rPr lang="es-CL" altLang="es-CL" dirty="0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 dirty="0">
                <a:solidFill>
                  <a:srgbClr val="5F5F5F"/>
                </a:solidFill>
              </a:rPr>
              <a:t> </a:t>
            </a:r>
            <a:r>
              <a:rPr lang="es-CL" altLang="es-CL" b="1" dirty="0" smtClean="0">
                <a:solidFill>
                  <a:srgbClr val="5F5F5F"/>
                </a:solidFill>
              </a:rPr>
              <a:t>Metropolitana</a:t>
            </a:r>
          </a:p>
          <a:p>
            <a:pPr eaLnBrk="1" hangingPunct="1"/>
            <a:r>
              <a:rPr lang="es-CL" altLang="es-CL" b="1" dirty="0" smtClean="0">
                <a:solidFill>
                  <a:srgbClr val="5F5F5F"/>
                </a:solidFill>
              </a:rPr>
              <a:t>			  de Santiago</a:t>
            </a:r>
            <a:endParaRPr lang="es-CL" altLang="es-CL" b="1" dirty="0">
              <a:solidFill>
                <a:srgbClr val="5F5F5F"/>
              </a:solidFill>
            </a:endParaRPr>
          </a:p>
        </p:txBody>
      </p:sp>
      <p:sp>
        <p:nvSpPr>
          <p:cNvPr id="37897" name="16 CuadroTexto"/>
          <p:cNvSpPr txBox="1">
            <a:spLocks noChangeArrowheads="1"/>
          </p:cNvSpPr>
          <p:nvPr/>
        </p:nvSpPr>
        <p:spPr bwMode="auto">
          <a:xfrm>
            <a:off x="4554538" y="2243138"/>
            <a:ext cx="1866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Miraflores </a:t>
            </a:r>
            <a:r>
              <a:rPr lang="es-CL" altLang="es-CL" sz="1200" dirty="0" smtClean="0">
                <a:solidFill>
                  <a:srgbClr val="5F5F5F"/>
                </a:solidFill>
              </a:rPr>
              <a:t>N° 178</a:t>
            </a:r>
            <a:r>
              <a:rPr lang="es-CL" altLang="es-CL" sz="1200" dirty="0">
                <a:solidFill>
                  <a:srgbClr val="5F5F5F"/>
                </a:solidFill>
              </a:rPr>
              <a:t>, piso 3</a:t>
            </a:r>
          </a:p>
        </p:txBody>
      </p:sp>
      <p:sp>
        <p:nvSpPr>
          <p:cNvPr id="37898" name="17 CuadroTexto"/>
          <p:cNvSpPr txBox="1">
            <a:spLocks noChangeArrowheads="1"/>
          </p:cNvSpPr>
          <p:nvPr/>
        </p:nvSpPr>
        <p:spPr bwMode="auto">
          <a:xfrm>
            <a:off x="6645275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(56-2) 29569100</a:t>
            </a:r>
          </a:p>
        </p:txBody>
      </p:sp>
      <p:sp>
        <p:nvSpPr>
          <p:cNvPr id="37899" name="15 CuadroTexto"/>
          <p:cNvSpPr txBox="1">
            <a:spLocks noChangeArrowheads="1"/>
          </p:cNvSpPr>
          <p:nvPr/>
        </p:nvSpPr>
        <p:spPr bwMode="auto">
          <a:xfrm>
            <a:off x="3694113" y="1835150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7900" name="10 CuadroTexto"/>
          <p:cNvSpPr txBox="1">
            <a:spLocks noChangeArrowheads="1"/>
          </p:cNvSpPr>
          <p:nvPr/>
        </p:nvSpPr>
        <p:spPr bwMode="auto">
          <a:xfrm>
            <a:off x="4551363" y="3143250"/>
            <a:ext cx="4424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7901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49" name="48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7907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7905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718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08363" y="1000125"/>
            <a:ext cx="5214937" cy="2066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8920" name="15 CuadroTexto"/>
          <p:cNvSpPr txBox="1">
            <a:spLocks noChangeArrowheads="1"/>
          </p:cNvSpPr>
          <p:nvPr/>
        </p:nvSpPr>
        <p:spPr bwMode="auto">
          <a:xfrm>
            <a:off x="3694113" y="1146175"/>
            <a:ext cx="446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RANCAGUA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del Libertador</a:t>
            </a:r>
          </a:p>
          <a:p>
            <a:pPr eaLnBrk="1" hangingPunct="1"/>
            <a:r>
              <a:rPr lang="es-CL" altLang="es-CL" b="1">
                <a:solidFill>
                  <a:srgbClr val="5F5F5F"/>
                </a:solidFill>
              </a:rPr>
              <a:t>	                   Bernardo O’Higgins</a:t>
            </a:r>
          </a:p>
        </p:txBody>
      </p:sp>
      <p:sp>
        <p:nvSpPr>
          <p:cNvPr id="38921" name="16 CuadroTexto"/>
          <p:cNvSpPr txBox="1">
            <a:spLocks noChangeArrowheads="1"/>
          </p:cNvSpPr>
          <p:nvPr/>
        </p:nvSpPr>
        <p:spPr bwMode="auto">
          <a:xfrm>
            <a:off x="4551363" y="2243138"/>
            <a:ext cx="1763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Campos </a:t>
            </a:r>
            <a:r>
              <a:rPr lang="es-CL" altLang="es-CL" sz="1200" dirty="0" smtClean="0">
                <a:solidFill>
                  <a:srgbClr val="5F5F5F"/>
                </a:solidFill>
              </a:rPr>
              <a:t>N° 241</a:t>
            </a:r>
            <a:r>
              <a:rPr lang="es-CL" altLang="es-CL" sz="1200" dirty="0">
                <a:solidFill>
                  <a:srgbClr val="5F5F5F"/>
                </a:solidFill>
              </a:rPr>
              <a:t>, piso 7</a:t>
            </a:r>
          </a:p>
        </p:txBody>
      </p:sp>
      <p:sp>
        <p:nvSpPr>
          <p:cNvPr id="38922" name="17 CuadroTexto"/>
          <p:cNvSpPr txBox="1">
            <a:spLocks noChangeArrowheads="1"/>
          </p:cNvSpPr>
          <p:nvPr/>
        </p:nvSpPr>
        <p:spPr bwMode="auto">
          <a:xfrm>
            <a:off x="6669088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(56-72) 2229770</a:t>
            </a:r>
          </a:p>
        </p:txBody>
      </p:sp>
      <p:sp>
        <p:nvSpPr>
          <p:cNvPr id="38923" name="15 CuadroTexto"/>
          <p:cNvSpPr txBox="1">
            <a:spLocks noChangeArrowheads="1"/>
          </p:cNvSpPr>
          <p:nvPr/>
        </p:nvSpPr>
        <p:spPr bwMode="auto">
          <a:xfrm>
            <a:off x="3694113" y="1835150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8924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8925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8931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8929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713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164513" cy="1143000"/>
          </a:xfrm>
        </p:spPr>
        <p:txBody>
          <a:bodyPr/>
          <a:lstStyle/>
          <a:p>
            <a:pPr eaLnBrk="1" hangingPunct="1"/>
            <a:r>
              <a:rPr lang="es-CL" altLang="es-CL" smtClean="0"/>
              <a:t>t</a:t>
            </a:r>
          </a:p>
        </p:txBody>
      </p:sp>
      <p:pic>
        <p:nvPicPr>
          <p:cNvPr id="5123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Diego\Desktop\presconama\Power Point\imagenes\fondo-diapo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2225" y="3113088"/>
            <a:ext cx="4459287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644188" y="357188"/>
            <a:ext cx="4570412" cy="11382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3400" kern="15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itchFamily="34" charset="0"/>
                <a:cs typeface="+mn-cs"/>
              </a:rPr>
              <a:t>¿CUÁLES SON SUS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3400" kern="1500" dirty="0">
                <a:solidFill>
                  <a:srgbClr val="028805"/>
                </a:solidFill>
                <a:latin typeface="Impact" pitchFamily="34" charset="0"/>
                <a:cs typeface="+mn-cs"/>
              </a:rPr>
              <a:t>PRINCIPALES FUNCIONES</a:t>
            </a:r>
            <a:r>
              <a:rPr lang="es-CL" sz="3400" kern="1500" dirty="0">
                <a:latin typeface="Impact" pitchFamily="34" charset="0"/>
                <a:cs typeface="+mn-cs"/>
              </a:rPr>
              <a:t>?</a:t>
            </a:r>
            <a:endParaRPr lang="es-CL" sz="3400" dirty="0">
              <a:latin typeface="Impact" pitchFamily="34" charset="0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-2759075" y="1571625"/>
            <a:ext cx="21161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Administrar el Sistema 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Evaluación 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n-cs"/>
              </a:rPr>
              <a:t>Impacto Ambiental</a:t>
            </a:r>
          </a:p>
        </p:txBody>
      </p:sp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6675438" y="2360613"/>
            <a:ext cx="2466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Interpretar administrativamente</a:t>
            </a:r>
          </a:p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las RCA</a:t>
            </a: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1500188" y="1571625"/>
            <a:ext cx="26574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Administrar el registro público de</a:t>
            </a:r>
          </a:p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Consultores para la realización de</a:t>
            </a:r>
          </a:p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EIA y DIA</a:t>
            </a:r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157163" y="2736850"/>
            <a:ext cx="367506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Administrar los sistemas de información</a:t>
            </a:r>
          </a:p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de líneas de bases de los proyectos sometidos</a:t>
            </a:r>
          </a:p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al SEIA, de acceso público y georreferenciado.</a:t>
            </a:r>
          </a:p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Así como también, el sistema de información de</a:t>
            </a:r>
          </a:p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permisos y autorizaciones</a:t>
            </a:r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2530475" y="5916613"/>
            <a:ext cx="4587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595959"/>
                </a:solidFill>
              </a:rPr>
              <a:t>Fomentar y facilitar la Participación Ciudadana</a:t>
            </a:r>
          </a:p>
        </p:txBody>
      </p:sp>
      <p:grpSp>
        <p:nvGrpSpPr>
          <p:cNvPr id="2" name="37 Grupo"/>
          <p:cNvGrpSpPr>
            <a:grpSpLocks/>
          </p:cNvGrpSpPr>
          <p:nvPr/>
        </p:nvGrpSpPr>
        <p:grpSpPr bwMode="auto">
          <a:xfrm>
            <a:off x="2206625" y="2095500"/>
            <a:ext cx="4468813" cy="3870325"/>
            <a:chOff x="1382253" y="2000945"/>
            <a:chExt cx="4469025" cy="3869983"/>
          </a:xfrm>
        </p:grpSpPr>
        <p:grpSp>
          <p:nvGrpSpPr>
            <p:cNvPr id="5137" name="20 Grupo"/>
            <p:cNvGrpSpPr>
              <a:grpSpLocks/>
            </p:cNvGrpSpPr>
            <p:nvPr/>
          </p:nvGrpSpPr>
          <p:grpSpPr bwMode="auto">
            <a:xfrm rot="900000">
              <a:off x="5693636" y="2706720"/>
              <a:ext cx="157642" cy="1156045"/>
              <a:chOff x="7429520" y="3500438"/>
              <a:chExt cx="214314" cy="1571637"/>
            </a:xfrm>
          </p:grpSpPr>
          <p:sp>
            <p:nvSpPr>
              <p:cNvPr id="18" name="17 Elipse"/>
              <p:cNvSpPr/>
              <p:nvPr/>
            </p:nvSpPr>
            <p:spPr>
              <a:xfrm>
                <a:off x="7429090" y="3500163"/>
                <a:ext cx="211513" cy="21364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cxnSp>
            <p:nvCxnSpPr>
              <p:cNvPr id="20" name="19 Conector recto"/>
              <p:cNvCxnSpPr>
                <a:stCxn id="18" idx="4"/>
              </p:cNvCxnSpPr>
              <p:nvPr/>
            </p:nvCxnSpPr>
            <p:spPr>
              <a:xfrm rot="5400000">
                <a:off x="6840063" y="4374896"/>
                <a:ext cx="1357387" cy="366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8" name="23 Grupo"/>
            <p:cNvGrpSpPr>
              <a:grpSpLocks/>
            </p:cNvGrpSpPr>
            <p:nvPr/>
          </p:nvGrpSpPr>
          <p:grpSpPr bwMode="auto">
            <a:xfrm rot="-900000">
              <a:off x="2504340" y="2000945"/>
              <a:ext cx="157642" cy="1156045"/>
              <a:chOff x="7429520" y="3500438"/>
              <a:chExt cx="214314" cy="1571637"/>
            </a:xfrm>
          </p:grpSpPr>
          <p:sp>
            <p:nvSpPr>
              <p:cNvPr id="25" name="24 Elipse"/>
              <p:cNvSpPr/>
              <p:nvPr/>
            </p:nvSpPr>
            <p:spPr>
              <a:xfrm>
                <a:off x="7431792" y="3479742"/>
                <a:ext cx="200722" cy="21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cxnSp>
            <p:nvCxnSpPr>
              <p:cNvPr id="26" name="25 Conector recto"/>
              <p:cNvCxnSpPr>
                <a:stCxn id="25" idx="4"/>
              </p:cNvCxnSpPr>
              <p:nvPr/>
            </p:nvCxnSpPr>
            <p:spPr>
              <a:xfrm rot="5400000">
                <a:off x="6836506" y="4351997"/>
                <a:ext cx="1346597" cy="3669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9" name="26 Grupo"/>
            <p:cNvGrpSpPr>
              <a:grpSpLocks/>
            </p:cNvGrpSpPr>
            <p:nvPr/>
          </p:nvGrpSpPr>
          <p:grpSpPr bwMode="auto">
            <a:xfrm rot="-3180000">
              <a:off x="1530207" y="3510369"/>
              <a:ext cx="409793" cy="705702"/>
              <a:chOff x="7250753" y="3500438"/>
              <a:chExt cx="557113" cy="959397"/>
            </a:xfrm>
          </p:grpSpPr>
          <p:sp>
            <p:nvSpPr>
              <p:cNvPr id="28" name="27 Elipse"/>
              <p:cNvSpPr>
                <a:spLocks noChangeArrowheads="1"/>
              </p:cNvSpPr>
              <p:nvPr/>
            </p:nvSpPr>
            <p:spPr bwMode="auto">
              <a:xfrm>
                <a:off x="7464523" y="3474739"/>
                <a:ext cx="213643" cy="213672"/>
              </a:xfrm>
              <a:prstGeom prst="ellipse">
                <a:avLst/>
              </a:prstGeom>
              <a:solidFill>
                <a:srgbClr val="FF0000"/>
              </a:solidFill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cxnSp>
            <p:nvCxnSpPr>
              <p:cNvPr id="29" name="28 Conector recto"/>
              <p:cNvCxnSpPr>
                <a:stCxn id="28" idx="4"/>
              </p:cNvCxnSpPr>
              <p:nvPr/>
            </p:nvCxnSpPr>
            <p:spPr>
              <a:xfrm rot="3000000">
                <a:off x="7243846" y="3836524"/>
                <a:ext cx="641013" cy="5546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40" name="32 Grupo"/>
            <p:cNvGrpSpPr>
              <a:grpSpLocks/>
            </p:cNvGrpSpPr>
            <p:nvPr/>
          </p:nvGrpSpPr>
          <p:grpSpPr bwMode="auto">
            <a:xfrm rot="10800000">
              <a:off x="4218851" y="5143512"/>
              <a:ext cx="157642" cy="727416"/>
              <a:chOff x="7429520" y="3306199"/>
              <a:chExt cx="214314" cy="988918"/>
            </a:xfrm>
          </p:grpSpPr>
          <p:sp>
            <p:nvSpPr>
              <p:cNvPr id="34" name="33 Elipse"/>
              <p:cNvSpPr>
                <a:spLocks noChangeArrowheads="1"/>
              </p:cNvSpPr>
              <p:nvPr/>
            </p:nvSpPr>
            <p:spPr bwMode="auto">
              <a:xfrm>
                <a:off x="7455518" y="3332095"/>
                <a:ext cx="213674" cy="213642"/>
              </a:xfrm>
              <a:prstGeom prst="ellipse">
                <a:avLst/>
              </a:prstGeom>
              <a:solidFill>
                <a:srgbClr val="FF0000"/>
              </a:solidFill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cxnSp>
            <p:nvCxnSpPr>
              <p:cNvPr id="35" name="34 Conector recto"/>
              <p:cNvCxnSpPr>
                <a:stCxn id="34" idx="4"/>
              </p:cNvCxnSpPr>
              <p:nvPr/>
            </p:nvCxnSpPr>
            <p:spPr>
              <a:xfrm rot="16200000" flipH="1" flipV="1">
                <a:off x="7137222" y="3922308"/>
                <a:ext cx="774724" cy="259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38 Grupo"/>
          <p:cNvGrpSpPr>
            <a:grpSpLocks/>
          </p:cNvGrpSpPr>
          <p:nvPr/>
        </p:nvGrpSpPr>
        <p:grpSpPr bwMode="auto">
          <a:xfrm rot="4604409">
            <a:off x="4015582" y="2145506"/>
            <a:ext cx="623888" cy="523875"/>
            <a:chOff x="5716116" y="2184416"/>
            <a:chExt cx="623683" cy="523428"/>
          </a:xfrm>
        </p:grpSpPr>
        <p:sp>
          <p:nvSpPr>
            <p:cNvPr id="3" name="35 Elipse"/>
            <p:cNvSpPr/>
            <p:nvPr/>
          </p:nvSpPr>
          <p:spPr>
            <a:xfrm rot="18420000">
              <a:off x="5692244" y="2206778"/>
              <a:ext cx="157029" cy="1571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cxnSp>
          <p:nvCxnSpPr>
            <p:cNvPr id="4" name="36 Conector recto"/>
            <p:cNvCxnSpPr/>
            <p:nvPr/>
          </p:nvCxnSpPr>
          <p:spPr>
            <a:xfrm rot="21420000">
              <a:off x="5866603" y="2299760"/>
              <a:ext cx="471333" cy="4092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54" name="WordArt 34"/>
          <p:cNvSpPr>
            <a:spLocks noChangeArrowheads="1" noChangeShapeType="1" noTextEdit="1"/>
          </p:cNvSpPr>
          <p:nvPr/>
        </p:nvSpPr>
        <p:spPr bwMode="auto">
          <a:xfrm>
            <a:off x="4500563" y="4475163"/>
            <a:ext cx="863600" cy="322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L" sz="3600" kern="10" spc="72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SEA</a:t>
            </a:r>
          </a:p>
        </p:txBody>
      </p:sp>
      <p:grpSp>
        <p:nvGrpSpPr>
          <p:cNvPr id="5" name="38 Grupo"/>
          <p:cNvGrpSpPr>
            <a:grpSpLocks/>
          </p:cNvGrpSpPr>
          <p:nvPr/>
        </p:nvGrpSpPr>
        <p:grpSpPr bwMode="auto">
          <a:xfrm rot="10800000">
            <a:off x="5675313" y="4067175"/>
            <a:ext cx="623887" cy="523875"/>
            <a:chOff x="5716116" y="2184416"/>
            <a:chExt cx="623683" cy="523428"/>
          </a:xfrm>
        </p:grpSpPr>
        <p:sp>
          <p:nvSpPr>
            <p:cNvPr id="6" name="35 Elipse"/>
            <p:cNvSpPr>
              <a:spLocks noChangeArrowheads="1"/>
            </p:cNvSpPr>
            <p:nvPr/>
          </p:nvSpPr>
          <p:spPr bwMode="auto">
            <a:xfrm rot="-3180000">
              <a:off x="5694075" y="2204375"/>
              <a:ext cx="157028" cy="15711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" name="36 Conector recto"/>
            <p:cNvCxnSpPr/>
            <p:nvPr/>
          </p:nvCxnSpPr>
          <p:spPr>
            <a:xfrm rot="21420000">
              <a:off x="5868466" y="2298618"/>
              <a:ext cx="471333" cy="4092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16 CuadroTexto"/>
          <p:cNvSpPr txBox="1">
            <a:spLocks noChangeArrowheads="1"/>
          </p:cNvSpPr>
          <p:nvPr/>
        </p:nvSpPr>
        <p:spPr bwMode="auto">
          <a:xfrm>
            <a:off x="6069013" y="4591050"/>
            <a:ext cx="261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595959"/>
                </a:solidFill>
              </a:rPr>
              <a:t>Proponer la simplificación de trámites en el SEIA</a:t>
            </a:r>
          </a:p>
        </p:txBody>
      </p:sp>
      <p:grpSp>
        <p:nvGrpSpPr>
          <p:cNvPr id="11" name="38 Grupo"/>
          <p:cNvGrpSpPr>
            <a:grpSpLocks/>
          </p:cNvGrpSpPr>
          <p:nvPr/>
        </p:nvGrpSpPr>
        <p:grpSpPr bwMode="auto">
          <a:xfrm rot="38998843">
            <a:off x="2966244" y="4431506"/>
            <a:ext cx="623888" cy="523875"/>
            <a:chOff x="5716116" y="2184416"/>
            <a:chExt cx="623683" cy="523428"/>
          </a:xfrm>
        </p:grpSpPr>
        <p:sp>
          <p:nvSpPr>
            <p:cNvPr id="36" name="35 Elipse"/>
            <p:cNvSpPr>
              <a:spLocks noChangeArrowheads="1"/>
            </p:cNvSpPr>
            <p:nvPr/>
          </p:nvSpPr>
          <p:spPr bwMode="auto">
            <a:xfrm rot="-3180000">
              <a:off x="5694075" y="2204375"/>
              <a:ext cx="157028" cy="157110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37" name="36 Conector recto"/>
            <p:cNvCxnSpPr>
              <a:stCxn id="36" idx="4"/>
            </p:cNvCxnSpPr>
            <p:nvPr/>
          </p:nvCxnSpPr>
          <p:spPr>
            <a:xfrm rot="21420000">
              <a:off x="5866589" y="2297217"/>
              <a:ext cx="471333" cy="4092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16 CuadroTexto"/>
          <p:cNvSpPr txBox="1">
            <a:spLocks noChangeArrowheads="1"/>
          </p:cNvSpPr>
          <p:nvPr/>
        </p:nvSpPr>
        <p:spPr bwMode="auto">
          <a:xfrm>
            <a:off x="901700" y="5035550"/>
            <a:ext cx="26177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595959"/>
                </a:solidFill>
              </a:rPr>
              <a:t>Uniformar criterios, requisitos, condiciones y trámites en general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0 L 0.7810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68107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80782 2.22222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  <p:to>
                                        <p:strVal val="1.2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  <p:to>
                                        <p:strVal val="1.2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  <p:to>
                                        <p:strVal val="1.2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  <p:to>
                                        <p:strVal val="1.2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6" grpId="0"/>
      <p:bldP spid="17" grpId="0"/>
      <p:bldP spid="17" grpId="1"/>
      <p:bldP spid="9" grpId="0"/>
      <p:bldP spid="9" grpId="1"/>
      <p:bldP spid="12" grpId="0"/>
      <p:bldP spid="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19475" y="1209675"/>
            <a:ext cx="5214938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39944" name="15 CuadroTexto"/>
          <p:cNvSpPr txBox="1">
            <a:spLocks noChangeArrowheads="1"/>
          </p:cNvSpPr>
          <p:nvPr/>
        </p:nvSpPr>
        <p:spPr bwMode="auto">
          <a:xfrm>
            <a:off x="3705225" y="1385888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TALCA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del Maule</a:t>
            </a:r>
          </a:p>
        </p:txBody>
      </p:sp>
      <p:sp>
        <p:nvSpPr>
          <p:cNvPr id="39945" name="16 CuadroTexto"/>
          <p:cNvSpPr txBox="1">
            <a:spLocks noChangeArrowheads="1"/>
          </p:cNvSpPr>
          <p:nvPr/>
        </p:nvSpPr>
        <p:spPr bwMode="auto">
          <a:xfrm>
            <a:off x="4556125" y="2243138"/>
            <a:ext cx="132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2 Oriente Nº 946</a:t>
            </a:r>
          </a:p>
        </p:txBody>
      </p:sp>
      <p:sp>
        <p:nvSpPr>
          <p:cNvPr id="39946" name="17 CuadroTexto"/>
          <p:cNvSpPr txBox="1">
            <a:spLocks noChangeArrowheads="1"/>
          </p:cNvSpPr>
          <p:nvPr/>
        </p:nvSpPr>
        <p:spPr bwMode="auto">
          <a:xfrm>
            <a:off x="6657975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(56-71) 2217500</a:t>
            </a:r>
          </a:p>
        </p:txBody>
      </p:sp>
      <p:sp>
        <p:nvSpPr>
          <p:cNvPr id="39947" name="15 CuadroTexto"/>
          <p:cNvSpPr txBox="1">
            <a:spLocks noChangeArrowheads="1"/>
          </p:cNvSpPr>
          <p:nvPr/>
        </p:nvSpPr>
        <p:spPr bwMode="auto">
          <a:xfrm>
            <a:off x="3705225" y="1730375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39948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</a:t>
            </a:r>
            <a:r>
              <a:rPr lang="es-CL" altLang="es-CL" sz="1200" b="1">
                <a:solidFill>
                  <a:srgbClr val="028805"/>
                </a:solidFill>
              </a:rPr>
              <a:t>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39949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39955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9953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172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08363" y="1209675"/>
            <a:ext cx="5214937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40968" name="15 CuadroTexto"/>
          <p:cNvSpPr txBox="1">
            <a:spLocks noChangeArrowheads="1"/>
          </p:cNvSpPr>
          <p:nvPr/>
        </p:nvSpPr>
        <p:spPr bwMode="auto">
          <a:xfrm>
            <a:off x="3694113" y="1385888"/>
            <a:ext cx="433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dirty="0">
                <a:solidFill>
                  <a:srgbClr val="FF0000"/>
                </a:solidFill>
                <a:latin typeface="Arial Black" pitchFamily="34" charset="0"/>
              </a:rPr>
              <a:t>CONCEPCIÓN</a:t>
            </a:r>
            <a:r>
              <a:rPr lang="es-CL" altLang="es-CL" dirty="0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 dirty="0">
                <a:solidFill>
                  <a:srgbClr val="5F5F5F"/>
                </a:solidFill>
              </a:rPr>
              <a:t> </a:t>
            </a:r>
            <a:r>
              <a:rPr lang="es-CL" altLang="es-CL" b="1" dirty="0">
                <a:solidFill>
                  <a:srgbClr val="5F5F5F"/>
                </a:solidFill>
              </a:rPr>
              <a:t>del </a:t>
            </a:r>
            <a:r>
              <a:rPr lang="es-CL" altLang="es-CL" b="1" dirty="0" smtClean="0">
                <a:solidFill>
                  <a:srgbClr val="5F5F5F"/>
                </a:solidFill>
              </a:rPr>
              <a:t>Biobío</a:t>
            </a:r>
            <a:endParaRPr lang="es-CL" altLang="es-CL" b="1" dirty="0">
              <a:solidFill>
                <a:srgbClr val="5F5F5F"/>
              </a:solidFill>
            </a:endParaRPr>
          </a:p>
        </p:txBody>
      </p:sp>
      <p:sp>
        <p:nvSpPr>
          <p:cNvPr id="40969" name="16 CuadroTexto"/>
          <p:cNvSpPr txBox="1">
            <a:spLocks noChangeArrowheads="1"/>
          </p:cNvSpPr>
          <p:nvPr/>
        </p:nvSpPr>
        <p:spPr bwMode="auto">
          <a:xfrm>
            <a:off x="4552950" y="2243138"/>
            <a:ext cx="129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 err="1">
                <a:solidFill>
                  <a:srgbClr val="5F5F5F"/>
                </a:solidFill>
              </a:rPr>
              <a:t>Lincoyán</a:t>
            </a:r>
            <a:r>
              <a:rPr lang="es-CL" altLang="es-CL" sz="1200" dirty="0">
                <a:solidFill>
                  <a:srgbClr val="5F5F5F"/>
                </a:solidFill>
              </a:rPr>
              <a:t> Nº 145</a:t>
            </a:r>
          </a:p>
        </p:txBody>
      </p:sp>
      <p:sp>
        <p:nvSpPr>
          <p:cNvPr id="40970" name="17 CuadroTexto"/>
          <p:cNvSpPr txBox="1">
            <a:spLocks noChangeArrowheads="1"/>
          </p:cNvSpPr>
          <p:nvPr/>
        </p:nvSpPr>
        <p:spPr bwMode="auto">
          <a:xfrm>
            <a:off x="6665913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fr-FR" altLang="es-CL" sz="1200" dirty="0">
                <a:solidFill>
                  <a:srgbClr val="5F5F5F"/>
                </a:solidFill>
              </a:rPr>
              <a:t>(56-41) 2791750</a:t>
            </a:r>
            <a:endParaRPr lang="es-CL" altLang="es-CL" sz="1200" dirty="0">
              <a:solidFill>
                <a:srgbClr val="5F5F5F"/>
              </a:solidFill>
            </a:endParaRPr>
          </a:p>
        </p:txBody>
      </p:sp>
      <p:sp>
        <p:nvSpPr>
          <p:cNvPr id="40971" name="15 CuadroTexto"/>
          <p:cNvSpPr txBox="1">
            <a:spLocks noChangeArrowheads="1"/>
          </p:cNvSpPr>
          <p:nvPr/>
        </p:nvSpPr>
        <p:spPr bwMode="auto">
          <a:xfrm>
            <a:off x="3694113" y="1730375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40972" name="10 CuadroTexto"/>
          <p:cNvSpPr txBox="1">
            <a:spLocks noChangeArrowheads="1"/>
          </p:cNvSpPr>
          <p:nvPr/>
        </p:nvSpPr>
        <p:spPr bwMode="auto">
          <a:xfrm>
            <a:off x="4557713" y="3143250"/>
            <a:ext cx="4424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40973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40979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0977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157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08363" y="1209675"/>
            <a:ext cx="5214937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41992" name="15 CuadroTexto"/>
          <p:cNvSpPr txBox="1">
            <a:spLocks noChangeArrowheads="1"/>
          </p:cNvSpPr>
          <p:nvPr/>
        </p:nvSpPr>
        <p:spPr bwMode="auto">
          <a:xfrm>
            <a:off x="3694113" y="1385888"/>
            <a:ext cx="430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TEMUCO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 la Araucanía</a:t>
            </a:r>
          </a:p>
        </p:txBody>
      </p:sp>
      <p:sp>
        <p:nvSpPr>
          <p:cNvPr id="41993" name="16 CuadroTexto"/>
          <p:cNvSpPr txBox="1">
            <a:spLocks noChangeArrowheads="1"/>
          </p:cNvSpPr>
          <p:nvPr/>
        </p:nvSpPr>
        <p:spPr bwMode="auto">
          <a:xfrm>
            <a:off x="4552950" y="2243138"/>
            <a:ext cx="209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Vicuña </a:t>
            </a:r>
            <a:r>
              <a:rPr lang="es-CL" altLang="es-CL" sz="1200" dirty="0" smtClean="0">
                <a:solidFill>
                  <a:srgbClr val="5F5F5F"/>
                </a:solidFill>
              </a:rPr>
              <a:t>Mackenna Nº </a:t>
            </a:r>
            <a:r>
              <a:rPr lang="es-CL" altLang="es-CL" sz="1200" dirty="0">
                <a:solidFill>
                  <a:srgbClr val="5F5F5F"/>
                </a:solidFill>
              </a:rPr>
              <a:t>224</a:t>
            </a:r>
          </a:p>
        </p:txBody>
      </p:sp>
      <p:sp>
        <p:nvSpPr>
          <p:cNvPr id="41994" name="17 CuadroTexto"/>
          <p:cNvSpPr txBox="1">
            <a:spLocks noChangeArrowheads="1"/>
          </p:cNvSpPr>
          <p:nvPr/>
        </p:nvSpPr>
        <p:spPr bwMode="auto">
          <a:xfrm>
            <a:off x="6667500" y="2243138"/>
            <a:ext cx="1507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pt-BR" altLang="es-CL" sz="1200" dirty="0" smtClean="0">
                <a:solidFill>
                  <a:srgbClr val="5F5F5F"/>
                </a:solidFill>
              </a:rPr>
              <a:t>(56-45</a:t>
            </a:r>
            <a:r>
              <a:rPr lang="pt-BR" altLang="es-CL" sz="1200" dirty="0">
                <a:solidFill>
                  <a:srgbClr val="5F5F5F"/>
                </a:solidFill>
              </a:rPr>
              <a:t>) 2970900</a:t>
            </a:r>
            <a:endParaRPr lang="es-CL" altLang="es-CL" sz="1200" dirty="0">
              <a:solidFill>
                <a:srgbClr val="5F5F5F"/>
              </a:solidFill>
            </a:endParaRPr>
          </a:p>
        </p:txBody>
      </p:sp>
      <p:sp>
        <p:nvSpPr>
          <p:cNvPr id="41995" name="15 CuadroTexto"/>
          <p:cNvSpPr txBox="1">
            <a:spLocks noChangeArrowheads="1"/>
          </p:cNvSpPr>
          <p:nvPr/>
        </p:nvSpPr>
        <p:spPr bwMode="auto">
          <a:xfrm>
            <a:off x="3694113" y="1730375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41996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41997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42003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2001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434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08363" y="1209675"/>
            <a:ext cx="5214937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43016" name="15 CuadroTexto"/>
          <p:cNvSpPr txBox="1">
            <a:spLocks noChangeArrowheads="1"/>
          </p:cNvSpPr>
          <p:nvPr/>
        </p:nvSpPr>
        <p:spPr bwMode="auto">
          <a:xfrm>
            <a:off x="3694113" y="1385888"/>
            <a:ext cx="3967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VALDIVIA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 los Ríos</a:t>
            </a:r>
          </a:p>
        </p:txBody>
      </p:sp>
      <p:sp>
        <p:nvSpPr>
          <p:cNvPr id="43017" name="16 CuadroTexto"/>
          <p:cNvSpPr txBox="1">
            <a:spLocks noChangeArrowheads="1"/>
          </p:cNvSpPr>
          <p:nvPr/>
        </p:nvSpPr>
        <p:spPr bwMode="auto">
          <a:xfrm>
            <a:off x="4552950" y="2243138"/>
            <a:ext cx="1891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CL" sz="1200" b="1" dirty="0">
                <a:solidFill>
                  <a:srgbClr val="5F5F5F"/>
                </a:solidFill>
                <a:latin typeface="Arial" charset="0"/>
                <a:cs typeface="Arial" charset="0"/>
              </a:rPr>
              <a:t>DIRECCIÓN:</a:t>
            </a:r>
          </a:p>
          <a:p>
            <a:pPr>
              <a:defRPr/>
            </a:pPr>
            <a:r>
              <a:rPr lang="es-CL" sz="1200" dirty="0">
                <a:solidFill>
                  <a:srgbClr val="5F5F5F"/>
                </a:solidFill>
                <a:latin typeface="Arial" charset="0"/>
                <a:cs typeface="Arial" charset="0"/>
              </a:rPr>
              <a:t>Carlos </a:t>
            </a:r>
            <a:r>
              <a:rPr lang="es-CL" sz="1200" dirty="0" err="1" smtClean="0">
                <a:solidFill>
                  <a:srgbClr val="5F5F5F"/>
                </a:solidFill>
                <a:latin typeface="Arial" charset="0"/>
                <a:cs typeface="Arial" charset="0"/>
              </a:rPr>
              <a:t>Andwanter</a:t>
            </a:r>
            <a:r>
              <a:rPr lang="es-CL" sz="1200" dirty="0" smtClean="0">
                <a:solidFill>
                  <a:srgbClr val="5F5F5F"/>
                </a:solidFill>
                <a:latin typeface="Arial" charset="0"/>
                <a:cs typeface="Arial" charset="0"/>
              </a:rPr>
              <a:t> Nº </a:t>
            </a:r>
            <a:r>
              <a:rPr lang="es-CL" sz="1200" dirty="0">
                <a:solidFill>
                  <a:srgbClr val="5F5F5F"/>
                </a:solidFill>
                <a:latin typeface="Arial" charset="0"/>
                <a:cs typeface="Arial" charset="0"/>
              </a:rPr>
              <a:t>834</a:t>
            </a:r>
          </a:p>
        </p:txBody>
      </p:sp>
      <p:sp>
        <p:nvSpPr>
          <p:cNvPr id="43018" name="17 CuadroTexto"/>
          <p:cNvSpPr txBox="1">
            <a:spLocks noChangeArrowheads="1"/>
          </p:cNvSpPr>
          <p:nvPr/>
        </p:nvSpPr>
        <p:spPr bwMode="auto">
          <a:xfrm>
            <a:off x="6657975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(56-63) 2239206</a:t>
            </a:r>
          </a:p>
        </p:txBody>
      </p:sp>
      <p:sp>
        <p:nvSpPr>
          <p:cNvPr id="43019" name="15 CuadroTexto"/>
          <p:cNvSpPr txBox="1">
            <a:spLocks noChangeArrowheads="1"/>
          </p:cNvSpPr>
          <p:nvPr/>
        </p:nvSpPr>
        <p:spPr bwMode="auto">
          <a:xfrm>
            <a:off x="3694113" y="1730375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43020" name="10 CuadroTexto"/>
          <p:cNvSpPr txBox="1">
            <a:spLocks noChangeArrowheads="1"/>
          </p:cNvSpPr>
          <p:nvPr/>
        </p:nvSpPr>
        <p:spPr bwMode="auto">
          <a:xfrm>
            <a:off x="4565650" y="3143250"/>
            <a:ext cx="442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43021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43027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3025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255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08363" y="1209675"/>
            <a:ext cx="5214937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44040" name="15 CuadroTexto"/>
          <p:cNvSpPr txBox="1">
            <a:spLocks noChangeArrowheads="1"/>
          </p:cNvSpPr>
          <p:nvPr/>
        </p:nvSpPr>
        <p:spPr bwMode="auto">
          <a:xfrm>
            <a:off x="3579813" y="1385888"/>
            <a:ext cx="5046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PUERTO MONTT </a:t>
            </a:r>
            <a:r>
              <a:rPr lang="es-CL" altLang="es-CL" b="1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 b="1">
                <a:solidFill>
                  <a:srgbClr val="5F5F5F"/>
                </a:solidFill>
              </a:rPr>
              <a:t> de los Lagos</a:t>
            </a:r>
          </a:p>
        </p:txBody>
      </p:sp>
      <p:sp>
        <p:nvSpPr>
          <p:cNvPr id="44041" name="16 CuadroTexto"/>
          <p:cNvSpPr txBox="1">
            <a:spLocks noChangeArrowheads="1"/>
          </p:cNvSpPr>
          <p:nvPr/>
        </p:nvSpPr>
        <p:spPr bwMode="auto">
          <a:xfrm>
            <a:off x="4552950" y="2243138"/>
            <a:ext cx="1874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pt-BR" altLang="es-CL" sz="1200" dirty="0" smtClean="0">
                <a:solidFill>
                  <a:srgbClr val="5F5F5F"/>
                </a:solidFill>
              </a:rPr>
              <a:t>Diego </a:t>
            </a:r>
            <a:r>
              <a:rPr lang="pt-BR" altLang="es-CL" sz="1200" dirty="0" err="1">
                <a:solidFill>
                  <a:srgbClr val="5F5F5F"/>
                </a:solidFill>
              </a:rPr>
              <a:t>Portales</a:t>
            </a:r>
            <a:r>
              <a:rPr lang="pt-BR" altLang="es-CL" sz="1200" dirty="0">
                <a:solidFill>
                  <a:srgbClr val="5F5F5F"/>
                </a:solidFill>
              </a:rPr>
              <a:t> N° </a:t>
            </a:r>
            <a:r>
              <a:rPr lang="pt-BR" altLang="es-CL" sz="1200" dirty="0" smtClean="0">
                <a:solidFill>
                  <a:srgbClr val="5F5F5F"/>
                </a:solidFill>
              </a:rPr>
              <a:t>2000, </a:t>
            </a:r>
          </a:p>
          <a:p>
            <a:pPr eaLnBrk="1" hangingPunct="1"/>
            <a:r>
              <a:rPr lang="pt-BR" altLang="es-CL" sz="1200" dirty="0" smtClean="0">
                <a:solidFill>
                  <a:srgbClr val="5F5F5F"/>
                </a:solidFill>
              </a:rPr>
              <a:t>Oficina </a:t>
            </a:r>
            <a:r>
              <a:rPr lang="pt-BR" altLang="es-CL" sz="1200" dirty="0">
                <a:solidFill>
                  <a:srgbClr val="5F5F5F"/>
                </a:solidFill>
              </a:rPr>
              <a:t>401</a:t>
            </a:r>
            <a:endParaRPr lang="es-CL" altLang="es-CL" sz="1200" dirty="0">
              <a:solidFill>
                <a:srgbClr val="5F5F5F"/>
              </a:solidFill>
            </a:endParaRPr>
          </a:p>
        </p:txBody>
      </p:sp>
      <p:sp>
        <p:nvSpPr>
          <p:cNvPr id="44042" name="17 CuadroTexto"/>
          <p:cNvSpPr txBox="1">
            <a:spLocks noChangeArrowheads="1"/>
          </p:cNvSpPr>
          <p:nvPr/>
        </p:nvSpPr>
        <p:spPr bwMode="auto">
          <a:xfrm>
            <a:off x="6670675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</a:t>
            </a:r>
            <a:r>
              <a:rPr lang="es-CL" altLang="es-CL" sz="1200" dirty="0" smtClean="0">
                <a:solidFill>
                  <a:srgbClr val="5F5F5F"/>
                </a:solidFill>
              </a:rPr>
              <a:t>56-65) </a:t>
            </a:r>
            <a:r>
              <a:rPr lang="es-CL" altLang="es-CL" sz="1200" dirty="0">
                <a:solidFill>
                  <a:srgbClr val="5F5F5F"/>
                </a:solidFill>
              </a:rPr>
              <a:t>2562000</a:t>
            </a:r>
          </a:p>
        </p:txBody>
      </p:sp>
      <p:sp>
        <p:nvSpPr>
          <p:cNvPr id="44043" name="15 CuadroTexto"/>
          <p:cNvSpPr txBox="1">
            <a:spLocks noChangeArrowheads="1"/>
          </p:cNvSpPr>
          <p:nvPr/>
        </p:nvSpPr>
        <p:spPr bwMode="auto">
          <a:xfrm>
            <a:off x="3579813" y="1730375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44044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44045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44051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4049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589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3408363" y="1000125"/>
            <a:ext cx="5214937" cy="2066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45064" name="15 CuadroTexto"/>
          <p:cNvSpPr txBox="1">
            <a:spLocks noChangeArrowheads="1"/>
          </p:cNvSpPr>
          <p:nvPr/>
        </p:nvSpPr>
        <p:spPr bwMode="auto">
          <a:xfrm>
            <a:off x="3694113" y="1146175"/>
            <a:ext cx="4313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COYHAIQUE 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 Aysén </a:t>
            </a:r>
          </a:p>
          <a:p>
            <a:pPr eaLnBrk="1" hangingPunct="1"/>
            <a:r>
              <a:rPr lang="es-CL" altLang="es-CL" b="1">
                <a:solidFill>
                  <a:srgbClr val="5F5F5F"/>
                </a:solidFill>
              </a:rPr>
              <a:t>del General Carlos Ibáñez del Campo </a:t>
            </a:r>
          </a:p>
        </p:txBody>
      </p:sp>
      <p:sp>
        <p:nvSpPr>
          <p:cNvPr id="45065" name="16 CuadroTexto"/>
          <p:cNvSpPr txBox="1">
            <a:spLocks noChangeArrowheads="1"/>
          </p:cNvSpPr>
          <p:nvPr/>
        </p:nvSpPr>
        <p:spPr bwMode="auto">
          <a:xfrm>
            <a:off x="4548188" y="2243138"/>
            <a:ext cx="209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Avenida </a:t>
            </a:r>
            <a:r>
              <a:rPr lang="es-CL" altLang="es-CL" sz="1200" dirty="0" err="1" smtClean="0">
                <a:solidFill>
                  <a:srgbClr val="5F5F5F"/>
                </a:solidFill>
              </a:rPr>
              <a:t>Ogana</a:t>
            </a:r>
            <a:r>
              <a:rPr lang="es-CL" altLang="es-CL" sz="1200" dirty="0" smtClean="0">
                <a:solidFill>
                  <a:srgbClr val="5F5F5F"/>
                </a:solidFill>
              </a:rPr>
              <a:t> Nº </a:t>
            </a:r>
            <a:r>
              <a:rPr lang="es-CL" altLang="es-CL" sz="1200" dirty="0">
                <a:solidFill>
                  <a:srgbClr val="5F5F5F"/>
                </a:solidFill>
              </a:rPr>
              <a:t>759</a:t>
            </a:r>
          </a:p>
        </p:txBody>
      </p:sp>
      <p:sp>
        <p:nvSpPr>
          <p:cNvPr id="45066" name="17 CuadroTexto"/>
          <p:cNvSpPr txBox="1">
            <a:spLocks noChangeArrowheads="1"/>
          </p:cNvSpPr>
          <p:nvPr/>
        </p:nvSpPr>
        <p:spPr bwMode="auto">
          <a:xfrm>
            <a:off x="6648450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(56-67) 2219476</a:t>
            </a:r>
          </a:p>
        </p:txBody>
      </p:sp>
      <p:sp>
        <p:nvSpPr>
          <p:cNvPr id="45067" name="15 CuadroTexto"/>
          <p:cNvSpPr txBox="1">
            <a:spLocks noChangeArrowheads="1"/>
          </p:cNvSpPr>
          <p:nvPr/>
        </p:nvSpPr>
        <p:spPr bwMode="auto">
          <a:xfrm>
            <a:off x="3694113" y="1835150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45068" name="10 CuadroTexto"/>
          <p:cNvSpPr txBox="1">
            <a:spLocks noChangeArrowheads="1"/>
          </p:cNvSpPr>
          <p:nvPr/>
        </p:nvSpPr>
        <p:spPr bwMode="auto">
          <a:xfrm>
            <a:off x="4551363" y="3143250"/>
            <a:ext cx="4424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45069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9" name="38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45075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5073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217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408363" y="1000125"/>
            <a:ext cx="5214937" cy="2066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46088" name="15 CuadroTexto"/>
          <p:cNvSpPr txBox="1">
            <a:spLocks noChangeArrowheads="1"/>
          </p:cNvSpPr>
          <p:nvPr/>
        </p:nvSpPr>
        <p:spPr bwMode="auto">
          <a:xfrm>
            <a:off x="3694113" y="1146175"/>
            <a:ext cx="3924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PUNTA ARENAS 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REGIÓN:</a:t>
            </a:r>
            <a:r>
              <a:rPr lang="es-CL" altLang="es-CL">
                <a:solidFill>
                  <a:srgbClr val="5F5F5F"/>
                </a:solidFill>
              </a:rPr>
              <a:t> </a:t>
            </a:r>
            <a:r>
              <a:rPr lang="es-CL" altLang="es-CL" b="1">
                <a:solidFill>
                  <a:srgbClr val="5F5F5F"/>
                </a:solidFill>
              </a:rPr>
              <a:t>de </a:t>
            </a:r>
          </a:p>
          <a:p>
            <a:pPr eaLnBrk="1" hangingPunct="1"/>
            <a:r>
              <a:rPr lang="es-CL" altLang="es-CL" b="1">
                <a:solidFill>
                  <a:srgbClr val="5F5F5F"/>
                </a:solidFill>
              </a:rPr>
              <a:t>Magallanes y la Antártica Chilena</a:t>
            </a:r>
          </a:p>
        </p:txBody>
      </p:sp>
      <p:sp>
        <p:nvSpPr>
          <p:cNvPr id="46089" name="16 CuadroTexto"/>
          <p:cNvSpPr txBox="1">
            <a:spLocks noChangeArrowheads="1"/>
          </p:cNvSpPr>
          <p:nvPr/>
        </p:nvSpPr>
        <p:spPr bwMode="auto">
          <a:xfrm>
            <a:off x="4551363" y="2243138"/>
            <a:ext cx="1964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DIRECCIÓN:</a:t>
            </a: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Lautaro </a:t>
            </a:r>
            <a:r>
              <a:rPr lang="es-CL" altLang="es-CL" sz="1200" dirty="0" smtClean="0">
                <a:solidFill>
                  <a:srgbClr val="5F5F5F"/>
                </a:solidFill>
              </a:rPr>
              <a:t>Navarro Nº </a:t>
            </a:r>
            <a:r>
              <a:rPr lang="es-CL" altLang="es-CL" sz="1200" dirty="0">
                <a:solidFill>
                  <a:srgbClr val="5F5F5F"/>
                </a:solidFill>
              </a:rPr>
              <a:t>363</a:t>
            </a:r>
          </a:p>
        </p:txBody>
      </p:sp>
      <p:sp>
        <p:nvSpPr>
          <p:cNvPr id="46090" name="17 CuadroTexto"/>
          <p:cNvSpPr txBox="1">
            <a:spLocks noChangeArrowheads="1"/>
          </p:cNvSpPr>
          <p:nvPr/>
        </p:nvSpPr>
        <p:spPr bwMode="auto">
          <a:xfrm>
            <a:off x="6656388" y="2243138"/>
            <a:ext cx="1367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>
                <a:solidFill>
                  <a:srgbClr val="5F5F5F"/>
                </a:solidFill>
              </a:rPr>
              <a:t>(56) (61)2227446</a:t>
            </a:r>
          </a:p>
        </p:txBody>
      </p:sp>
      <p:sp>
        <p:nvSpPr>
          <p:cNvPr id="46091" name="15 CuadroTexto"/>
          <p:cNvSpPr txBox="1">
            <a:spLocks noChangeArrowheads="1"/>
          </p:cNvSpPr>
          <p:nvPr/>
        </p:nvSpPr>
        <p:spPr bwMode="auto">
          <a:xfrm>
            <a:off x="3694113" y="1835150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46092" name="10 CuadroTexto"/>
          <p:cNvSpPr txBox="1">
            <a:spLocks noChangeArrowheads="1"/>
          </p:cNvSpPr>
          <p:nvPr/>
        </p:nvSpPr>
        <p:spPr bwMode="auto">
          <a:xfrm>
            <a:off x="4564063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46093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34" name="33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46099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6097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274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 descr="C:\Users\Diego\Desktop\presconama\Power Point\imagenes\sedescona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7913"/>
            <a:ext cx="4500562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7 Rectángulo"/>
          <p:cNvSpPr>
            <a:spLocks noChangeArrowheads="1"/>
          </p:cNvSpPr>
          <p:nvPr/>
        </p:nvSpPr>
        <p:spPr bwMode="auto">
          <a:xfrm>
            <a:off x="428625" y="1643063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2800">
                <a:solidFill>
                  <a:srgbClr val="FF0000"/>
                </a:solidFill>
                <a:latin typeface="Impact" pitchFamily="34" charset="0"/>
              </a:rPr>
              <a:t>RECUERDE…</a:t>
            </a:r>
          </a:p>
        </p:txBody>
      </p:sp>
      <p:sp>
        <p:nvSpPr>
          <p:cNvPr id="47111" name="10 CuadroTexto"/>
          <p:cNvSpPr txBox="1">
            <a:spLocks noChangeArrowheads="1"/>
          </p:cNvSpPr>
          <p:nvPr/>
        </p:nvSpPr>
        <p:spPr bwMode="auto">
          <a:xfrm>
            <a:off x="4578350" y="31432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>
                <a:solidFill>
                  <a:srgbClr val="5F5F5F"/>
                </a:solidFill>
              </a:rPr>
              <a:t>Que debe realizar las </a:t>
            </a:r>
            <a:r>
              <a:rPr lang="es-CL" altLang="es-CL" sz="1200" b="1">
                <a:solidFill>
                  <a:srgbClr val="FF0000"/>
                </a:solidFill>
              </a:rPr>
              <a:t>observaciones por escrito </a:t>
            </a:r>
            <a:r>
              <a:rPr lang="es-CL" altLang="es-CL" sz="1200" b="1">
                <a:solidFill>
                  <a:srgbClr val="5F5F5F"/>
                </a:solidFill>
              </a:rPr>
              <a:t>y </a:t>
            </a:r>
            <a:r>
              <a:rPr lang="es-CL" altLang="es-CL" sz="1200" b="1">
                <a:solidFill>
                  <a:srgbClr val="FF0000"/>
                </a:solidFill>
              </a:rPr>
              <a:t>entregarlas en las oficinas de partes </a:t>
            </a:r>
            <a:r>
              <a:rPr lang="es-CL" altLang="es-CL" sz="1200" b="1">
                <a:solidFill>
                  <a:srgbClr val="5F5F5F"/>
                </a:solidFill>
              </a:rPr>
              <a:t>de:</a:t>
            </a:r>
          </a:p>
        </p:txBody>
      </p:sp>
      <p:grpSp>
        <p:nvGrpSpPr>
          <p:cNvPr id="47112" name="22 Grupo"/>
          <p:cNvGrpSpPr>
            <a:grpSpLocks/>
          </p:cNvGrpSpPr>
          <p:nvPr/>
        </p:nvGrpSpPr>
        <p:grpSpPr bwMode="auto">
          <a:xfrm>
            <a:off x="2500313" y="1571625"/>
            <a:ext cx="839787" cy="642938"/>
            <a:chOff x="2643173" y="1571612"/>
            <a:chExt cx="839604" cy="642933"/>
          </a:xfrm>
        </p:grpSpPr>
        <p:sp>
          <p:nvSpPr>
            <p:cNvPr id="25" name="24 Flecha derecha">
              <a:hlinkClick r:id="rId4" action="ppaction://hlinksldjump"/>
            </p:cNvPr>
            <p:cNvSpPr/>
            <p:nvPr/>
          </p:nvSpPr>
          <p:spPr>
            <a:xfrm rot="10800000">
              <a:off x="2643173" y="1571612"/>
              <a:ext cx="785641" cy="64293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 sz="1100" dirty="0"/>
            </a:p>
          </p:txBody>
        </p:sp>
        <p:sp>
          <p:nvSpPr>
            <p:cNvPr id="47123" name="21 CuadroTexto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14612" y="1785926"/>
              <a:ext cx="768165" cy="24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000" b="1">
                  <a:solidFill>
                    <a:srgbClr val="5F5F5F"/>
                  </a:solidFill>
                  <a:latin typeface="Arial Black" pitchFamily="34" charset="0"/>
                </a:rPr>
                <a:t>VOLVER</a:t>
              </a:r>
            </a:p>
          </p:txBody>
        </p:sp>
      </p:grpSp>
      <p:sp>
        <p:nvSpPr>
          <p:cNvPr id="35" name="34 Rectángulo redondeado"/>
          <p:cNvSpPr/>
          <p:nvPr/>
        </p:nvSpPr>
        <p:spPr>
          <a:xfrm>
            <a:off x="3408363" y="1209675"/>
            <a:ext cx="5214937" cy="1857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47114" name="15 CuadroTexto"/>
          <p:cNvSpPr txBox="1">
            <a:spLocks noChangeArrowheads="1"/>
          </p:cNvSpPr>
          <p:nvPr/>
        </p:nvSpPr>
        <p:spPr bwMode="auto">
          <a:xfrm>
            <a:off x="3579813" y="1385888"/>
            <a:ext cx="4681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SANTIAGO</a:t>
            </a:r>
            <a:r>
              <a:rPr lang="es-CL" altLang="es-CL">
                <a:solidFill>
                  <a:srgbClr val="5F5F5F"/>
                </a:solidFill>
                <a:latin typeface="Arial Black" pitchFamily="34" charset="0"/>
              </a:rPr>
              <a:t>- DIRECCIÓN EJECUTIVA</a:t>
            </a:r>
            <a:endParaRPr lang="es-CL" altLang="es-CL" b="1">
              <a:solidFill>
                <a:srgbClr val="5F5F5F"/>
              </a:solidFill>
            </a:endParaRPr>
          </a:p>
        </p:txBody>
      </p:sp>
      <p:sp>
        <p:nvSpPr>
          <p:cNvPr id="47117" name="15 CuadroTexto"/>
          <p:cNvSpPr txBox="1">
            <a:spLocks noChangeArrowheads="1"/>
          </p:cNvSpPr>
          <p:nvPr/>
        </p:nvSpPr>
        <p:spPr bwMode="auto">
          <a:xfrm>
            <a:off x="3579813" y="1730375"/>
            <a:ext cx="414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028805"/>
                </a:solidFill>
              </a:rPr>
              <a:t>Contacto: [Nombre del representante regional]</a:t>
            </a:r>
            <a:endParaRPr lang="es-CL" altLang="es-CL" sz="1400" b="1">
              <a:solidFill>
                <a:srgbClr val="028805"/>
              </a:solidFill>
              <a:latin typeface="Arial Black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572000" y="3929063"/>
            <a:ext cx="20716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rgbClr val="5F5F5F"/>
                </a:solidFill>
                <a:latin typeface="Arial Black" pitchFamily="34" charset="0"/>
                <a:cs typeface="+mn-cs"/>
                <a:hlinkClick r:id="rId5" action="ppaction://hlinksldjump"/>
              </a:rPr>
              <a:t>ARICA</a:t>
            </a:r>
            <a:endParaRPr lang="es-CL" sz="1400" dirty="0">
              <a:solidFill>
                <a:srgbClr val="5F5F5F"/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6" action="ppaction://hlinksldjump"/>
              </a:rPr>
              <a:t>IQUIQUE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7" action="ppaction://hlinksldjump"/>
              </a:rPr>
              <a:t>ANTOFAGASTA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8" action="ppaction://hlinksldjump"/>
              </a:rPr>
              <a:t>COPIAPÓ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9" action="ppaction://hlinksldjump"/>
              </a:rPr>
              <a:t>LA SERENA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0" action="ppaction://hlinksldjump"/>
              </a:rPr>
              <a:t>VALPARAISO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1" action="ppaction://hlinksldjump"/>
              </a:rPr>
              <a:t>SANTIAGO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rId12" action="ppaction://hlinksldjump"/>
              </a:rPr>
              <a:t>RANCAGUA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643688" y="4183063"/>
            <a:ext cx="242887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TALCA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CONCEPCIÓN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TEMUCO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VALDIVIA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PUERTO MONTT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COYHAIQUE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+mn-cs"/>
                <a:hlinkClick r:id="" action="ppaction://noaction"/>
              </a:rPr>
              <a:t>PUNTA ARENAS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47121" name="33 Rectángulo"/>
          <p:cNvSpPr>
            <a:spLocks noChangeArrowheads="1"/>
          </p:cNvSpPr>
          <p:nvPr/>
        </p:nvSpPr>
        <p:spPr bwMode="auto">
          <a:xfrm>
            <a:off x="4562475" y="5835650"/>
            <a:ext cx="338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5F5F5F"/>
                </a:solidFill>
                <a:latin typeface="Arial Black" pitchFamily="34" charset="0"/>
                <a:hlinkClick r:id="" action="ppaction://noaction"/>
              </a:rPr>
              <a:t>PROYECTOS INTERREGIONALES</a:t>
            </a:r>
            <a:endParaRPr lang="es-CL" altLang="es-CL" sz="1400">
              <a:solidFill>
                <a:srgbClr val="5F5F5F"/>
              </a:solidFill>
              <a:latin typeface="Arial Black" pitchFamily="34" charset="0"/>
            </a:endParaRPr>
          </a:p>
        </p:txBody>
      </p:sp>
      <p:sp>
        <p:nvSpPr>
          <p:cNvPr id="47129" name="16 CuadroTexto"/>
          <p:cNvSpPr txBox="1">
            <a:spLocks noChangeArrowheads="1"/>
          </p:cNvSpPr>
          <p:nvPr/>
        </p:nvSpPr>
        <p:spPr bwMode="auto">
          <a:xfrm>
            <a:off x="4140200" y="2205038"/>
            <a:ext cx="18756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>
                <a:solidFill>
                  <a:srgbClr val="5F5F5F"/>
                </a:solidFill>
              </a:rPr>
              <a:t>DIRECCIÓN</a:t>
            </a:r>
            <a:r>
              <a:rPr lang="es-CL" altLang="es-CL" sz="1400" b="1" dirty="0"/>
              <a:t>:</a:t>
            </a:r>
          </a:p>
          <a:p>
            <a:pPr eaLnBrk="1" hangingPunct="1"/>
            <a:r>
              <a:rPr lang="es-CL" altLang="es-CL" sz="1200" dirty="0" smtClean="0">
                <a:solidFill>
                  <a:srgbClr val="5F5F5F"/>
                </a:solidFill>
              </a:rPr>
              <a:t>Miraflores N° 222 Piso 7</a:t>
            </a:r>
            <a:endParaRPr lang="es-CL" altLang="es-CL" sz="1200" dirty="0">
              <a:solidFill>
                <a:srgbClr val="5F5F5F"/>
              </a:solidFill>
            </a:endParaRPr>
          </a:p>
        </p:txBody>
      </p:sp>
      <p:sp>
        <p:nvSpPr>
          <p:cNvPr id="47130" name="17 CuadroTexto"/>
          <p:cNvSpPr txBox="1">
            <a:spLocks noChangeArrowheads="1"/>
          </p:cNvSpPr>
          <p:nvPr/>
        </p:nvSpPr>
        <p:spPr bwMode="auto">
          <a:xfrm>
            <a:off x="6643688" y="2243138"/>
            <a:ext cx="1316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200" b="1" dirty="0" smtClean="0">
                <a:solidFill>
                  <a:srgbClr val="5F5F5F"/>
                </a:solidFill>
              </a:rPr>
              <a:t>TELÉFONO:</a:t>
            </a:r>
            <a:endParaRPr lang="es-CL" altLang="es-CL" sz="1200" b="1" dirty="0">
              <a:solidFill>
                <a:srgbClr val="5F5F5F"/>
              </a:solidFill>
            </a:endParaRPr>
          </a:p>
          <a:p>
            <a:pPr eaLnBrk="1" hangingPunct="1"/>
            <a:r>
              <a:rPr lang="es-CL" altLang="es-CL" sz="1200" dirty="0" smtClean="0">
                <a:solidFill>
                  <a:srgbClr val="5F5F5F"/>
                </a:solidFill>
              </a:rPr>
              <a:t>(56-2) </a:t>
            </a:r>
            <a:r>
              <a:rPr lang="es-CL" altLang="es-CL" sz="1200" dirty="0">
                <a:solidFill>
                  <a:srgbClr val="5F5F5F"/>
                </a:solidFill>
              </a:rPr>
              <a:t>26164000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482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Diego\Desktop\presconama\Power Point\imagenes\imag-diapo-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6464300"/>
            <a:ext cx="5170488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lipse"/>
          <p:cNvSpPr/>
          <p:nvPr/>
        </p:nvSpPr>
        <p:spPr>
          <a:xfrm>
            <a:off x="5870575" y="4462463"/>
            <a:ext cx="2201863" cy="21812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8" name="7 Elipse"/>
          <p:cNvSpPr/>
          <p:nvPr/>
        </p:nvSpPr>
        <p:spPr>
          <a:xfrm>
            <a:off x="6664325" y="2260600"/>
            <a:ext cx="2022475" cy="20224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5870575" y="4857750"/>
            <a:ext cx="21256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Evalúa las</a:t>
            </a:r>
          </a:p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medidas que</a:t>
            </a:r>
          </a:p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se hacen cargo</a:t>
            </a:r>
          </a:p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de dichos </a:t>
            </a:r>
          </a:p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efectos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6829425" y="2692400"/>
            <a:ext cx="1736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Identifica y </a:t>
            </a:r>
          </a:p>
          <a:p>
            <a:pPr algn="ctr"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evalúa los</a:t>
            </a:r>
          </a:p>
          <a:p>
            <a:pPr algn="ctr"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impactos </a:t>
            </a:r>
          </a:p>
          <a:p>
            <a:pPr algn="ctr" eaLnBrk="1" hangingPunct="1"/>
            <a:r>
              <a:rPr lang="es-CL" altLang="es-CL">
                <a:solidFill>
                  <a:srgbClr val="FF0000"/>
                </a:solidFill>
                <a:latin typeface="Arial Black" pitchFamily="34" charset="0"/>
              </a:rPr>
              <a:t>ambientales</a:t>
            </a:r>
          </a:p>
        </p:txBody>
      </p:sp>
      <p:grpSp>
        <p:nvGrpSpPr>
          <p:cNvPr id="2" name="10 Grupo"/>
          <p:cNvGrpSpPr>
            <a:grpSpLocks/>
          </p:cNvGrpSpPr>
          <p:nvPr/>
        </p:nvGrpSpPr>
        <p:grpSpPr bwMode="auto">
          <a:xfrm>
            <a:off x="9144000" y="168275"/>
            <a:ext cx="6615113" cy="1855788"/>
            <a:chOff x="4786314" y="1285860"/>
            <a:chExt cx="5000660" cy="1856748"/>
          </a:xfrm>
        </p:grpSpPr>
        <p:sp>
          <p:nvSpPr>
            <p:cNvPr id="6157" name="11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5000660" cy="1139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3400">
                  <a:latin typeface="Impact" pitchFamily="34" charset="0"/>
                </a:rPr>
                <a:t>¿QUÉ ES EL SISTEMA DE</a:t>
              </a:r>
              <a:r>
                <a:rPr lang="es-CL" altLang="es-CL" sz="3400">
                  <a:solidFill>
                    <a:srgbClr val="92D050"/>
                  </a:solidFill>
                  <a:latin typeface="Impact" pitchFamily="34" charset="0"/>
                </a:rPr>
                <a:t> </a:t>
              </a:r>
              <a:r>
                <a:rPr lang="es-CL" altLang="es-CL" sz="3400">
                  <a:solidFill>
                    <a:srgbClr val="028805"/>
                  </a:solidFill>
                  <a:latin typeface="Impact" pitchFamily="34" charset="0"/>
                </a:rPr>
                <a:t>EVALUACIÓN</a:t>
              </a:r>
            </a:p>
            <a:p>
              <a:pPr eaLnBrk="1" hangingPunct="1"/>
              <a:r>
                <a:rPr lang="es-CL" altLang="es-CL" sz="3400">
                  <a:latin typeface="Impact" pitchFamily="34" charset="0"/>
                </a:rPr>
                <a:t>DE </a:t>
              </a:r>
              <a:r>
                <a:rPr lang="es-CL" altLang="es-CL" sz="3400">
                  <a:solidFill>
                    <a:srgbClr val="FF0000"/>
                  </a:solidFill>
                  <a:latin typeface="Impact" pitchFamily="34" charset="0"/>
                </a:rPr>
                <a:t>IMPACTO</a:t>
              </a:r>
              <a:r>
                <a:rPr lang="es-CL" altLang="es-CL" sz="3400">
                  <a:latin typeface="Impact" pitchFamily="34" charset="0"/>
                </a:rPr>
                <a:t> AMBIENTAL?</a:t>
              </a:r>
              <a:endParaRPr lang="es-CL" altLang="es-CL" sz="3400" b="1">
                <a:solidFill>
                  <a:srgbClr val="669900"/>
                </a:solidFill>
                <a:latin typeface="Impact" pitchFamily="34" charset="0"/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4807915" y="2404038"/>
              <a:ext cx="3866601" cy="7385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sz="1400" b="1" dirty="0">
                  <a:latin typeface="+mj-lt"/>
                  <a:cs typeface="+mn-cs"/>
                </a:rPr>
                <a:t>Es el instrumento </a:t>
              </a:r>
              <a:r>
                <a:rPr lang="es-CL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+mn-cs"/>
                </a:rPr>
                <a:t>que permite determinar los impactos ambientales que generan ciertas actividades o proyectos.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L" sz="1400" b="1" dirty="0">
                  <a:latin typeface="+mj-lt"/>
                  <a:cs typeface="+mn-cs"/>
                </a:rPr>
                <a:t>Por lo tanto:</a:t>
              </a:r>
            </a:p>
          </p:txBody>
        </p:sp>
      </p:grpSp>
      <p:sp>
        <p:nvSpPr>
          <p:cNvPr id="13" name="12 Elipse"/>
          <p:cNvSpPr/>
          <p:nvPr/>
        </p:nvSpPr>
        <p:spPr>
          <a:xfrm>
            <a:off x="252413" y="1922463"/>
            <a:ext cx="2038350" cy="20383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252413" y="2260600"/>
            <a:ext cx="1979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Evalúa la </a:t>
            </a:r>
          </a:p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descripción </a:t>
            </a:r>
          </a:p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adecuada del </a:t>
            </a:r>
          </a:p>
          <a:p>
            <a:pPr algn="ctr" eaLnBrk="1" hangingPunct="1"/>
            <a:r>
              <a:rPr lang="es-CL" altLang="es-CL" b="1">
                <a:solidFill>
                  <a:srgbClr val="FF0000"/>
                </a:solidFill>
                <a:latin typeface="Arial Black" pitchFamily="34" charset="0"/>
              </a:rPr>
              <a:t>proyecto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93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-0.6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-0.66631 0.003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571500" y="1571625"/>
            <a:ext cx="5286375" cy="25717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pic>
        <p:nvPicPr>
          <p:cNvPr id="9" name="Picture 2" descr="C:\Users\Diego\Desktop\presconama\Power Point\imagenes\imag-diapo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500188"/>
            <a:ext cx="57150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Diego\Desktop\presconama\Power Point\imagenes\hoj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3063" y="4857750"/>
            <a:ext cx="12303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857250" y="1714500"/>
            <a:ext cx="2465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3600">
                <a:solidFill>
                  <a:srgbClr val="FF0000"/>
                </a:solidFill>
                <a:latin typeface="Impact" pitchFamily="34" charset="0"/>
              </a:rPr>
              <a:t>IMPORTANTE</a:t>
            </a:r>
            <a:endParaRPr lang="es-CL" altLang="es-CL" sz="3400" b="1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815975" y="2357438"/>
            <a:ext cx="50006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/>
              <a:t>Este procedimiento se sustenta en la </a:t>
            </a:r>
            <a:r>
              <a:rPr lang="es-CL" altLang="es-CL" sz="1400" b="1">
                <a:solidFill>
                  <a:srgbClr val="FF0000"/>
                </a:solidFill>
              </a:rPr>
              <a:t>participación de los Órganos de la Administración del Estado con competencia ambiental</a:t>
            </a:r>
            <a:r>
              <a:rPr lang="es-CL" altLang="es-CL" sz="1400" b="1"/>
              <a:t>, quienes revisan los proyectos, así como en la </a:t>
            </a:r>
            <a:r>
              <a:rPr lang="es-CL" altLang="es-CL" sz="1400" b="1">
                <a:solidFill>
                  <a:srgbClr val="FF0000"/>
                </a:solidFill>
              </a:rPr>
              <a:t>participación de la comunidad </a:t>
            </a:r>
            <a:r>
              <a:rPr lang="es-CL" altLang="es-CL" sz="1400" b="1"/>
              <a:t>en los "Estudios de Impacto Ambiental".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8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0.69896 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ego\Desktop\presconama\Power Point\imagenes\hoj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571750"/>
            <a:ext cx="10556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C:\Users\Diego\Desktop\presconama\Power Point\imagenes\imag-diapo-7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86000"/>
            <a:ext cx="321945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2 Grupo"/>
          <p:cNvGrpSpPr>
            <a:grpSpLocks/>
          </p:cNvGrpSpPr>
          <p:nvPr/>
        </p:nvGrpSpPr>
        <p:grpSpPr bwMode="auto">
          <a:xfrm>
            <a:off x="3929063" y="357188"/>
            <a:ext cx="4856162" cy="1552575"/>
            <a:chOff x="4786314" y="1285860"/>
            <a:chExt cx="4856329" cy="1553000"/>
          </a:xfrm>
        </p:grpSpPr>
        <p:sp>
          <p:nvSpPr>
            <p:cNvPr id="8224" name="13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485632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3600">
                  <a:latin typeface="Impact" pitchFamily="34" charset="0"/>
                </a:rPr>
                <a:t>¿QUÉ ES UN ESTUDIO DE </a:t>
              </a:r>
            </a:p>
            <a:p>
              <a:pPr eaLnBrk="1" hangingPunct="1"/>
              <a:r>
                <a:rPr lang="es-CL" altLang="es-CL" sz="3600">
                  <a:solidFill>
                    <a:srgbClr val="FFC000"/>
                  </a:solidFill>
                  <a:latin typeface="Impact" pitchFamily="34" charset="0"/>
                </a:rPr>
                <a:t>IMPACTO</a:t>
              </a:r>
              <a:r>
                <a:rPr lang="es-CL" altLang="es-CL" sz="3600">
                  <a:solidFill>
                    <a:srgbClr val="669900"/>
                  </a:solidFill>
                  <a:latin typeface="Impact" pitchFamily="34" charset="0"/>
                </a:rPr>
                <a:t> </a:t>
              </a:r>
              <a:r>
                <a:rPr lang="es-CL" altLang="es-CL" sz="3600">
                  <a:latin typeface="Impact" pitchFamily="34" charset="0"/>
                </a:rPr>
                <a:t>AMBIENTAL</a:t>
              </a:r>
              <a:r>
                <a:rPr lang="es-CL" altLang="es-CL" sz="3600">
                  <a:solidFill>
                    <a:srgbClr val="669900"/>
                  </a:solidFill>
                  <a:latin typeface="Impact" pitchFamily="34" charset="0"/>
                </a:rPr>
                <a:t> </a:t>
              </a:r>
              <a:r>
                <a:rPr lang="es-CL" altLang="es-CL" sz="3600">
                  <a:solidFill>
                    <a:srgbClr val="028805"/>
                  </a:solidFill>
                  <a:latin typeface="Impact" pitchFamily="34" charset="0"/>
                </a:rPr>
                <a:t>EIA</a:t>
              </a:r>
              <a:r>
                <a:rPr lang="es-CL" altLang="es-CL" sz="3600">
                  <a:latin typeface="Impact" pitchFamily="34" charset="0"/>
                </a:rPr>
                <a:t>?</a:t>
              </a:r>
              <a:endParaRPr lang="es-CL" altLang="es-CL" sz="3400">
                <a:latin typeface="Impact" pitchFamily="34" charset="0"/>
              </a:endParaRPr>
            </a:p>
          </p:txBody>
        </p:sp>
        <p:sp>
          <p:nvSpPr>
            <p:cNvPr id="8225" name="14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600" b="1">
                  <a:solidFill>
                    <a:srgbClr val="FF0000"/>
                  </a:solidFill>
                </a:rPr>
                <a:t>Es el documento que contiene:</a:t>
              </a:r>
              <a:endParaRPr lang="es-CL" altLang="es-CL" sz="1600" b="1">
                <a:solidFill>
                  <a:srgbClr val="FF0000"/>
                </a:solidFill>
                <a:latin typeface="Impact" pitchFamily="34" charset="0"/>
              </a:endParaRPr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995363" y="1928813"/>
            <a:ext cx="24336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rgbClr val="FF0000"/>
                </a:solidFill>
                <a:latin typeface="+mj-lt"/>
                <a:cs typeface="+mn-cs"/>
              </a:rPr>
              <a:t>La descripción </a:t>
            </a:r>
            <a:r>
              <a:rPr lang="es-CL" sz="1400" b="1" dirty="0">
                <a:latin typeface="+mj-lt"/>
                <a:cs typeface="+mn-cs"/>
              </a:rPr>
              <a:t>de un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latin typeface="+mj-lt"/>
                <a:cs typeface="+mn-cs"/>
              </a:rPr>
              <a:t>proyecto o actividad.</a:t>
            </a:r>
            <a:endParaRPr lang="es-CL" sz="14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95300" y="3714750"/>
            <a:ext cx="24336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rgbClr val="FF0000"/>
                </a:solidFill>
                <a:latin typeface="+mn-lt"/>
                <a:cs typeface="+mn-cs"/>
              </a:rPr>
              <a:t>El plan de cumplimiento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latin typeface="+mn-lt"/>
                <a:cs typeface="+mn-cs"/>
              </a:rPr>
              <a:t>de la legislación ambiental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latin typeface="+mn-lt"/>
                <a:cs typeface="+mn-cs"/>
              </a:rPr>
              <a:t>aplicable.</a:t>
            </a:r>
            <a:endParaRPr lang="es-CL" sz="14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495425" y="5214938"/>
            <a:ext cx="264795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rgbClr val="FF0000"/>
                </a:solidFill>
                <a:latin typeface="+mn-lt"/>
                <a:cs typeface="+mn-cs"/>
              </a:rPr>
              <a:t>Las condiciones </a:t>
            </a:r>
            <a:r>
              <a:rPr lang="es-CL" sz="1400" b="1" dirty="0">
                <a:latin typeface="+mn-lt"/>
                <a:cs typeface="+mn-cs"/>
              </a:rPr>
              <a:t>del medio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latin typeface="+mn-lt"/>
                <a:cs typeface="+mn-cs"/>
              </a:rPr>
              <a:t>ambiente en el área de influencia.</a:t>
            </a:r>
            <a:endParaRPr lang="es-CL" sz="14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852988" y="5214938"/>
            <a:ext cx="3933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solidFill>
                  <a:srgbClr val="FF0000"/>
                </a:solidFill>
                <a:latin typeface="+mn-lt"/>
                <a:cs typeface="+mn-cs"/>
              </a:rPr>
              <a:t>La predicción y evaluación </a:t>
            </a:r>
            <a:r>
              <a:rPr lang="es-CL" sz="1400" b="1" dirty="0">
                <a:latin typeface="+mn-lt"/>
                <a:cs typeface="+mn-cs"/>
              </a:rPr>
              <a:t>de impactos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>
                <a:latin typeface="+mn-lt"/>
                <a:cs typeface="+mn-cs"/>
              </a:rPr>
              <a:t>ambientales.</a:t>
            </a:r>
            <a:endParaRPr lang="es-CL" sz="14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5924550" y="2309813"/>
            <a:ext cx="2647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El plan </a:t>
            </a:r>
            <a:r>
              <a:rPr lang="es-CL" altLang="es-CL" sz="1400" b="1"/>
              <a:t>de seguimiento ambiental.</a:t>
            </a:r>
          </a:p>
        </p:txBody>
      </p:sp>
      <p:sp>
        <p:nvSpPr>
          <p:cNvPr id="31" name="30 CuadroTexto"/>
          <p:cNvSpPr txBox="1">
            <a:spLocks noChangeArrowheads="1"/>
          </p:cNvSpPr>
          <p:nvPr/>
        </p:nvSpPr>
        <p:spPr bwMode="auto">
          <a:xfrm>
            <a:off x="6286500" y="3476625"/>
            <a:ext cx="27813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El plan de medidas de mitigación</a:t>
            </a:r>
            <a:r>
              <a:rPr lang="es-CL" altLang="es-CL" sz="1400" b="1"/>
              <a:t>, reparación</a:t>
            </a:r>
          </a:p>
          <a:p>
            <a:pPr eaLnBrk="1" hangingPunct="1"/>
            <a:r>
              <a:rPr lang="es-CL" altLang="es-CL" sz="1400" b="1"/>
              <a:t>y/o compensación.</a:t>
            </a:r>
          </a:p>
        </p:txBody>
      </p:sp>
      <p:grpSp>
        <p:nvGrpSpPr>
          <p:cNvPr id="3" name="37 Grupo"/>
          <p:cNvGrpSpPr>
            <a:grpSpLocks/>
          </p:cNvGrpSpPr>
          <p:nvPr/>
        </p:nvGrpSpPr>
        <p:grpSpPr bwMode="auto">
          <a:xfrm>
            <a:off x="2794000" y="2271713"/>
            <a:ext cx="3206750" cy="2957512"/>
            <a:chOff x="2181162" y="2271558"/>
            <a:chExt cx="3206545" cy="2958086"/>
          </a:xfrm>
        </p:grpSpPr>
        <p:grpSp>
          <p:nvGrpSpPr>
            <p:cNvPr id="8208" name="20 Grupo"/>
            <p:cNvGrpSpPr>
              <a:grpSpLocks/>
            </p:cNvGrpSpPr>
            <p:nvPr/>
          </p:nvGrpSpPr>
          <p:grpSpPr bwMode="auto">
            <a:xfrm rot="900000">
              <a:off x="4684114" y="2387032"/>
              <a:ext cx="562624" cy="455686"/>
              <a:chOff x="5858758" y="3380814"/>
              <a:chExt cx="764886" cy="619502"/>
            </a:xfrm>
          </p:grpSpPr>
          <p:sp>
            <p:nvSpPr>
              <p:cNvPr id="33" name="32 Elipse"/>
              <p:cNvSpPr/>
              <p:nvPr/>
            </p:nvSpPr>
            <p:spPr>
              <a:xfrm>
                <a:off x="6412123" y="3381185"/>
                <a:ext cx="207174" cy="21586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cxnSp>
            <p:nvCxnSpPr>
              <p:cNvPr id="34" name="33 Conector recto"/>
              <p:cNvCxnSpPr>
                <a:stCxn id="33" idx="4"/>
              </p:cNvCxnSpPr>
              <p:nvPr/>
            </p:nvCxnSpPr>
            <p:spPr>
              <a:xfrm rot="4500000">
                <a:off x="6055954" y="3485258"/>
                <a:ext cx="317317" cy="71216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9" name="23 Grupo"/>
            <p:cNvGrpSpPr>
              <a:grpSpLocks/>
            </p:cNvGrpSpPr>
            <p:nvPr/>
          </p:nvGrpSpPr>
          <p:grpSpPr bwMode="auto">
            <a:xfrm rot="-900000">
              <a:off x="2461622" y="2271558"/>
              <a:ext cx="329701" cy="796108"/>
              <a:chOff x="7337545" y="3879368"/>
              <a:chExt cx="448228" cy="1082303"/>
            </a:xfrm>
          </p:grpSpPr>
          <p:sp>
            <p:nvSpPr>
              <p:cNvPr id="28" name="27 Elipse"/>
              <p:cNvSpPr/>
              <p:nvPr/>
            </p:nvSpPr>
            <p:spPr>
              <a:xfrm>
                <a:off x="7344288" y="3866205"/>
                <a:ext cx="200701" cy="21370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cxnSp>
            <p:nvCxnSpPr>
              <p:cNvPr id="32" name="31 Conector recto"/>
              <p:cNvCxnSpPr>
                <a:stCxn id="28" idx="4"/>
              </p:cNvCxnSpPr>
              <p:nvPr/>
            </p:nvCxnSpPr>
            <p:spPr>
              <a:xfrm rot="17100000" flipH="1">
                <a:off x="7146054" y="4316496"/>
                <a:ext cx="818113" cy="43161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10" name="26 Grupo"/>
            <p:cNvGrpSpPr>
              <a:grpSpLocks/>
            </p:cNvGrpSpPr>
            <p:nvPr/>
          </p:nvGrpSpPr>
          <p:grpSpPr bwMode="auto">
            <a:xfrm rot="-3180000">
              <a:off x="2268496" y="3626173"/>
              <a:ext cx="399315" cy="573983"/>
              <a:chOff x="7803493" y="4426744"/>
              <a:chExt cx="542874" cy="780327"/>
            </a:xfrm>
          </p:grpSpPr>
          <p:sp>
            <p:nvSpPr>
              <p:cNvPr id="24" name="23 Elipse"/>
              <p:cNvSpPr/>
              <p:nvPr/>
            </p:nvSpPr>
            <p:spPr>
              <a:xfrm>
                <a:off x="7798243" y="4414893"/>
                <a:ext cx="211547" cy="22228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cxnSp>
            <p:nvCxnSpPr>
              <p:cNvPr id="26" name="25 Conector recto"/>
              <p:cNvCxnSpPr/>
              <p:nvPr/>
            </p:nvCxnSpPr>
            <p:spPr>
              <a:xfrm rot="3180000" flipV="1">
                <a:off x="7880839" y="4752236"/>
                <a:ext cx="757479" cy="1467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11" name="32 Grupo"/>
            <p:cNvGrpSpPr>
              <a:grpSpLocks/>
            </p:cNvGrpSpPr>
            <p:nvPr/>
          </p:nvGrpSpPr>
          <p:grpSpPr bwMode="auto">
            <a:xfrm rot="10800000">
              <a:off x="2737241" y="4017639"/>
              <a:ext cx="2650466" cy="1212005"/>
              <a:chOff x="6054785" y="4178024"/>
              <a:chExt cx="3603308" cy="1647717"/>
            </a:xfrm>
          </p:grpSpPr>
          <p:sp>
            <p:nvSpPr>
              <p:cNvPr id="21" name="20 Elipse"/>
              <p:cNvSpPr/>
              <p:nvPr/>
            </p:nvSpPr>
            <p:spPr>
              <a:xfrm>
                <a:off x="7058286" y="4180182"/>
                <a:ext cx="213649" cy="213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cxnSp>
            <p:nvCxnSpPr>
              <p:cNvPr id="23" name="22 Conector recto"/>
              <p:cNvCxnSpPr/>
              <p:nvPr/>
            </p:nvCxnSpPr>
            <p:spPr>
              <a:xfrm rot="5400000" flipV="1">
                <a:off x="7042002" y="4539654"/>
                <a:ext cx="774944" cy="4834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40 Elipse"/>
              <p:cNvSpPr/>
              <p:nvPr/>
            </p:nvSpPr>
            <p:spPr>
              <a:xfrm>
                <a:off x="9492587" y="4178024"/>
                <a:ext cx="213649" cy="21370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cxnSp>
            <p:nvCxnSpPr>
              <p:cNvPr id="42" name="41 Conector recto"/>
              <p:cNvCxnSpPr/>
              <p:nvPr/>
            </p:nvCxnSpPr>
            <p:spPr>
              <a:xfrm rot="16200000" flipH="1" flipV="1">
                <a:off x="8828863" y="4589303"/>
                <a:ext cx="928207" cy="48556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44 Elipse"/>
              <p:cNvSpPr/>
              <p:nvPr/>
            </p:nvSpPr>
            <p:spPr>
              <a:xfrm>
                <a:off x="6102263" y="5319933"/>
                <a:ext cx="213648" cy="2137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cxnSp>
            <p:nvCxnSpPr>
              <p:cNvPr id="46" name="45 Conector recto"/>
              <p:cNvCxnSpPr/>
              <p:nvPr/>
            </p:nvCxnSpPr>
            <p:spPr>
              <a:xfrm>
                <a:off x="6272749" y="5477513"/>
                <a:ext cx="481250" cy="32379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34 CuadroTexto"/>
          <p:cNvSpPr txBox="1">
            <a:spLocks noChangeArrowheads="1"/>
          </p:cNvSpPr>
          <p:nvPr/>
        </p:nvSpPr>
        <p:spPr bwMode="auto">
          <a:xfrm>
            <a:off x="5846763" y="4389438"/>
            <a:ext cx="26479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Descripción </a:t>
            </a:r>
            <a:r>
              <a:rPr lang="es-CL" altLang="es-CL" sz="1400" b="1"/>
              <a:t>pormenorizada de los efectos ambientales mas relevantes.</a:t>
            </a:r>
          </a:p>
        </p:txBody>
      </p:sp>
      <p:sp>
        <p:nvSpPr>
          <p:cNvPr id="36" name="35 Elipse"/>
          <p:cNvSpPr/>
          <p:nvPr/>
        </p:nvSpPr>
        <p:spPr bwMode="auto">
          <a:xfrm rot="10800000">
            <a:off x="6137275" y="3343275"/>
            <a:ext cx="157163" cy="1571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cxnSp>
        <p:nvCxnSpPr>
          <p:cNvPr id="37" name="36 Conector recto"/>
          <p:cNvCxnSpPr/>
          <p:nvPr/>
        </p:nvCxnSpPr>
        <p:spPr bwMode="auto">
          <a:xfrm rot="10800000">
            <a:off x="5513388" y="3381375"/>
            <a:ext cx="6556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69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0.07084 -0.0525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26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7" grpId="0"/>
      <p:bldP spid="29" grpId="0"/>
      <p:bldP spid="30" grpId="0"/>
      <p:bldP spid="31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Diego\Desktop\presconama\Power Point\imagenes\fondo_DIAPO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Rectángulo redondeado"/>
          <p:cNvSpPr/>
          <p:nvPr/>
        </p:nvSpPr>
        <p:spPr>
          <a:xfrm>
            <a:off x="6072188" y="5043488"/>
            <a:ext cx="2786062" cy="857250"/>
          </a:xfrm>
          <a:prstGeom prst="roundRect">
            <a:avLst/>
          </a:prstGeom>
          <a:solidFill>
            <a:schemeClr val="bg1">
              <a:alpha val="42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21" name="20 Rectángulo redondeado"/>
          <p:cNvSpPr/>
          <p:nvPr/>
        </p:nvSpPr>
        <p:spPr>
          <a:xfrm>
            <a:off x="285750" y="5429250"/>
            <a:ext cx="2786063" cy="857250"/>
          </a:xfrm>
          <a:prstGeom prst="roundRect">
            <a:avLst/>
          </a:prstGeom>
          <a:solidFill>
            <a:schemeClr val="bg1">
              <a:alpha val="42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9" name="18 Rectángulo redondeado"/>
          <p:cNvSpPr/>
          <p:nvPr/>
        </p:nvSpPr>
        <p:spPr>
          <a:xfrm>
            <a:off x="500063" y="2214563"/>
            <a:ext cx="2786062" cy="857250"/>
          </a:xfrm>
          <a:prstGeom prst="roundRect">
            <a:avLst/>
          </a:prstGeom>
          <a:solidFill>
            <a:schemeClr val="bg1">
              <a:alpha val="42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pic>
        <p:nvPicPr>
          <p:cNvPr id="6150" name="Picture 6" descr="C:\Users\Diego\Desktop\presconama\Power Point\imagenes\imag-diapo-7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6429375"/>
            <a:ext cx="6719887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2 Grupo"/>
          <p:cNvGrpSpPr>
            <a:grpSpLocks/>
          </p:cNvGrpSpPr>
          <p:nvPr/>
        </p:nvGrpSpPr>
        <p:grpSpPr bwMode="auto">
          <a:xfrm>
            <a:off x="9929813" y="357188"/>
            <a:ext cx="5616575" cy="2097087"/>
            <a:chOff x="4786314" y="1285860"/>
            <a:chExt cx="5615326" cy="2097340"/>
          </a:xfrm>
        </p:grpSpPr>
        <p:sp>
          <p:nvSpPr>
            <p:cNvPr id="9230" name="13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5615326" cy="107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3200">
                  <a:latin typeface="Impact" pitchFamily="34" charset="0"/>
                </a:rPr>
                <a:t>¿QUÉ SIGNIFICA </a:t>
              </a:r>
              <a:r>
                <a:rPr lang="es-CL" altLang="es-CL" sz="3200">
                  <a:solidFill>
                    <a:srgbClr val="028805"/>
                  </a:solidFill>
                  <a:latin typeface="Impact" pitchFamily="34" charset="0"/>
                </a:rPr>
                <a:t>EVALUAR</a:t>
              </a:r>
              <a:r>
                <a:rPr lang="es-CL" altLang="es-CL" sz="3200">
                  <a:latin typeface="Impact" pitchFamily="34" charset="0"/>
                </a:rPr>
                <a:t> UN </a:t>
              </a:r>
            </a:p>
            <a:p>
              <a:pPr eaLnBrk="1" hangingPunct="1"/>
              <a:r>
                <a:rPr lang="es-CL" altLang="es-CL" sz="3200">
                  <a:latin typeface="Impact" pitchFamily="34" charset="0"/>
                </a:rPr>
                <a:t>ESTUDIO DE </a:t>
              </a:r>
              <a:r>
                <a:rPr lang="es-CL" altLang="es-CL" sz="3200">
                  <a:solidFill>
                    <a:srgbClr val="FFC000"/>
                  </a:solidFill>
                  <a:latin typeface="Impact" pitchFamily="34" charset="0"/>
                </a:rPr>
                <a:t>IMPACTO</a:t>
              </a:r>
              <a:r>
                <a:rPr lang="es-CL" altLang="es-CL" sz="3200">
                  <a:latin typeface="Impact" pitchFamily="34" charset="0"/>
                </a:rPr>
                <a:t> AMBIENTAL?</a:t>
              </a:r>
              <a:endParaRPr lang="es-CL" altLang="es-CL" sz="3200" b="1">
                <a:solidFill>
                  <a:srgbClr val="669900"/>
                </a:solidFill>
                <a:latin typeface="Impact" pitchFamily="34" charset="0"/>
              </a:endParaRPr>
            </a:p>
          </p:txBody>
        </p:sp>
        <p:sp>
          <p:nvSpPr>
            <p:cNvPr id="9231" name="14 CuadroTexto"/>
            <p:cNvSpPr txBox="1">
              <a:spLocks noChangeArrowheads="1"/>
            </p:cNvSpPr>
            <p:nvPr/>
          </p:nvSpPr>
          <p:spPr bwMode="auto">
            <a:xfrm>
              <a:off x="4806952" y="2428854"/>
              <a:ext cx="4500595" cy="954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400"/>
                <a:t>Evaluar un Estudio significa que los</a:t>
              </a:r>
              <a:r>
                <a:rPr lang="es-CL" altLang="es-CL" sz="1400" b="1"/>
                <a:t> Órganos de la Administración del Estado con competencia ambiental </a:t>
              </a:r>
              <a:r>
                <a:rPr lang="es-CL" altLang="es-CL" sz="1400"/>
                <a:t>revisan el Estudio de Impacto Ambiental</a:t>
              </a:r>
            </a:p>
            <a:p>
              <a:pPr eaLnBrk="1" hangingPunct="1"/>
              <a:r>
                <a:rPr lang="es-CL" altLang="es-CL" sz="1400" b="1">
                  <a:solidFill>
                    <a:srgbClr val="FF0000"/>
                  </a:solidFill>
                </a:rPr>
                <a:t>para ver:</a:t>
              </a:r>
              <a:endParaRPr lang="es-CL" altLang="es-CL" sz="1400" b="1">
                <a:solidFill>
                  <a:srgbClr val="FF0000"/>
                </a:solidFill>
                <a:latin typeface="Impact" pitchFamily="34" charset="0"/>
              </a:endParaRPr>
            </a:p>
          </p:txBody>
        </p:sp>
      </p:grp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781050" y="2357438"/>
            <a:ext cx="243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Si se ha caracterizado el área</a:t>
            </a:r>
          </a:p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de influencia del proyecto</a:t>
            </a:r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6643688" y="5114925"/>
            <a:ext cx="2000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Si se han identificado </a:t>
            </a:r>
          </a:p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y evaluado los impactos </a:t>
            </a:r>
          </a:p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ambientales</a:t>
            </a: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428625" y="5472113"/>
            <a:ext cx="20002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Si se proponen medidas</a:t>
            </a:r>
          </a:p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que se hacen cargo de </a:t>
            </a:r>
          </a:p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dichos efectos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5357813" y="2492375"/>
            <a:ext cx="2786062" cy="857250"/>
          </a:xfrm>
          <a:prstGeom prst="roundRect">
            <a:avLst/>
          </a:prstGeom>
          <a:solidFill>
            <a:schemeClr val="bg1">
              <a:alpha val="42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5929313" y="2563813"/>
            <a:ext cx="20002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>
                <a:solidFill>
                  <a:srgbClr val="FF0000"/>
                </a:solidFill>
                <a:latin typeface="Impact" pitchFamily="34" charset="0"/>
              </a:rPr>
              <a:t>Si se cumple con la legislación ambiental aplicable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4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7734E-6 L -0.7198 0.006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90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3.14524E-7 L -3.61111E-6 -0.6327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9" grpId="0" animBg="1"/>
      <p:bldP spid="16" grpId="0"/>
      <p:bldP spid="17" grpId="0"/>
      <p:bldP spid="18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0 Grupo"/>
          <p:cNvGrpSpPr>
            <a:grpSpLocks/>
          </p:cNvGrpSpPr>
          <p:nvPr/>
        </p:nvGrpSpPr>
        <p:grpSpPr bwMode="auto">
          <a:xfrm>
            <a:off x="571500" y="4000500"/>
            <a:ext cx="4857750" cy="857250"/>
            <a:chOff x="571472" y="4000504"/>
            <a:chExt cx="4857784" cy="857256"/>
          </a:xfrm>
        </p:grpSpPr>
        <p:sp>
          <p:nvSpPr>
            <p:cNvPr id="20" name="19 Rectángulo redondeado"/>
            <p:cNvSpPr/>
            <p:nvPr/>
          </p:nvSpPr>
          <p:spPr>
            <a:xfrm>
              <a:off x="571472" y="4000504"/>
              <a:ext cx="4857784" cy="8572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L"/>
            </a:p>
          </p:txBody>
        </p:sp>
        <p:sp>
          <p:nvSpPr>
            <p:cNvPr id="10253" name="18 Rectángulo"/>
            <p:cNvSpPr>
              <a:spLocks noChangeArrowheads="1"/>
            </p:cNvSpPr>
            <p:nvPr/>
          </p:nvSpPr>
          <p:spPr bwMode="auto">
            <a:xfrm>
              <a:off x="785786" y="4071942"/>
              <a:ext cx="45720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1400" b="1"/>
                <a:t>así como en </a:t>
              </a:r>
              <a:r>
                <a:rPr lang="es-CL" altLang="es-CL" sz="1400" b="1">
                  <a:solidFill>
                    <a:srgbClr val="FF0000"/>
                  </a:solidFill>
                </a:rPr>
                <a:t>la participación de la </a:t>
              </a:r>
            </a:p>
            <a:p>
              <a:pPr eaLnBrk="1" hangingPunct="1"/>
              <a:r>
                <a:rPr lang="es-CL" altLang="es-CL" sz="1400" b="1">
                  <a:solidFill>
                    <a:srgbClr val="FF0000"/>
                  </a:solidFill>
                </a:rPr>
                <a:t>comunidad</a:t>
              </a:r>
              <a:r>
                <a:rPr lang="es-CL" altLang="es-CL" sz="1400" b="1"/>
                <a:t> en los "Estudios de Impacto</a:t>
              </a:r>
            </a:p>
            <a:p>
              <a:pPr eaLnBrk="1" hangingPunct="1"/>
              <a:r>
                <a:rPr lang="es-CL" altLang="es-CL" sz="1400" b="1"/>
                <a:t>Ambiental"</a:t>
              </a:r>
            </a:p>
          </p:txBody>
        </p:sp>
      </p:grpSp>
      <p:sp>
        <p:nvSpPr>
          <p:cNvPr id="11" name="10 Rectángulo redondeado"/>
          <p:cNvSpPr/>
          <p:nvPr/>
        </p:nvSpPr>
        <p:spPr>
          <a:xfrm>
            <a:off x="571500" y="1857375"/>
            <a:ext cx="4857750" cy="17859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857250" y="1785938"/>
            <a:ext cx="2465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3600">
                <a:solidFill>
                  <a:srgbClr val="FF0000"/>
                </a:solidFill>
                <a:latin typeface="Impact" pitchFamily="34" charset="0"/>
              </a:rPr>
              <a:t>IMPORTANTE</a:t>
            </a:r>
            <a:endParaRPr lang="es-CL" altLang="es-CL" sz="3400" b="1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869950" y="2500313"/>
            <a:ext cx="5214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CL" altLang="es-CL" sz="1400" b="1"/>
              <a:t>Este procedimiento se sustenta en la</a:t>
            </a:r>
          </a:p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participación de los Órganos de la Administración </a:t>
            </a:r>
          </a:p>
          <a:p>
            <a:pPr eaLnBrk="1" hangingPunct="1"/>
            <a:r>
              <a:rPr lang="es-CL" altLang="es-CL" sz="1400" b="1">
                <a:solidFill>
                  <a:srgbClr val="FF0000"/>
                </a:solidFill>
              </a:rPr>
              <a:t>del Estado con competencia ambiental</a:t>
            </a:r>
            <a:r>
              <a:rPr lang="es-CL" altLang="es-CL" sz="1400" b="1"/>
              <a:t>, </a:t>
            </a:r>
          </a:p>
          <a:p>
            <a:pPr eaLnBrk="1" hangingPunct="1"/>
            <a:r>
              <a:rPr lang="es-CL" altLang="es-CL" sz="1400" b="1"/>
              <a:t>quienes revisan los proyectos, </a:t>
            </a:r>
          </a:p>
        </p:txBody>
      </p:sp>
      <p:pic>
        <p:nvPicPr>
          <p:cNvPr id="14" name="Picture 3" descr="C:\Users\Diego\Desktop\presconama\Power Point\imagenes\imag-diapo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2533650"/>
            <a:ext cx="32670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Diego\Desktop\presconama\Power Point\imagenes\hoja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9283">
            <a:off x="9783763" y="4624388"/>
            <a:ext cx="10985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7 Grupo"/>
          <p:cNvGrpSpPr>
            <a:grpSpLocks/>
          </p:cNvGrpSpPr>
          <p:nvPr/>
        </p:nvGrpSpPr>
        <p:grpSpPr bwMode="auto">
          <a:xfrm>
            <a:off x="4341813" y="4440238"/>
            <a:ext cx="1498600" cy="2322512"/>
            <a:chOff x="4341024" y="4440094"/>
            <a:chExt cx="1499978" cy="2323253"/>
          </a:xfrm>
        </p:grpSpPr>
        <p:pic>
          <p:nvPicPr>
            <p:cNvPr id="10250" name="Picture 2" descr="C:\Users\Diego\Desktop\presconama\Power Point\imagenes\hoja 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33790" flipH="1">
              <a:off x="5195691" y="5030441"/>
              <a:ext cx="645311" cy="15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2" descr="C:\Users\Diego\Desktop\presconama\Power Point\imagenes\hoja 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44142" flipH="1">
              <a:off x="4341024" y="4440094"/>
              <a:ext cx="956929" cy="2323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70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ego\Desktop\presconama\Power Point\imagenes\fondo_opa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Llamada rectangular redondeada"/>
          <p:cNvSpPr/>
          <p:nvPr/>
        </p:nvSpPr>
        <p:spPr>
          <a:xfrm>
            <a:off x="508000" y="2928938"/>
            <a:ext cx="2357438" cy="1114425"/>
          </a:xfrm>
          <a:prstGeom prst="wedgeRoundRectCallout">
            <a:avLst>
              <a:gd name="adj1" fmla="val 53048"/>
              <a:gd name="adj2" fmla="val 11424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6" name="15 Rectángulo redondeado"/>
          <p:cNvSpPr/>
          <p:nvPr/>
        </p:nvSpPr>
        <p:spPr>
          <a:xfrm>
            <a:off x="428625" y="4610100"/>
            <a:ext cx="2143125" cy="8191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7" name="6 Rectángulo redondeado"/>
          <p:cNvSpPr/>
          <p:nvPr/>
        </p:nvSpPr>
        <p:spPr>
          <a:xfrm>
            <a:off x="6108700" y="2143125"/>
            <a:ext cx="1714500" cy="5000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5965825" y="2181225"/>
            <a:ext cx="2000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028805"/>
                </a:solidFill>
              </a:rPr>
              <a:t>SEA VERIFICA </a:t>
            </a:r>
          </a:p>
          <a:p>
            <a:pPr algn="ctr" eaLnBrk="1" hangingPunct="1"/>
            <a:r>
              <a:rPr lang="es-CL" altLang="es-CL" sz="1200" b="1">
                <a:solidFill>
                  <a:srgbClr val="028805"/>
                </a:solidFill>
              </a:rPr>
              <a:t>ADMISIBILIDAD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5072063" y="5286375"/>
            <a:ext cx="1785937" cy="5000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4857750" y="5286375"/>
            <a:ext cx="214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028805"/>
                </a:solidFill>
              </a:rPr>
              <a:t>SEA ENVÍA OBSERVACIONES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2794000" y="5929313"/>
            <a:ext cx="2286000" cy="7143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2540000" y="6072188"/>
            <a:ext cx="2786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434343"/>
                </a:solidFill>
              </a:rPr>
              <a:t>EMPRESA TITULAR RECIBE</a:t>
            </a:r>
          </a:p>
          <a:p>
            <a:pPr algn="ctr" eaLnBrk="1" hangingPunct="1"/>
            <a:r>
              <a:rPr lang="es-CL" altLang="es-CL" sz="1200" b="1">
                <a:solidFill>
                  <a:srgbClr val="434343"/>
                </a:solidFill>
              </a:rPr>
              <a:t>OBSERVACIONES</a:t>
            </a:r>
          </a:p>
        </p:txBody>
      </p: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436563" y="4714875"/>
            <a:ext cx="2000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3A3A3A"/>
                </a:solidFill>
              </a:rPr>
              <a:t>EMPRESA TITULAR</a:t>
            </a:r>
          </a:p>
          <a:p>
            <a:pPr algn="ctr" eaLnBrk="1" hangingPunct="1"/>
            <a:r>
              <a:rPr lang="es-CL" altLang="es-CL" sz="1200" b="1">
                <a:solidFill>
                  <a:srgbClr val="3A3A3A"/>
                </a:solidFill>
              </a:rPr>
              <a:t>DEL PROYECTO</a:t>
            </a:r>
          </a:p>
          <a:p>
            <a:pPr algn="ctr" eaLnBrk="1" hangingPunct="1"/>
            <a:r>
              <a:rPr lang="es-CL" altLang="es-CL" sz="1200" b="1">
                <a:solidFill>
                  <a:srgbClr val="3A3A3A"/>
                </a:solidFill>
              </a:rPr>
              <a:t>ENVIA RESPUESTAS</a:t>
            </a: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508000" y="3000375"/>
            <a:ext cx="23574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FF0000"/>
                </a:solidFill>
                <a:latin typeface="Arial Black" pitchFamily="34" charset="0"/>
              </a:rPr>
              <a:t> COMISIÓN DE EVALUACIÓN O SEA DIRECCIÓN EJECUTIVA CALIFICA</a:t>
            </a:r>
          </a:p>
          <a:p>
            <a:pPr algn="ctr" eaLnBrk="1" hangingPunct="1"/>
            <a:r>
              <a:rPr lang="es-CL" altLang="es-CL" sz="1200" b="1">
                <a:solidFill>
                  <a:srgbClr val="FF0000"/>
                </a:solidFill>
                <a:latin typeface="Arial Black" pitchFamily="34" charset="0"/>
              </a:rPr>
              <a:t>AMBIENTALMENTE  EL EIA</a:t>
            </a:r>
          </a:p>
        </p:txBody>
      </p:sp>
      <p:grpSp>
        <p:nvGrpSpPr>
          <p:cNvPr id="2" name="25 Grupo"/>
          <p:cNvGrpSpPr>
            <a:grpSpLocks/>
          </p:cNvGrpSpPr>
          <p:nvPr/>
        </p:nvGrpSpPr>
        <p:grpSpPr bwMode="auto">
          <a:xfrm>
            <a:off x="9929813" y="214313"/>
            <a:ext cx="5510212" cy="1522412"/>
            <a:chOff x="4786314" y="1285860"/>
            <a:chExt cx="5511045" cy="1522223"/>
          </a:xfrm>
        </p:grpSpPr>
        <p:sp>
          <p:nvSpPr>
            <p:cNvPr id="12318" name="26 CuadroTexto"/>
            <p:cNvSpPr txBox="1">
              <a:spLocks noChangeArrowheads="1"/>
            </p:cNvSpPr>
            <p:nvPr/>
          </p:nvSpPr>
          <p:spPr bwMode="auto">
            <a:xfrm>
              <a:off x="4786314" y="1285860"/>
              <a:ext cx="5511045" cy="830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CL" altLang="es-CL" sz="2400">
                  <a:latin typeface="Impact" pitchFamily="34" charset="0"/>
                </a:rPr>
                <a:t>¿CÓMO ES EL PROCESO DE </a:t>
              </a:r>
              <a:r>
                <a:rPr lang="es-CL" altLang="es-CL" sz="2400">
                  <a:solidFill>
                    <a:srgbClr val="669900"/>
                  </a:solidFill>
                  <a:latin typeface="Impact" pitchFamily="34" charset="0"/>
                </a:rPr>
                <a:t>EVALUACIÓN </a:t>
              </a:r>
              <a:r>
                <a:rPr lang="es-CL" altLang="es-CL" sz="2400">
                  <a:latin typeface="Impact" pitchFamily="34" charset="0"/>
                </a:rPr>
                <a:t>DE UN</a:t>
              </a:r>
            </a:p>
            <a:p>
              <a:pPr eaLnBrk="1" hangingPunct="1"/>
              <a:r>
                <a:rPr lang="es-CL" altLang="es-CL" sz="2400">
                  <a:latin typeface="Impact" pitchFamily="34" charset="0"/>
                </a:rPr>
                <a:t>ESTUDIO DE </a:t>
              </a:r>
              <a:r>
                <a:rPr lang="es-CL" altLang="es-CL" sz="2400">
                  <a:solidFill>
                    <a:srgbClr val="FF0000"/>
                  </a:solidFill>
                  <a:latin typeface="Impact" pitchFamily="34" charset="0"/>
                </a:rPr>
                <a:t>IMPACTO</a:t>
              </a:r>
              <a:r>
                <a:rPr lang="es-CL" altLang="es-CL" sz="2400">
                  <a:latin typeface="Impact" pitchFamily="34" charset="0"/>
                </a:rPr>
                <a:t> AMBIENTAL [EIA]?</a:t>
              </a:r>
              <a:endParaRPr lang="es-CL" altLang="es-CL" sz="2400" b="1">
                <a:solidFill>
                  <a:srgbClr val="669900"/>
                </a:solidFill>
                <a:latin typeface="Impact" pitchFamily="34" charset="0"/>
              </a:endParaRPr>
            </a:p>
          </p:txBody>
        </p:sp>
        <p:sp>
          <p:nvSpPr>
            <p:cNvPr id="12319" name="27 CuadroTexto"/>
            <p:cNvSpPr txBox="1">
              <a:spLocks noChangeArrowheads="1"/>
            </p:cNvSpPr>
            <p:nvPr/>
          </p:nvSpPr>
          <p:spPr bwMode="auto">
            <a:xfrm>
              <a:off x="4857752" y="2500306"/>
              <a:ext cx="45005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" altLang="es-CL" sz="1400" b="1">
                <a:solidFill>
                  <a:srgbClr val="FFC000"/>
                </a:solidFill>
                <a:latin typeface="Impact" pitchFamily="34" charset="0"/>
              </a:endParaRPr>
            </a:p>
          </p:txBody>
        </p:sp>
      </p:grpSp>
      <p:grpSp>
        <p:nvGrpSpPr>
          <p:cNvPr id="3" name="28 Grupo"/>
          <p:cNvGrpSpPr>
            <a:grpSpLocks/>
          </p:cNvGrpSpPr>
          <p:nvPr/>
        </p:nvGrpSpPr>
        <p:grpSpPr bwMode="auto">
          <a:xfrm>
            <a:off x="2239963" y="2500313"/>
            <a:ext cx="5537200" cy="3562350"/>
            <a:chOff x="2017628" y="2071678"/>
            <a:chExt cx="5537331" cy="3562350"/>
          </a:xfrm>
        </p:grpSpPr>
        <p:pic>
          <p:nvPicPr>
            <p:cNvPr id="12316" name="Picture 2" descr="C:\Users\Diego\Desktop\presconama\Power Point\imagenes\imag-diapo-1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628" y="2071678"/>
              <a:ext cx="5537331" cy="356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7" name="Picture 3" descr="C:\Users\Diego\Desktop\presconama\Power Point\imagenes\flech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877774">
              <a:off x="2716056" y="2999169"/>
              <a:ext cx="420608" cy="5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8 Rectángulo redondeado"/>
          <p:cNvSpPr/>
          <p:nvPr/>
        </p:nvSpPr>
        <p:spPr>
          <a:xfrm>
            <a:off x="7072313" y="4357688"/>
            <a:ext cx="1928812" cy="127158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7000875" y="4429125"/>
            <a:ext cx="2000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028805"/>
                </a:solidFill>
              </a:rPr>
              <a:t>ÓRGANOS DE LA ADMINISTRACIÓN DEL ESTADO CON COMPETENCIA AMBIENTAL</a:t>
            </a:r>
          </a:p>
          <a:p>
            <a:pPr algn="ctr" eaLnBrk="1" hangingPunct="1"/>
            <a:r>
              <a:rPr lang="es-CL" altLang="es-CL" sz="1200" b="1">
                <a:solidFill>
                  <a:srgbClr val="028805"/>
                </a:solidFill>
              </a:rPr>
              <a:t>EVALÚAN EIA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3937000" y="393858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0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COORDINA EL PROCESO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0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DE EVALUACIÓN</a:t>
            </a:r>
          </a:p>
        </p:txBody>
      </p:sp>
      <p:sp>
        <p:nvSpPr>
          <p:cNvPr id="26" name="25 Llamada rectangular redondeada"/>
          <p:cNvSpPr/>
          <p:nvPr/>
        </p:nvSpPr>
        <p:spPr>
          <a:xfrm>
            <a:off x="508000" y="1536700"/>
            <a:ext cx="1677988" cy="928688"/>
          </a:xfrm>
          <a:prstGeom prst="wedgeRoundRectCallout">
            <a:avLst>
              <a:gd name="adj1" fmla="val 48956"/>
              <a:gd name="adj2" fmla="val -16708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27" name="26 CuadroTexto"/>
          <p:cNvSpPr txBox="1">
            <a:spLocks noChangeArrowheads="1"/>
          </p:cNvSpPr>
          <p:nvPr/>
        </p:nvSpPr>
        <p:spPr bwMode="auto">
          <a:xfrm>
            <a:off x="142875" y="1571625"/>
            <a:ext cx="2357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L" altLang="es-CL" sz="1200" b="1">
                <a:solidFill>
                  <a:srgbClr val="028805"/>
                </a:solidFill>
                <a:latin typeface="Arial Black" pitchFamily="34" charset="0"/>
              </a:rPr>
              <a:t>RCA</a:t>
            </a:r>
          </a:p>
          <a:p>
            <a:pPr algn="ctr" eaLnBrk="1" hangingPunct="1"/>
            <a:r>
              <a:rPr lang="es-CL" altLang="es-CL" sz="1200" b="1">
                <a:solidFill>
                  <a:srgbClr val="028805"/>
                </a:solidFill>
                <a:latin typeface="Arial Black" pitchFamily="34" charset="0"/>
              </a:rPr>
              <a:t>RESOLUCIÓN CALIFICACIÓN</a:t>
            </a:r>
          </a:p>
          <a:p>
            <a:pPr algn="ctr" eaLnBrk="1" hangingPunct="1"/>
            <a:r>
              <a:rPr lang="es-CL" altLang="es-CL" sz="1200" b="1">
                <a:solidFill>
                  <a:srgbClr val="028805"/>
                </a:solidFill>
                <a:latin typeface="Arial Black" pitchFamily="34" charset="0"/>
              </a:rPr>
              <a:t>AMBIENTAL</a:t>
            </a:r>
          </a:p>
        </p:txBody>
      </p:sp>
      <p:pic>
        <p:nvPicPr>
          <p:cNvPr id="28" name="Picture 3" descr="C:\Users\Diego\Desktop\presconama\Power Point\imagene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47570" flipH="1">
            <a:off x="801688" y="2447925"/>
            <a:ext cx="5000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2 Grupo"/>
          <p:cNvGrpSpPr>
            <a:grpSpLocks/>
          </p:cNvGrpSpPr>
          <p:nvPr/>
        </p:nvGrpSpPr>
        <p:grpSpPr bwMode="auto">
          <a:xfrm>
            <a:off x="3170238" y="-1166813"/>
            <a:ext cx="1938337" cy="1084263"/>
            <a:chOff x="3169918" y="2000263"/>
            <a:chExt cx="1937947" cy="1085079"/>
          </a:xfrm>
        </p:grpSpPr>
        <p:grpSp>
          <p:nvGrpSpPr>
            <p:cNvPr id="12312" name="31 Grupo"/>
            <p:cNvGrpSpPr>
              <a:grpSpLocks/>
            </p:cNvGrpSpPr>
            <p:nvPr/>
          </p:nvGrpSpPr>
          <p:grpSpPr bwMode="auto">
            <a:xfrm>
              <a:off x="3179053" y="2000263"/>
              <a:ext cx="1928812" cy="571500"/>
              <a:chOff x="3179053" y="2000263"/>
              <a:chExt cx="1928812" cy="571500"/>
            </a:xfrm>
          </p:grpSpPr>
          <p:sp>
            <p:nvSpPr>
              <p:cNvPr id="18" name="17 Rectángulo redondeado"/>
              <p:cNvSpPr/>
              <p:nvPr/>
            </p:nvSpPr>
            <p:spPr>
              <a:xfrm>
                <a:off x="3322287" y="2000263"/>
                <a:ext cx="1571309" cy="5719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L"/>
              </a:p>
            </p:txBody>
          </p:sp>
          <p:sp>
            <p:nvSpPr>
              <p:cNvPr id="12315" name="18 CuadroTexto"/>
              <p:cNvSpPr txBox="1">
                <a:spLocks noChangeArrowheads="1"/>
              </p:cNvSpPr>
              <p:nvPr/>
            </p:nvSpPr>
            <p:spPr bwMode="auto">
              <a:xfrm>
                <a:off x="3179053" y="2055825"/>
                <a:ext cx="1928812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CL" altLang="es-CL" sz="1200" b="1">
                    <a:solidFill>
                      <a:srgbClr val="3A3A3A"/>
                    </a:solidFill>
                  </a:rPr>
                  <a:t>EMPRESA TITULAR</a:t>
                </a:r>
              </a:p>
              <a:p>
                <a:pPr algn="ctr" eaLnBrk="1" hangingPunct="1"/>
                <a:r>
                  <a:rPr lang="es-CL" altLang="es-CL" sz="1200" b="1">
                    <a:solidFill>
                      <a:srgbClr val="3A3A3A"/>
                    </a:solidFill>
                  </a:rPr>
                  <a:t>INGRESA EIA</a:t>
                </a:r>
              </a:p>
            </p:txBody>
          </p:sp>
        </p:grpSp>
        <p:pic>
          <p:nvPicPr>
            <p:cNvPr id="12313" name="Picture 3" descr="C:\Users\Diego\Desktop\presconama\Power Point\imagenes\flech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15024" flipH="1">
              <a:off x="3169918" y="2410629"/>
              <a:ext cx="719693" cy="6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25" name="WordArt 37"/>
          <p:cNvSpPr>
            <a:spLocks noChangeArrowheads="1" noChangeShapeType="1" noTextEdit="1"/>
          </p:cNvSpPr>
          <p:nvPr/>
        </p:nvSpPr>
        <p:spPr bwMode="auto">
          <a:xfrm>
            <a:off x="4500563" y="3538538"/>
            <a:ext cx="863600" cy="322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L" sz="3600" kern="10" spc="720" dirty="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SEA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1049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9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8208E-6 L -0.69722 0.00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4.16667E-6 0.45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4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 animBg="1"/>
      <p:bldP spid="7" grpId="0" animBg="1"/>
      <p:bldP spid="12" grpId="0" animBg="1"/>
      <p:bldP spid="13" grpId="0"/>
      <p:bldP spid="14" grpId="0" animBg="1"/>
      <p:bldP spid="15" grpId="0"/>
      <p:bldP spid="17" grpId="0"/>
      <p:bldP spid="21" grpId="0"/>
      <p:bldP spid="9" grpId="0" animBg="1"/>
      <p:bldP spid="10" grpId="0"/>
      <p:bldP spid="30" grpId="0"/>
      <p:bldP spid="26" grpId="0" animBg="1"/>
      <p:bldP spid="27" grpId="0"/>
    </p:bldLst>
  </p:timing>
</p:sld>
</file>

<file path=ppt/theme/theme1.xml><?xml version="1.0" encoding="utf-8"?>
<a:theme xmlns:a="http://schemas.openxmlformats.org/drawingml/2006/main" name="Plantilla_powerpoint_Basica_M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2538</Words>
  <Application>Microsoft Office PowerPoint</Application>
  <PresentationFormat>Presentación en pantalla (4:3)</PresentationFormat>
  <Paragraphs>774</Paragraphs>
  <Slides>37</Slides>
  <Notes>4</Notes>
  <HiddenSlides>16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Plantilla_powerpoint_Basica_MMA</vt:lpstr>
      <vt:lpstr>1_Office Theme</vt:lpstr>
      <vt:lpstr>Presentación de PowerPoint</vt:lpstr>
      <vt:lpstr>Presentación de PowerPoint</vt:lpstr>
      <vt:lpstr>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Fernanda Egaña Rodriguez</dc:creator>
  <cp:lastModifiedBy>Ricardo Marcelo Mondino Ramos</cp:lastModifiedBy>
  <cp:revision>114</cp:revision>
  <cp:lastPrinted>2012-11-05T20:05:18Z</cp:lastPrinted>
  <dcterms:created xsi:type="dcterms:W3CDTF">2012-06-27T20:13:11Z</dcterms:created>
  <dcterms:modified xsi:type="dcterms:W3CDTF">2016-03-08T13:46:20Z</dcterms:modified>
</cp:coreProperties>
</file>