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41"/>
  </p:notesMasterIdLst>
  <p:sldIdLst>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7004050" cy="111156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Marcelo Mondino Ramos" initials="RMM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CB01"/>
    <a:srgbClr val="E0F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60" y="-4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5089" cy="555784"/>
          </a:xfrm>
          <a:prstGeom prst="rect">
            <a:avLst/>
          </a:prstGeom>
        </p:spPr>
        <p:txBody>
          <a:bodyPr vert="horz" lIns="99094" tIns="49547" rIns="99094" bIns="49547" rtlCol="0"/>
          <a:lstStyle>
            <a:lvl1pPr algn="l">
              <a:defRPr sz="1300"/>
            </a:lvl1pPr>
          </a:lstStyle>
          <a:p>
            <a:endParaRPr lang="es-CL"/>
          </a:p>
        </p:txBody>
      </p:sp>
      <p:sp>
        <p:nvSpPr>
          <p:cNvPr id="3" name="2 Marcador de fecha"/>
          <p:cNvSpPr>
            <a:spLocks noGrp="1"/>
          </p:cNvSpPr>
          <p:nvPr>
            <p:ph type="dt" idx="1"/>
          </p:nvPr>
        </p:nvSpPr>
        <p:spPr>
          <a:xfrm>
            <a:off x="3967341" y="1"/>
            <a:ext cx="3035089" cy="555784"/>
          </a:xfrm>
          <a:prstGeom prst="rect">
            <a:avLst/>
          </a:prstGeom>
        </p:spPr>
        <p:txBody>
          <a:bodyPr vert="horz" lIns="99094" tIns="49547" rIns="99094" bIns="49547" rtlCol="0"/>
          <a:lstStyle>
            <a:lvl1pPr algn="r">
              <a:defRPr sz="1300"/>
            </a:lvl1pPr>
          </a:lstStyle>
          <a:p>
            <a:fld id="{D75E5FCA-46B9-43F4-B8D6-A5AFF61E4ED0}" type="datetimeFigureOut">
              <a:rPr lang="es-CL" smtClean="0"/>
              <a:t>16-03-2016</a:t>
            </a:fld>
            <a:endParaRPr lang="es-CL"/>
          </a:p>
        </p:txBody>
      </p:sp>
      <p:sp>
        <p:nvSpPr>
          <p:cNvPr id="4" name="3 Marcador de imagen de diapositiva"/>
          <p:cNvSpPr>
            <a:spLocks noGrp="1" noRot="1" noChangeAspect="1"/>
          </p:cNvSpPr>
          <p:nvPr>
            <p:ph type="sldImg" idx="2"/>
          </p:nvPr>
        </p:nvSpPr>
        <p:spPr>
          <a:xfrm>
            <a:off x="723900" y="833438"/>
            <a:ext cx="5556250" cy="4168775"/>
          </a:xfrm>
          <a:prstGeom prst="rect">
            <a:avLst/>
          </a:prstGeom>
          <a:noFill/>
          <a:ln w="12700">
            <a:solidFill>
              <a:prstClr val="black"/>
            </a:solidFill>
          </a:ln>
        </p:spPr>
        <p:txBody>
          <a:bodyPr vert="horz" lIns="99094" tIns="49547" rIns="99094" bIns="49547" rtlCol="0" anchor="ctr"/>
          <a:lstStyle/>
          <a:p>
            <a:endParaRPr lang="es-CL"/>
          </a:p>
        </p:txBody>
      </p:sp>
      <p:sp>
        <p:nvSpPr>
          <p:cNvPr id="5" name="4 Marcador de notas"/>
          <p:cNvSpPr>
            <a:spLocks noGrp="1"/>
          </p:cNvSpPr>
          <p:nvPr>
            <p:ph type="body" sz="quarter" idx="3"/>
          </p:nvPr>
        </p:nvSpPr>
        <p:spPr>
          <a:xfrm>
            <a:off x="700405" y="5279945"/>
            <a:ext cx="5603240" cy="5002054"/>
          </a:xfrm>
          <a:prstGeom prst="rect">
            <a:avLst/>
          </a:prstGeom>
        </p:spPr>
        <p:txBody>
          <a:bodyPr vert="horz" lIns="99094" tIns="49547" rIns="99094" bIns="4954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10557963"/>
            <a:ext cx="3035089" cy="555784"/>
          </a:xfrm>
          <a:prstGeom prst="rect">
            <a:avLst/>
          </a:prstGeom>
        </p:spPr>
        <p:txBody>
          <a:bodyPr vert="horz" lIns="99094" tIns="49547" rIns="99094" bIns="49547"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3967341" y="10557963"/>
            <a:ext cx="3035089" cy="555784"/>
          </a:xfrm>
          <a:prstGeom prst="rect">
            <a:avLst/>
          </a:prstGeom>
        </p:spPr>
        <p:txBody>
          <a:bodyPr vert="horz" lIns="99094" tIns="49547" rIns="99094" bIns="49547" rtlCol="0" anchor="b"/>
          <a:lstStyle>
            <a:lvl1pPr algn="r">
              <a:defRPr sz="1300"/>
            </a:lvl1pPr>
          </a:lstStyle>
          <a:p>
            <a:fld id="{5E901827-F4C6-4941-B11D-283CB543D85A}" type="slidenum">
              <a:rPr lang="es-CL" smtClean="0"/>
              <a:t>‹Nº›</a:t>
            </a:fld>
            <a:endParaRPr lang="es-CL"/>
          </a:p>
        </p:txBody>
      </p:sp>
    </p:spTree>
    <p:extLst>
      <p:ext uri="{BB962C8B-B14F-4D97-AF65-F5344CB8AC3E}">
        <p14:creationId xmlns:p14="http://schemas.microsoft.com/office/powerpoint/2010/main" val="115859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mtClean="0"/>
          </a:p>
        </p:txBody>
      </p:sp>
      <p:sp>
        <p:nvSpPr>
          <p:cNvPr id="4" name="3 Marcador de número de diapositiva"/>
          <p:cNvSpPr>
            <a:spLocks noGrp="1"/>
          </p:cNvSpPr>
          <p:nvPr>
            <p:ph type="sldNum" sz="quarter" idx="5"/>
          </p:nvPr>
        </p:nvSpPr>
        <p:spPr/>
        <p:txBody>
          <a:bodyPr/>
          <a:lstStyle/>
          <a:p>
            <a:pPr>
              <a:defRPr/>
            </a:pPr>
            <a:fld id="{4EBF9010-7419-4F08-9806-9C0DB046A159}" type="slidenum">
              <a:rPr lang="es-CL" smtClean="0"/>
              <a:pPr>
                <a:defRPr/>
              </a:pPr>
              <a:t>9</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CL" smtClean="0"/>
          </a:p>
        </p:txBody>
      </p:sp>
      <p:sp>
        <p:nvSpPr>
          <p:cNvPr id="4" name="3 Marcador de número de diapositiva"/>
          <p:cNvSpPr>
            <a:spLocks noGrp="1"/>
          </p:cNvSpPr>
          <p:nvPr>
            <p:ph type="sldNum" sz="quarter" idx="5"/>
          </p:nvPr>
        </p:nvSpPr>
        <p:spPr/>
        <p:txBody>
          <a:bodyPr/>
          <a:lstStyle/>
          <a:p>
            <a:pPr>
              <a:defRPr/>
            </a:pPr>
            <a:fld id="{77902334-F9D0-4388-85B1-03AD0F396D83}" type="slidenum">
              <a:rPr lang="es-CL" smtClean="0"/>
              <a:pPr>
                <a:defRPr/>
              </a:pPr>
              <a:t>22</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v</a:t>
            </a:r>
          </a:p>
        </p:txBody>
      </p:sp>
      <p:sp>
        <p:nvSpPr>
          <p:cNvPr id="481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0CB5B-0249-47B5-A703-80C14E789344}" type="slidenum">
              <a:rPr lang="es-CL"/>
              <a:pPr fontAlgn="base">
                <a:spcBef>
                  <a:spcPct val="0"/>
                </a:spcBef>
                <a:spcAft>
                  <a:spcPct val="0"/>
                </a:spcAft>
                <a:defRPr/>
              </a:pPr>
              <a:t>24</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ADAD19E-40E5-4407-9D09-88F97B2A7C11}"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162418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4" name="Slide Number Placeholder 5"/>
          <p:cNvSpPr>
            <a:spLocks noGrp="1"/>
          </p:cNvSpPr>
          <p:nvPr>
            <p:ph type="sldNum" sz="quarter" idx="11"/>
          </p:nvPr>
        </p:nvSpPr>
        <p:spPr/>
        <p:txBody>
          <a:bodyPr/>
          <a:lstStyle>
            <a:lvl1pPr>
              <a:defRPr/>
            </a:lvl1pPr>
          </a:lstStyle>
          <a:p>
            <a:pPr>
              <a:defRPr/>
            </a:pPr>
            <a:fld id="{CCB32B63-DD1D-4210-A693-F1AF689EB473}" type="slidenum">
              <a:rPr lang="en-US"/>
              <a:pPr>
                <a:defRPr/>
              </a:pPr>
              <a:t>‹Nº›</a:t>
            </a:fld>
            <a:endParaRPr lang="en-US"/>
          </a:p>
        </p:txBody>
      </p:sp>
    </p:spTree>
    <p:extLst>
      <p:ext uri="{BB962C8B-B14F-4D97-AF65-F5344CB8AC3E}">
        <p14:creationId xmlns:p14="http://schemas.microsoft.com/office/powerpoint/2010/main" val="274554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3" name="Slide Number Placeholder 5"/>
          <p:cNvSpPr>
            <a:spLocks noGrp="1"/>
          </p:cNvSpPr>
          <p:nvPr>
            <p:ph type="sldNum" sz="quarter" idx="11"/>
          </p:nvPr>
        </p:nvSpPr>
        <p:spPr/>
        <p:txBody>
          <a:bodyPr/>
          <a:lstStyle>
            <a:lvl1pPr>
              <a:defRPr/>
            </a:lvl1pPr>
          </a:lstStyle>
          <a:p>
            <a:pPr>
              <a:defRPr/>
            </a:pPr>
            <a:fld id="{2A8F4745-EFAC-43A7-A891-BAAC7ECE1EFA}" type="slidenum">
              <a:rPr lang="en-US"/>
              <a:pPr>
                <a:defRPr/>
              </a:pPr>
              <a:t>‹Nº›</a:t>
            </a:fld>
            <a:endParaRPr lang="en-US"/>
          </a:p>
        </p:txBody>
      </p:sp>
    </p:spTree>
    <p:extLst>
      <p:ext uri="{BB962C8B-B14F-4D97-AF65-F5344CB8AC3E}">
        <p14:creationId xmlns:p14="http://schemas.microsoft.com/office/powerpoint/2010/main" val="260141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4C2601B3-7AC7-40F5-B110-D80EBB4BA8E6}" type="slidenum">
              <a:rPr lang="en-US"/>
              <a:pPr>
                <a:defRPr/>
              </a:pPr>
              <a:t>‹Nº›</a:t>
            </a:fld>
            <a:endParaRPr lang="en-US"/>
          </a:p>
        </p:txBody>
      </p:sp>
    </p:spTree>
    <p:extLst>
      <p:ext uri="{BB962C8B-B14F-4D97-AF65-F5344CB8AC3E}">
        <p14:creationId xmlns:p14="http://schemas.microsoft.com/office/powerpoint/2010/main" val="62986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AD90B44D-C942-4805-8965-8A94A06CA016}" type="slidenum">
              <a:rPr lang="en-US"/>
              <a:pPr>
                <a:defRPr/>
              </a:pPr>
              <a:t>‹Nº›</a:t>
            </a:fld>
            <a:endParaRPr lang="en-US"/>
          </a:p>
        </p:txBody>
      </p:sp>
    </p:spTree>
    <p:extLst>
      <p:ext uri="{BB962C8B-B14F-4D97-AF65-F5344CB8AC3E}">
        <p14:creationId xmlns:p14="http://schemas.microsoft.com/office/powerpoint/2010/main" val="387796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E2BA5EEF-056A-4096-BD29-361465B782C3}" type="slidenum">
              <a:rPr lang="en-US"/>
              <a:pPr>
                <a:defRPr/>
              </a:pPr>
              <a:t>‹Nº›</a:t>
            </a:fld>
            <a:endParaRPr lang="en-US"/>
          </a:p>
        </p:txBody>
      </p:sp>
    </p:spTree>
    <p:extLst>
      <p:ext uri="{BB962C8B-B14F-4D97-AF65-F5344CB8AC3E}">
        <p14:creationId xmlns:p14="http://schemas.microsoft.com/office/powerpoint/2010/main" val="111426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D8A05F68-9460-4E02-B0D0-D9074EF88D30}" type="slidenum">
              <a:rPr lang="en-US"/>
              <a:pPr>
                <a:defRPr/>
              </a:pPr>
              <a:t>‹Nº›</a:t>
            </a:fld>
            <a:endParaRPr lang="en-US"/>
          </a:p>
        </p:txBody>
      </p:sp>
    </p:spTree>
    <p:extLst>
      <p:ext uri="{BB962C8B-B14F-4D97-AF65-F5344CB8AC3E}">
        <p14:creationId xmlns:p14="http://schemas.microsoft.com/office/powerpoint/2010/main" val="16774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1E52AE41-2318-4E87-A56E-0176D91A0CE0}"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270438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33916A0-C0BF-4445-A74C-F92EF5A1641E}"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369805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ES">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ES">
                <a:solidFill>
                  <a:prstClr val="white"/>
                </a:solidFill>
              </a:rPr>
              <a:t>Gobierno de Chile | Servicio de Evaluación Ambiental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25A3A1F9-69FB-46FE-92E6-A15DBAB4745A}"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87193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7EC2380F-D80C-49E1-B414-AB32CAFEA4E5}" type="slidenum">
              <a:rPr lang="en-US"/>
              <a:pPr>
                <a:defRPr/>
              </a:pPr>
              <a:t>‹Nº›</a:t>
            </a:fld>
            <a:endParaRPr lang="en-US"/>
          </a:p>
        </p:txBody>
      </p:sp>
    </p:spTree>
    <p:extLst>
      <p:ext uri="{BB962C8B-B14F-4D97-AF65-F5344CB8AC3E}">
        <p14:creationId xmlns:p14="http://schemas.microsoft.com/office/powerpoint/2010/main" val="64837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E28EB148-5C13-4FE6-B9A2-2587DC99476D}" type="slidenum">
              <a:rPr lang="en-US"/>
              <a:pPr>
                <a:defRPr/>
              </a:pPr>
              <a:t>‹Nº›</a:t>
            </a:fld>
            <a:endParaRPr lang="en-US"/>
          </a:p>
        </p:txBody>
      </p:sp>
    </p:spTree>
    <p:extLst>
      <p:ext uri="{BB962C8B-B14F-4D97-AF65-F5344CB8AC3E}">
        <p14:creationId xmlns:p14="http://schemas.microsoft.com/office/powerpoint/2010/main" val="388613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5" name="Slide Number Placeholder 5"/>
          <p:cNvSpPr>
            <a:spLocks noGrp="1"/>
          </p:cNvSpPr>
          <p:nvPr>
            <p:ph type="sldNum" sz="quarter" idx="11"/>
          </p:nvPr>
        </p:nvSpPr>
        <p:spPr/>
        <p:txBody>
          <a:bodyPr/>
          <a:lstStyle>
            <a:lvl1pPr>
              <a:defRPr/>
            </a:lvl1pPr>
          </a:lstStyle>
          <a:p>
            <a:pPr>
              <a:defRPr/>
            </a:pPr>
            <a:fld id="{352E6DDD-9557-47CA-9EDB-0DB1614A643B}" type="slidenum">
              <a:rPr lang="en-US"/>
              <a:pPr>
                <a:defRPr/>
              </a:pPr>
              <a:t>‹Nº›</a:t>
            </a:fld>
            <a:endParaRPr lang="en-US"/>
          </a:p>
        </p:txBody>
      </p:sp>
    </p:spTree>
    <p:extLst>
      <p:ext uri="{BB962C8B-B14F-4D97-AF65-F5344CB8AC3E}">
        <p14:creationId xmlns:p14="http://schemas.microsoft.com/office/powerpoint/2010/main" val="233550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buClr>
                <a:srgbClr val="006CB7"/>
              </a:buClr>
              <a:defRPr sz="1400"/>
            </a:lvl4pPr>
            <a:lvl5pPr>
              <a:buClr>
                <a:srgbClr val="006CB7"/>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buClr>
                <a:srgbClr val="006CB7"/>
              </a:buClr>
              <a:defRPr sz="1400"/>
            </a:lvl4pPr>
            <a:lvl5pPr>
              <a:buClr>
                <a:srgbClr val="006CB7"/>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6" name="Slide Number Placeholder 5"/>
          <p:cNvSpPr>
            <a:spLocks noGrp="1"/>
          </p:cNvSpPr>
          <p:nvPr>
            <p:ph type="sldNum" sz="quarter" idx="11"/>
          </p:nvPr>
        </p:nvSpPr>
        <p:spPr/>
        <p:txBody>
          <a:bodyPr/>
          <a:lstStyle>
            <a:lvl1pPr>
              <a:defRPr/>
            </a:lvl1pPr>
          </a:lstStyle>
          <a:p>
            <a:pPr>
              <a:defRPr/>
            </a:pPr>
            <a:fld id="{EE2A10CB-D442-46B9-84AA-B9F00670CFA5}" type="slidenum">
              <a:rPr lang="en-US"/>
              <a:pPr>
                <a:defRPr/>
              </a:pPr>
              <a:t>‹Nº›</a:t>
            </a:fld>
            <a:endParaRPr lang="en-US"/>
          </a:p>
        </p:txBody>
      </p:sp>
    </p:spTree>
    <p:extLst>
      <p:ext uri="{BB962C8B-B14F-4D97-AF65-F5344CB8AC3E}">
        <p14:creationId xmlns:p14="http://schemas.microsoft.com/office/powerpoint/2010/main" val="372252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Servicio de Evaluación Ambiental</a:t>
            </a:r>
          </a:p>
          <a:p>
            <a:pPr>
              <a:defRPr/>
            </a:pPr>
            <a:endParaRPr lang="es-ES_tradnl"/>
          </a:p>
        </p:txBody>
      </p:sp>
      <p:sp>
        <p:nvSpPr>
          <p:cNvPr id="8" name="Slide Number Placeholder 5"/>
          <p:cNvSpPr>
            <a:spLocks noGrp="1"/>
          </p:cNvSpPr>
          <p:nvPr>
            <p:ph type="sldNum" sz="quarter" idx="11"/>
          </p:nvPr>
        </p:nvSpPr>
        <p:spPr/>
        <p:txBody>
          <a:bodyPr/>
          <a:lstStyle>
            <a:lvl1pPr>
              <a:defRPr/>
            </a:lvl1pPr>
          </a:lstStyle>
          <a:p>
            <a:pPr>
              <a:defRPr/>
            </a:pPr>
            <a:fld id="{FC296482-9DF7-4C59-A253-7A3D9AF5F58A}" type="slidenum">
              <a:rPr lang="en-US"/>
              <a:pPr>
                <a:defRPr/>
              </a:pPr>
              <a:t>‹Nº›</a:t>
            </a:fld>
            <a:endParaRPr lang="en-US"/>
          </a:p>
        </p:txBody>
      </p:sp>
    </p:spTree>
    <p:extLst>
      <p:ext uri="{BB962C8B-B14F-4D97-AF65-F5344CB8AC3E}">
        <p14:creationId xmlns:p14="http://schemas.microsoft.com/office/powerpoint/2010/main" val="4293393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pic>
        <p:nvPicPr>
          <p:cNvPr id="1028" name="Picture 1"/>
          <p:cNvPicPr>
            <a:picLocks noChangeAspect="1" noChangeArrowheads="1"/>
          </p:cNvPicPr>
          <p:nvPr/>
        </p:nvPicPr>
        <p:blipFill>
          <a:blip r:embed="rId6"/>
          <a:srcRect/>
          <a:stretch>
            <a:fillRect/>
          </a:stretch>
        </p:blipFill>
        <p:spPr bwMode="auto">
          <a:xfrm>
            <a:off x="647700" y="3452813"/>
            <a:ext cx="803275" cy="585787"/>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pic>
        <p:nvPicPr>
          <p:cNvPr id="1031" name="Imagen 9" descr="txt_mma.png"/>
          <p:cNvPicPr>
            <a:picLocks noChangeAspect="1"/>
          </p:cNvPicPr>
          <p:nvPr userDrawn="1"/>
        </p:nvPicPr>
        <p:blipFill>
          <a:blip r:embed="rId7"/>
          <a:srcRect/>
          <a:stretch>
            <a:fillRect/>
          </a:stretch>
        </p:blipFill>
        <p:spPr bwMode="auto">
          <a:xfrm>
            <a:off x="1619250" y="3498850"/>
            <a:ext cx="1125538" cy="1801813"/>
          </a:xfrm>
          <a:prstGeom prst="rect">
            <a:avLst/>
          </a:prstGeom>
          <a:noFill/>
          <a:ln w="9525">
            <a:noFill/>
            <a:miter lim="800000"/>
            <a:headEnd/>
            <a:tailEnd/>
          </a:ln>
        </p:spPr>
      </p:pic>
    </p:spTree>
    <p:extLst>
      <p:ext uri="{BB962C8B-B14F-4D97-AF65-F5344CB8AC3E}">
        <p14:creationId xmlns:p14="http://schemas.microsoft.com/office/powerpoint/2010/main" val="37693408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921375" cy="330200"/>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defTabSz="457200" fontAlgn="base">
              <a:spcBef>
                <a:spcPct val="0"/>
              </a:spcBef>
              <a:spcAft>
                <a:spcPct val="0"/>
              </a:spcAft>
              <a:defRPr/>
            </a:pPr>
            <a:r>
              <a:rPr lang="es-ES_tradnl"/>
              <a:t>Gobierno de Chile | Servicio de Evaluación Ambiental</a:t>
            </a:r>
          </a:p>
          <a:p>
            <a:pPr defTabSz="457200"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defRPr/>
            </a:pPr>
            <a:fld id="{80E5A916-99F1-4C72-B7CA-45AD78B1A20B}" type="slidenum">
              <a:rPr lang="en-US"/>
              <a:pPr defTabSz="457200" fontAlgn="base">
                <a:spcBef>
                  <a:spcPct val="0"/>
                </a:spcBef>
                <a:spcAft>
                  <a:spcPct val="0"/>
                </a:spcAft>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ndParaRPr>
          </a:p>
        </p:txBody>
      </p:sp>
    </p:spTree>
    <p:extLst>
      <p:ext uri="{BB962C8B-B14F-4D97-AF65-F5344CB8AC3E}">
        <p14:creationId xmlns:p14="http://schemas.microsoft.com/office/powerpoint/2010/main" val="16124434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Clr>
          <a:srgbClr val="006CB7"/>
        </a:buClr>
        <a:buFont typeface="Arial" charset="0"/>
        <a:buChar char="–"/>
        <a:defRPr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Clr>
          <a:srgbClr val="006CB7"/>
        </a:buClr>
        <a:buFont typeface="Arial"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slide" Target="slide3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image" Target="../media/image43.png"/><Relationship Id="rId21" Type="http://schemas.openxmlformats.org/officeDocument/2006/relationships/image" Target="../media/image5.png"/><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image" Target="../media/image3.jpeg"/><Relationship Id="rId16" Type="http://schemas.openxmlformats.org/officeDocument/2006/relationships/slide" Target="slide34.xml"/><Relationship Id="rId20" Type="http://schemas.openxmlformats.org/officeDocument/2006/relationships/slide" Target="slide38.xml"/><Relationship Id="rId1" Type="http://schemas.openxmlformats.org/officeDocument/2006/relationships/slideLayout" Target="../slideLayouts/slideLayout11.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slide" Target="slide23.xml"/><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slide" Target="slide22.xml"/><Relationship Id="rId9" Type="http://schemas.openxmlformats.org/officeDocument/2006/relationships/slide" Target="slide27.xml"/><Relationship Id="rId14" Type="http://schemas.openxmlformats.org/officeDocument/2006/relationships/slide" Target="slide32.xml"/></Relationships>
</file>

<file path=ppt/slides/_rels/slide2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notesSlide" Target="../notesSlides/notesSlide3.xml"/><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27.xml"/><Relationship Id="rId3" Type="http://schemas.openxmlformats.org/officeDocument/2006/relationships/image" Target="../media/image43.png"/><Relationship Id="rId21" Type="http://schemas.openxmlformats.org/officeDocument/2006/relationships/slide" Target="slide30.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26.xml"/><Relationship Id="rId2" Type="http://schemas.openxmlformats.org/officeDocument/2006/relationships/image" Target="../media/image3.jpeg"/><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image" Target="../media/image5.png"/><Relationship Id="rId15" Type="http://schemas.openxmlformats.org/officeDocument/2006/relationships/slide" Target="slide24.xml"/><Relationship Id="rId10" Type="http://schemas.openxmlformats.org/officeDocument/2006/relationships/slide" Target="slide35.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34.xml"/><Relationship Id="rId14"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3 Marcador de número de diapositiva"/>
          <p:cNvSpPr>
            <a:spLocks noGrp="1"/>
          </p:cNvSpPr>
          <p:nvPr>
            <p:ph type="sldNum" sz="quarter" idx="12"/>
          </p:nvPr>
        </p:nvSpPr>
        <p:spPr bwMode="auto">
          <a:xfrm>
            <a:off x="8521700" y="6356350"/>
            <a:ext cx="466725" cy="365125"/>
          </a:xfrm>
          <a:noFill/>
          <a:ln>
            <a:miter lim="800000"/>
            <a:headEnd/>
            <a:tailEnd/>
          </a:ln>
        </p:spPr>
        <p:txBody>
          <a:bodyPr/>
          <a:lstStyle/>
          <a:p>
            <a:fld id="{138A1AC4-8410-4D4E-B4C5-4EA9EB95B1FD}" type="slidenum">
              <a:rPr lang="en-US" smtClean="0">
                <a:solidFill>
                  <a:prstClr val="white"/>
                </a:solidFill>
              </a:rPr>
              <a:pPr/>
              <a:t>1</a:t>
            </a:fld>
            <a:endParaRPr lang="en-US" dirty="0" smtClean="0">
              <a:solidFill>
                <a:prstClr val="white"/>
              </a:solidFill>
            </a:endParaRPr>
          </a:p>
        </p:txBody>
      </p:sp>
      <p:sp>
        <p:nvSpPr>
          <p:cNvPr id="8" name="Título 1"/>
          <p:cNvSpPr>
            <a:spLocks/>
          </p:cNvSpPr>
          <p:nvPr/>
        </p:nvSpPr>
        <p:spPr bwMode="auto">
          <a:xfrm>
            <a:off x="250825" y="1844824"/>
            <a:ext cx="8358188" cy="1123950"/>
          </a:xfrm>
          <a:prstGeom prst="rect">
            <a:avLst/>
          </a:prstGeom>
          <a:noFill/>
          <a:ln w="9525">
            <a:noFill/>
            <a:miter lim="800000"/>
            <a:headEnd/>
            <a:tailEnd/>
          </a:ln>
        </p:spPr>
        <p:txBody>
          <a:bodyPr/>
          <a:lstStyle/>
          <a:p>
            <a:pPr algn="ctr" defTabSz="457200" eaLnBrk="0" fontAlgn="base" hangingPunct="0">
              <a:spcBef>
                <a:spcPct val="0"/>
              </a:spcBef>
              <a:spcAft>
                <a:spcPct val="0"/>
              </a:spcAft>
            </a:pPr>
            <a:r>
              <a:rPr lang="es-ES_tradnl" sz="3200" b="1" dirty="0" smtClean="0">
                <a:solidFill>
                  <a:prstClr val="white"/>
                </a:solidFill>
                <a:latin typeface="Arial Narrow" pitchFamily="34" charset="0"/>
              </a:rPr>
              <a:t>PARLAPTHAPIÑA MARKA JAKE UÑAKIPAÑA WALI JANICHA MUSKPAYA UCHUQ´UMA</a:t>
            </a:r>
            <a:endParaRPr lang="es-ES" sz="3200" b="1" dirty="0">
              <a:solidFill>
                <a:prstClr val="white"/>
              </a:solidFill>
              <a:latin typeface="Arial Narrow" pitchFamily="34" charset="0"/>
            </a:endParaRPr>
          </a:p>
        </p:txBody>
      </p:sp>
      <p:sp>
        <p:nvSpPr>
          <p:cNvPr id="9" name="Subtítulo 2"/>
          <p:cNvSpPr>
            <a:spLocks/>
          </p:cNvSpPr>
          <p:nvPr/>
        </p:nvSpPr>
        <p:spPr bwMode="auto">
          <a:xfrm>
            <a:off x="2853532" y="3267869"/>
            <a:ext cx="5911850" cy="801687"/>
          </a:xfrm>
          <a:prstGeom prst="rect">
            <a:avLst/>
          </a:prstGeom>
          <a:noFill/>
          <a:ln w="9525">
            <a:noFill/>
            <a:miter lim="800000"/>
            <a:headEnd/>
            <a:tailEnd/>
          </a:ln>
        </p:spPr>
        <p:txBody>
          <a:bodyPr/>
          <a:lstStyle/>
          <a:p>
            <a:pPr algn="ctr" eaLnBrk="0" fontAlgn="base" hangingPunct="0">
              <a:spcBef>
                <a:spcPct val="20000"/>
              </a:spcBef>
              <a:spcAft>
                <a:spcPct val="0"/>
              </a:spcAft>
              <a:buFont typeface="Arial" pitchFamily="34" charset="0"/>
              <a:buNone/>
            </a:pPr>
            <a:endParaRPr lang="es-ES" sz="2600" dirty="0">
              <a:solidFill>
                <a:prstClr val="white"/>
              </a:solidFill>
            </a:endParaRPr>
          </a:p>
        </p:txBody>
      </p:sp>
      <p:sp>
        <p:nvSpPr>
          <p:cNvPr id="5" name="Subtítulo 2"/>
          <p:cNvSpPr>
            <a:spLocks/>
          </p:cNvSpPr>
          <p:nvPr/>
        </p:nvSpPr>
        <p:spPr bwMode="auto">
          <a:xfrm>
            <a:off x="3005932" y="3420269"/>
            <a:ext cx="5911850" cy="944835"/>
          </a:xfrm>
          <a:prstGeom prst="rect">
            <a:avLst/>
          </a:prstGeom>
          <a:noFill/>
          <a:ln w="9525">
            <a:noFill/>
            <a:miter lim="800000"/>
            <a:headEnd/>
            <a:tailEnd/>
          </a:ln>
        </p:spPr>
        <p:txBody>
          <a:bodyPr/>
          <a:lstStyle/>
          <a:p>
            <a:pPr algn="ctr" eaLnBrk="0" fontAlgn="base" hangingPunct="0">
              <a:spcBef>
                <a:spcPct val="20000"/>
              </a:spcBef>
              <a:spcAft>
                <a:spcPct val="0"/>
              </a:spcAft>
              <a:buFont typeface="Arial" pitchFamily="34" charset="0"/>
              <a:buNone/>
            </a:pPr>
            <a:r>
              <a:rPr lang="es-CL" sz="2600" dirty="0">
                <a:solidFill>
                  <a:prstClr val="white"/>
                </a:solidFill>
              </a:rPr>
              <a:t>PARTICIPACION </a:t>
            </a:r>
            <a:r>
              <a:rPr lang="es-CL" sz="2600" dirty="0" smtClean="0">
                <a:solidFill>
                  <a:prstClr val="white"/>
                </a:solidFill>
              </a:rPr>
              <a:t>CIUDADANA EN </a:t>
            </a:r>
            <a:r>
              <a:rPr lang="es-CL" sz="2600" dirty="0">
                <a:solidFill>
                  <a:prstClr val="white"/>
                </a:solidFill>
              </a:rPr>
              <a:t>LA </a:t>
            </a:r>
            <a:r>
              <a:rPr lang="es-CL" sz="2600" dirty="0" smtClean="0">
                <a:solidFill>
                  <a:prstClr val="white"/>
                </a:solidFill>
              </a:rPr>
              <a:t>EVALUACIÓN </a:t>
            </a:r>
            <a:r>
              <a:rPr lang="es-CL" sz="2600" dirty="0">
                <a:solidFill>
                  <a:prstClr val="white"/>
                </a:solidFill>
              </a:rPr>
              <a:t>DE IMPACTO AMBIENTAL</a:t>
            </a:r>
          </a:p>
        </p:txBody>
      </p:sp>
    </p:spTree>
    <p:extLst>
      <p:ext uri="{BB962C8B-B14F-4D97-AF65-F5344CB8AC3E}">
        <p14:creationId xmlns:p14="http://schemas.microsoft.com/office/powerpoint/2010/main" val="3273698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8 Imagen" descr="core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Diego\Desktop\presconama\Power Point\imagenes\imag-diapo-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0213"/>
            <a:ext cx="50022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nvSpPr>
        <p:spPr>
          <a:xfrm>
            <a:off x="684213" y="2276475"/>
            <a:ext cx="1946275" cy="304800"/>
          </a:xfrm>
          <a:prstGeom prst="rect">
            <a:avLst/>
          </a:prstGeom>
          <a:noFill/>
        </p:spPr>
        <p:txBody>
          <a:bodyPr wrap="none">
            <a:spAutoFit/>
          </a:bodyPr>
          <a:lstStyle/>
          <a:p>
            <a:pPr fontAlgn="auto">
              <a:spcBef>
                <a:spcPts val="0"/>
              </a:spcBef>
              <a:spcAft>
                <a:spcPts val="0"/>
              </a:spcAft>
              <a:defRPr/>
            </a:pPr>
            <a:r>
              <a:rPr lang="es-CL" sz="1400" dirty="0">
                <a:solidFill>
                  <a:srgbClr val="434343"/>
                </a:solidFill>
                <a:latin typeface="Impact" pitchFamily="34" charset="0"/>
                <a:cs typeface="+mn-cs"/>
              </a:rPr>
              <a:t>¿Quiénes la componen?</a:t>
            </a:r>
          </a:p>
        </p:txBody>
      </p:sp>
      <p:sp>
        <p:nvSpPr>
          <p:cNvPr id="16" name="15 CuadroTexto"/>
          <p:cNvSpPr txBox="1"/>
          <p:nvPr/>
        </p:nvSpPr>
        <p:spPr bwMode="auto">
          <a:xfrm>
            <a:off x="9644063" y="500063"/>
            <a:ext cx="3881437" cy="1127125"/>
          </a:xfrm>
          <a:prstGeom prst="rect">
            <a:avLst/>
          </a:prstGeom>
          <a:noFill/>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3400">
                <a:latin typeface="Impact" pitchFamily="34" charset="0"/>
              </a:rPr>
              <a:t>¿QU</a:t>
            </a:r>
            <a:r>
              <a:rPr lang="es-CL" altLang="es-CL" sz="3400">
                <a:latin typeface="Impact" pitchFamily="34" charset="0"/>
              </a:rPr>
              <a:t>É ES </a:t>
            </a:r>
            <a:r>
              <a:rPr lang="es-CL" altLang="es-CL" sz="3400">
                <a:solidFill>
                  <a:srgbClr val="028805"/>
                </a:solidFill>
                <a:latin typeface="Impact" pitchFamily="34" charset="0"/>
              </a:rPr>
              <a:t>LA COMISION </a:t>
            </a:r>
          </a:p>
          <a:p>
            <a:pPr eaLnBrk="1" hangingPunct="1"/>
            <a:r>
              <a:rPr lang="es-CL" altLang="es-CL" sz="3400">
                <a:solidFill>
                  <a:srgbClr val="028805"/>
                </a:solidFill>
                <a:latin typeface="Impact" pitchFamily="34" charset="0"/>
              </a:rPr>
              <a:t>DE EVALUACIÓN</a:t>
            </a:r>
            <a:r>
              <a:rPr lang="es-CL" altLang="es-CL" sz="3400">
                <a:latin typeface="Impact" pitchFamily="34" charset="0"/>
              </a:rPr>
              <a:t>?</a:t>
            </a:r>
          </a:p>
        </p:txBody>
      </p:sp>
      <p:sp>
        <p:nvSpPr>
          <p:cNvPr id="17" name="9 CuadroTexto"/>
          <p:cNvSpPr txBox="1">
            <a:spLocks noChangeArrowheads="1"/>
          </p:cNvSpPr>
          <p:nvPr/>
        </p:nvSpPr>
        <p:spPr bwMode="auto">
          <a:xfrm>
            <a:off x="611188" y="981075"/>
            <a:ext cx="4105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solidFill>
                  <a:srgbClr val="FF0000"/>
                </a:solidFill>
                <a:latin typeface="Impact" pitchFamily="34" charset="0"/>
              </a:rPr>
              <a:t>Los proyectos serán Calificados por una Comisión </a:t>
            </a:r>
            <a:r>
              <a:rPr lang="es-ES" altLang="es-CL" sz="2400">
                <a:solidFill>
                  <a:srgbClr val="028805"/>
                </a:solidFill>
                <a:latin typeface="Impact" pitchFamily="34" charset="0"/>
              </a:rPr>
              <a:t>presidida por el Intendente</a:t>
            </a:r>
            <a:endParaRPr lang="es-CL" altLang="es-CL" sz="2400">
              <a:solidFill>
                <a:srgbClr val="028805"/>
              </a:solidFill>
              <a:latin typeface="Impact" pitchFamily="34" charset="0"/>
            </a:endParaRPr>
          </a:p>
        </p:txBody>
      </p:sp>
      <p:sp>
        <p:nvSpPr>
          <p:cNvPr id="13332" name="Rectangle 20"/>
          <p:cNvSpPr>
            <a:spLocks noChangeArrowheads="1"/>
          </p:cNvSpPr>
          <p:nvPr/>
        </p:nvSpPr>
        <p:spPr bwMode="auto">
          <a:xfrm>
            <a:off x="323850" y="2852738"/>
            <a:ext cx="468153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CL" sz="1200" b="1" dirty="0"/>
              <a:t>Los Secretarios Regionales Ministeriales del: </a:t>
            </a:r>
          </a:p>
          <a:p>
            <a:r>
              <a:rPr lang="es-ES" altLang="es-CL" sz="1200" b="1" dirty="0"/>
              <a:t>Medio Ambiente,</a:t>
            </a:r>
          </a:p>
          <a:p>
            <a:r>
              <a:rPr lang="es-ES" altLang="es-CL" sz="1200" b="1" dirty="0"/>
              <a:t>Salud,</a:t>
            </a:r>
          </a:p>
          <a:p>
            <a:r>
              <a:rPr lang="es-ES" altLang="es-CL" sz="1200" b="1" dirty="0"/>
              <a:t>Economía Fomento y Reconstrucción,</a:t>
            </a:r>
          </a:p>
          <a:p>
            <a:r>
              <a:rPr lang="es-ES" altLang="es-CL" sz="1200" b="1" dirty="0"/>
              <a:t>Energía,</a:t>
            </a:r>
          </a:p>
          <a:p>
            <a:r>
              <a:rPr lang="es-ES" altLang="es-CL" sz="1200" b="1" dirty="0"/>
              <a:t>Obras Públicas,</a:t>
            </a:r>
          </a:p>
          <a:p>
            <a:r>
              <a:rPr lang="es-ES" altLang="es-CL" sz="1200" b="1" dirty="0"/>
              <a:t>Agricultura,</a:t>
            </a:r>
          </a:p>
          <a:p>
            <a:r>
              <a:rPr lang="es-ES" altLang="es-CL" sz="1200" b="1" dirty="0"/>
              <a:t>Vivienda y Urbanismo,</a:t>
            </a:r>
          </a:p>
          <a:p>
            <a:r>
              <a:rPr lang="es-ES" altLang="es-CL" sz="1200" b="1" dirty="0"/>
              <a:t>Transportes y Telecomunicaciones,</a:t>
            </a:r>
          </a:p>
          <a:p>
            <a:r>
              <a:rPr lang="es-ES" altLang="es-CL" sz="1200" b="1" dirty="0"/>
              <a:t>Minería,</a:t>
            </a:r>
          </a:p>
          <a:p>
            <a:r>
              <a:rPr lang="es-ES" altLang="es-CL" sz="1200" b="1" dirty="0"/>
              <a:t>Desarrollo Social</a:t>
            </a:r>
            <a:r>
              <a:rPr lang="es-ES" altLang="es-CL" sz="1200" b="1" dirty="0" smtClean="0"/>
              <a:t> </a:t>
            </a:r>
            <a:r>
              <a:rPr lang="es-ES" altLang="es-CL" sz="1200" b="1" dirty="0"/>
              <a:t>y</a:t>
            </a:r>
          </a:p>
          <a:p>
            <a:r>
              <a:rPr lang="es-ES" altLang="es-CL" sz="1200" b="1" dirty="0"/>
              <a:t>Director Regional del Servicio de Evaluación Ambiental.</a:t>
            </a:r>
          </a:p>
          <a:p>
            <a:endParaRPr lang="es-ES" altLang="es-CL" sz="1200" b="1"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20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withEffect">
                                  <p:stCondLst>
                                    <p:cond delay="0"/>
                                  </p:stCondLst>
                                  <p:childTnLst>
                                    <p:animMotion origin="layout" path="M -2.22222E-6 4.92137E-6 L -0.49844 4.92137E-6 " pathEditMode="relative" rAng="0" ptsTypes="AA">
                                      <p:cBhvr>
                                        <p:cTn id="6" dur="500" fill="hold"/>
                                        <p:tgtEl>
                                          <p:spTgt spid="16"/>
                                        </p:tgtEl>
                                        <p:attrNameLst>
                                          <p:attrName>ppt_x</p:attrName>
                                          <p:attrName>ppt_y</p:attrName>
                                        </p:attrNameLst>
                                      </p:cBhvr>
                                      <p:rCtr x="-24900" y="0"/>
                                    </p:animMotion>
                                  </p:childTnLst>
                                </p:cTn>
                              </p:par>
                            </p:childTnLst>
                          </p:cTn>
                        </p:par>
                        <p:par>
                          <p:cTn id="7" fill="hold" nodeType="afterGroup">
                            <p:stCondLst>
                              <p:cond delay="500"/>
                            </p:stCondLst>
                            <p:childTnLst>
                              <p:par>
                                <p:cTn id="8" presetID="53"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500"/>
                            </p:stCondLst>
                            <p:childTnLst>
                              <p:par>
                                <p:cTn id="20" presetID="53"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a:xfrm>
            <a:off x="293688" y="1285875"/>
            <a:ext cx="2571750" cy="157162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CuadroTexto"/>
          <p:cNvSpPr txBox="1">
            <a:spLocks noChangeArrowheads="1"/>
          </p:cNvSpPr>
          <p:nvPr/>
        </p:nvSpPr>
        <p:spPr bwMode="auto">
          <a:xfrm>
            <a:off x="365125" y="1306513"/>
            <a:ext cx="2571750" cy="1735137"/>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Lurañapay SEA</a:t>
            </a:r>
            <a:r>
              <a:rPr lang="es-ES" altLang="es-CL" sz="1400" b="1"/>
              <a:t> </a:t>
            </a:r>
            <a:r>
              <a:rPr lang="es-ES" altLang="es-CL" sz="1400">
                <a:solidFill>
                  <a:srgbClr val="5F5F5F"/>
                </a:solidFill>
              </a:rPr>
              <a:t>chhijnukaña unjtayaña chikt´ata Parlapthapiña yatiyata ayllus markas.</a:t>
            </a:r>
          </a:p>
          <a:p>
            <a:pPr eaLnBrk="1" hangingPunct="1"/>
            <a:r>
              <a:rPr lang="es-CL" altLang="es-CL" sz="1000" b="1" i="1">
                <a:solidFill>
                  <a:srgbClr val="5F5F5F"/>
                </a:solidFill>
              </a:rPr>
              <a:t>Obligación del SEA  de establecer mecanismos que aseguren la  participación informada de la comunidad.</a:t>
            </a:r>
          </a:p>
          <a:p>
            <a:pPr eaLnBrk="1" hangingPunct="1"/>
            <a:r>
              <a:rPr lang="es-ES" altLang="es-CL" sz="1200" i="1">
                <a:solidFill>
                  <a:srgbClr val="5F5F5F"/>
                </a:solidFill>
              </a:rPr>
              <a:t> </a:t>
            </a:r>
            <a:endParaRPr lang="es-CL" altLang="es-CL" sz="1200" i="1">
              <a:solidFill>
                <a:srgbClr val="5F5F5F"/>
              </a:solidFill>
            </a:endParaRPr>
          </a:p>
        </p:txBody>
      </p:sp>
      <p:sp>
        <p:nvSpPr>
          <p:cNvPr id="10" name="9 Rectángulo redondeado"/>
          <p:cNvSpPr/>
          <p:nvPr/>
        </p:nvSpPr>
        <p:spPr>
          <a:xfrm>
            <a:off x="357188" y="2954338"/>
            <a:ext cx="2357437" cy="17145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1" name="10 CuadroTexto"/>
          <p:cNvSpPr txBox="1">
            <a:spLocks noChangeArrowheads="1"/>
          </p:cNvSpPr>
          <p:nvPr/>
        </p:nvSpPr>
        <p:spPr bwMode="auto">
          <a:xfrm>
            <a:off x="444500" y="3000375"/>
            <a:ext cx="2357438" cy="1552575"/>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Kunkachaña pikenkeri  qhanstuyaña</a:t>
            </a:r>
            <a:r>
              <a:rPr lang="es-ES" altLang="es-CL" sz="1400" b="1"/>
              <a:t> </a:t>
            </a:r>
            <a:r>
              <a:rPr lang="es-ES" altLang="es-CL" sz="1400">
                <a:solidFill>
                  <a:srgbClr val="5F5F5F"/>
                </a:solidFill>
              </a:rPr>
              <a:t>ajlls´uta yatiqiris muskpaya uchuq´uma llamthata SEA </a:t>
            </a:r>
            <a:r>
              <a:rPr lang="es-CL" altLang="es-CL" sz="1400">
                <a:solidFill>
                  <a:srgbClr val="5F5F5F"/>
                </a:solidFill>
              </a:rPr>
              <a:t>.</a:t>
            </a:r>
          </a:p>
          <a:p>
            <a:pPr eaLnBrk="1" hangingPunct="1"/>
            <a:r>
              <a:rPr lang="es-CL" altLang="es-CL" sz="1000" b="1" i="1">
                <a:solidFill>
                  <a:srgbClr val="5F5F5F"/>
                </a:solidFill>
              </a:rPr>
              <a:t>La responsabilidad  del titular de publicar un resumen de EIA</a:t>
            </a:r>
          </a:p>
          <a:p>
            <a:pPr eaLnBrk="1" hangingPunct="1"/>
            <a:r>
              <a:rPr lang="es-CL" altLang="es-CL" sz="1000" b="1" i="1">
                <a:solidFill>
                  <a:srgbClr val="5F5F5F"/>
                </a:solidFill>
              </a:rPr>
              <a:t>aprobado por el SEA</a:t>
            </a:r>
          </a:p>
          <a:p>
            <a:pPr eaLnBrk="1" hangingPunct="1"/>
            <a:endParaRPr lang="es-CL" altLang="es-CL" sz="1000" i="1">
              <a:solidFill>
                <a:srgbClr val="5F5F5F"/>
              </a:solidFill>
            </a:endParaRPr>
          </a:p>
        </p:txBody>
      </p:sp>
      <p:sp>
        <p:nvSpPr>
          <p:cNvPr id="12" name="11 Rectángulo redondeado"/>
          <p:cNvSpPr/>
          <p:nvPr/>
        </p:nvSpPr>
        <p:spPr>
          <a:xfrm>
            <a:off x="500063" y="4803775"/>
            <a:ext cx="2857500" cy="164306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3" name="12 CuadroTexto"/>
          <p:cNvSpPr txBox="1">
            <a:spLocks noChangeArrowheads="1"/>
          </p:cNvSpPr>
          <p:nvPr/>
        </p:nvSpPr>
        <p:spPr bwMode="auto">
          <a:xfrm>
            <a:off x="587375" y="4897438"/>
            <a:ext cx="2786063" cy="1552575"/>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a:solidFill>
                  <a:srgbClr val="5F5F5F"/>
                </a:solidFill>
              </a:rPr>
              <a:t>Amayti jiwas jakenaka Q´otonakas uñthaña arjayasiwi yatiqiris </a:t>
            </a:r>
            <a:r>
              <a:rPr lang="es-ES" altLang="es-CL" sz="1400" b="1">
                <a:solidFill>
                  <a:srgbClr val="FF0000"/>
                </a:solidFill>
              </a:rPr>
              <a:t>muskpaya </a:t>
            </a:r>
          </a:p>
          <a:p>
            <a:pPr eaLnBrk="1" hangingPunct="1"/>
            <a:r>
              <a:rPr lang="es-ES" altLang="es-CL" sz="1400" b="1">
                <a:solidFill>
                  <a:srgbClr val="FF0000"/>
                </a:solidFill>
              </a:rPr>
              <a:t>uchuq´uma EIA.</a:t>
            </a:r>
          </a:p>
          <a:p>
            <a:pPr eaLnBrk="1" hangingPunct="1"/>
            <a:r>
              <a:rPr lang="es-CL" altLang="es-CL" sz="1000" b="1" i="1">
                <a:solidFill>
                  <a:srgbClr val="5F5F5F"/>
                </a:solidFill>
              </a:rPr>
              <a:t>El derecho de las personas naturales y personas jurídicas de conocer el contenido del EIA.</a:t>
            </a:r>
          </a:p>
          <a:p>
            <a:pPr eaLnBrk="1" hangingPunct="1"/>
            <a:endParaRPr lang="es-CL" altLang="es-CL" sz="1000" b="1" i="1">
              <a:solidFill>
                <a:srgbClr val="5F5F5F"/>
              </a:solidFill>
            </a:endParaRPr>
          </a:p>
        </p:txBody>
      </p:sp>
      <p:sp>
        <p:nvSpPr>
          <p:cNvPr id="14" name="13 Rectángulo redondeado"/>
          <p:cNvSpPr/>
          <p:nvPr/>
        </p:nvSpPr>
        <p:spPr>
          <a:xfrm>
            <a:off x="3857625" y="5429250"/>
            <a:ext cx="2857500" cy="12954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 name="14 CuadroTexto"/>
          <p:cNvSpPr txBox="1">
            <a:spLocks noChangeArrowheads="1"/>
          </p:cNvSpPr>
          <p:nvPr/>
        </p:nvSpPr>
        <p:spPr bwMode="auto">
          <a:xfrm>
            <a:off x="3929063" y="5467350"/>
            <a:ext cx="2786062" cy="1416050"/>
          </a:xfrm>
          <a:prstGeom prst="rect">
            <a:avLst/>
          </a:prstGeom>
          <a:noFill/>
          <a:ln w="9525">
            <a:noFill/>
            <a:miter lim="800000"/>
            <a:headEnd/>
            <a:tailEnd/>
          </a:ln>
        </p:spPr>
        <p:txBody>
          <a:bodyPr>
            <a:spAutoFit/>
          </a:bodyPr>
          <a:lstStyle/>
          <a:p>
            <a:pPr>
              <a:defRPr/>
            </a:pPr>
            <a:r>
              <a:rPr lang="es-ES" sz="1400" b="1" dirty="0" err="1">
                <a:solidFill>
                  <a:srgbClr val="FF0000"/>
                </a:solidFill>
                <a:latin typeface="+mj-lt"/>
              </a:rPr>
              <a:t>Amayti</a:t>
            </a:r>
            <a:r>
              <a:rPr lang="es-ES" sz="1400" b="1" dirty="0">
                <a:solidFill>
                  <a:srgbClr val="FF0000"/>
                </a:solidFill>
                <a:latin typeface="+mj-lt"/>
              </a:rPr>
              <a:t> </a:t>
            </a:r>
            <a:r>
              <a:rPr lang="es-ES" sz="1400" b="1" dirty="0" err="1">
                <a:solidFill>
                  <a:srgbClr val="FF0000"/>
                </a:solidFill>
                <a:latin typeface="+mj-lt"/>
              </a:rPr>
              <a:t>arsuña</a:t>
            </a:r>
            <a:r>
              <a:rPr lang="es-ES" sz="1400" b="1" dirty="0">
                <a:latin typeface="+mj-lt"/>
              </a:rPr>
              <a:t> </a:t>
            </a:r>
          </a:p>
          <a:p>
            <a:pPr>
              <a:defRPr/>
            </a:pPr>
            <a:r>
              <a:rPr lang="es-ES" sz="1400" dirty="0" err="1">
                <a:solidFill>
                  <a:srgbClr val="5F5F5F"/>
                </a:solidFill>
                <a:latin typeface="+mj-lt"/>
              </a:rPr>
              <a:t>pasakipi</a:t>
            </a:r>
            <a:r>
              <a:rPr lang="es-ES" sz="1400" dirty="0">
                <a:solidFill>
                  <a:srgbClr val="5F5F5F"/>
                </a:solidFill>
                <a:latin typeface="+mj-lt"/>
              </a:rPr>
              <a:t> </a:t>
            </a:r>
            <a:r>
              <a:rPr lang="es-ES" sz="1400" dirty="0" err="1">
                <a:solidFill>
                  <a:srgbClr val="5F5F5F"/>
                </a:solidFill>
                <a:latin typeface="+mj-lt"/>
              </a:rPr>
              <a:t>jikikipti</a:t>
            </a:r>
            <a:r>
              <a:rPr lang="es-ES" sz="1400" dirty="0">
                <a:solidFill>
                  <a:srgbClr val="5F5F5F"/>
                </a:solidFill>
                <a:latin typeface="+mj-lt"/>
              </a:rPr>
              <a:t> </a:t>
            </a:r>
            <a:r>
              <a:rPr lang="es-ES" sz="1400" dirty="0" err="1">
                <a:solidFill>
                  <a:srgbClr val="5F5F5F"/>
                </a:solidFill>
                <a:latin typeface="+mj-lt"/>
              </a:rPr>
              <a:t>uñch´ukita</a:t>
            </a:r>
            <a:r>
              <a:rPr lang="es-ES" sz="1400" dirty="0">
                <a:solidFill>
                  <a:srgbClr val="5F5F5F"/>
                </a:solidFill>
                <a:latin typeface="+mj-lt"/>
              </a:rPr>
              <a:t> </a:t>
            </a:r>
          </a:p>
          <a:p>
            <a:pPr>
              <a:defRPr/>
            </a:pPr>
            <a:r>
              <a:rPr lang="es-ES" sz="1400" b="1" dirty="0" err="1">
                <a:solidFill>
                  <a:srgbClr val="FF0000"/>
                </a:solidFill>
                <a:latin typeface="+mj-lt"/>
              </a:rPr>
              <a:t>sojta</a:t>
            </a:r>
            <a:r>
              <a:rPr lang="es-ES" sz="1400" b="1" dirty="0">
                <a:solidFill>
                  <a:srgbClr val="FF0000"/>
                </a:solidFill>
                <a:latin typeface="+mj-lt"/>
              </a:rPr>
              <a:t> </a:t>
            </a:r>
            <a:r>
              <a:rPr lang="es-ES" sz="1400" b="1" dirty="0" err="1">
                <a:solidFill>
                  <a:srgbClr val="FF0000"/>
                </a:solidFill>
                <a:latin typeface="+mj-lt"/>
              </a:rPr>
              <a:t>tunka</a:t>
            </a:r>
            <a:r>
              <a:rPr lang="es-ES" sz="1400" b="1" dirty="0">
                <a:solidFill>
                  <a:srgbClr val="FF0000"/>
                </a:solidFill>
                <a:latin typeface="+mj-lt"/>
              </a:rPr>
              <a:t> </a:t>
            </a:r>
            <a:r>
              <a:rPr lang="es-ES" sz="1400" b="1" dirty="0" err="1">
                <a:solidFill>
                  <a:srgbClr val="FF0000"/>
                </a:solidFill>
                <a:latin typeface="+mj-lt"/>
              </a:rPr>
              <a:t>uru</a:t>
            </a:r>
            <a:r>
              <a:rPr lang="es-ES" sz="1400" b="1" dirty="0">
                <a:solidFill>
                  <a:srgbClr val="FF0000"/>
                </a:solidFill>
                <a:latin typeface="+mj-lt"/>
              </a:rPr>
              <a:t> </a:t>
            </a:r>
            <a:r>
              <a:rPr lang="es-ES" sz="1400" b="1" dirty="0" err="1">
                <a:solidFill>
                  <a:srgbClr val="FF0000"/>
                </a:solidFill>
                <a:latin typeface="+mj-lt"/>
              </a:rPr>
              <a:t>tukusiri</a:t>
            </a:r>
            <a:r>
              <a:rPr lang="es-ES" sz="1400" b="1" dirty="0">
                <a:solidFill>
                  <a:srgbClr val="FF0000"/>
                </a:solidFill>
                <a:latin typeface="+mj-lt"/>
              </a:rPr>
              <a:t>. </a:t>
            </a:r>
          </a:p>
          <a:p>
            <a:pPr>
              <a:defRPr/>
            </a:pPr>
            <a:r>
              <a:rPr lang="es-CL" sz="1000" b="1" i="1" dirty="0">
                <a:solidFill>
                  <a:srgbClr val="5F5F5F"/>
                </a:solidFill>
              </a:rPr>
              <a:t>El derecho de opinar a través  de la  formulación de observaciones en el plazo </a:t>
            </a:r>
          </a:p>
          <a:p>
            <a:pPr>
              <a:defRPr/>
            </a:pPr>
            <a:r>
              <a:rPr lang="es-CL" sz="1000" b="1" i="1" dirty="0">
                <a:solidFill>
                  <a:srgbClr val="5F5F5F"/>
                </a:solidFill>
              </a:rPr>
              <a:t>de 60 días.</a:t>
            </a:r>
          </a:p>
          <a:p>
            <a:pPr>
              <a:defRPr/>
            </a:pPr>
            <a:endParaRPr lang="es-CL" sz="1400" b="1" dirty="0">
              <a:solidFill>
                <a:srgbClr val="FF0000"/>
              </a:solidFill>
              <a:latin typeface="+mj-lt"/>
            </a:endParaRPr>
          </a:p>
        </p:txBody>
      </p:sp>
      <p:sp>
        <p:nvSpPr>
          <p:cNvPr id="16" name="15 Rectángulo redondeado"/>
          <p:cNvSpPr/>
          <p:nvPr/>
        </p:nvSpPr>
        <p:spPr>
          <a:xfrm>
            <a:off x="5618163" y="3786188"/>
            <a:ext cx="2857500" cy="150018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 name="16 CuadroTexto"/>
          <p:cNvSpPr txBox="1">
            <a:spLocks noChangeArrowheads="1"/>
          </p:cNvSpPr>
          <p:nvPr/>
        </p:nvSpPr>
        <p:spPr bwMode="auto">
          <a:xfrm>
            <a:off x="5689600" y="3857625"/>
            <a:ext cx="2786063" cy="16129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Lurañapay SEA jupanakan saysaña (uñakipi)</a:t>
            </a:r>
            <a:r>
              <a:rPr lang="es-ES" altLang="es-CL" sz="1400" b="1"/>
              <a:t> </a:t>
            </a:r>
            <a:r>
              <a:rPr lang="es-ES" altLang="es-CL" sz="1400">
                <a:solidFill>
                  <a:srgbClr val="5F5F5F"/>
                </a:solidFill>
              </a:rPr>
              <a:t>jupanakan uñch´ukita markachirinakaru katokata. </a:t>
            </a:r>
          </a:p>
          <a:p>
            <a:pPr eaLnBrk="1" hangingPunct="1"/>
            <a:r>
              <a:rPr lang="es-CL" altLang="es-CL" sz="1000" b="1" i="1">
                <a:solidFill>
                  <a:srgbClr val="5F5F5F"/>
                </a:solidFill>
              </a:rPr>
              <a:t>La obligación del SEA de dar respuesta (considerar) las observaciones</a:t>
            </a:r>
          </a:p>
          <a:p>
            <a:pPr eaLnBrk="1" hangingPunct="1"/>
            <a:r>
              <a:rPr lang="es-CL" altLang="es-CL" sz="1000" b="1" i="1">
                <a:solidFill>
                  <a:srgbClr val="5F5F5F"/>
                </a:solidFill>
              </a:rPr>
              <a:t>ciudadanas recibidas.</a:t>
            </a:r>
          </a:p>
          <a:p>
            <a:pPr eaLnBrk="1" hangingPunct="1"/>
            <a:endParaRPr lang="es-CL" altLang="es-CL" sz="1400">
              <a:solidFill>
                <a:srgbClr val="5F5F5F"/>
              </a:solidFill>
            </a:endParaRPr>
          </a:p>
        </p:txBody>
      </p:sp>
      <p:sp>
        <p:nvSpPr>
          <p:cNvPr id="18" name="17 Rectángulo redondeado"/>
          <p:cNvSpPr/>
          <p:nvPr/>
        </p:nvSpPr>
        <p:spPr>
          <a:xfrm>
            <a:off x="5072063" y="1857375"/>
            <a:ext cx="3786187" cy="178276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 name="18 CuadroTexto"/>
          <p:cNvSpPr txBox="1">
            <a:spLocks noChangeArrowheads="1"/>
          </p:cNvSpPr>
          <p:nvPr/>
        </p:nvSpPr>
        <p:spPr bwMode="auto">
          <a:xfrm>
            <a:off x="5286375" y="1847850"/>
            <a:ext cx="3571875" cy="16129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Amayti kutisi kjitinakarus</a:t>
            </a:r>
            <a:r>
              <a:rPr lang="es-ES" altLang="es-CL" sz="1400" b="1"/>
              <a:t> </a:t>
            </a:r>
            <a:r>
              <a:rPr lang="es-ES" altLang="es-CL" sz="1400">
                <a:solidFill>
                  <a:srgbClr val="5F5F5F"/>
                </a:solidFill>
              </a:rPr>
              <a:t>amthata jupanakan uñch´ukita janiwa amtatakiti uñakipa. Ukhamarki uthiwa má tunka phiskani uru jakthata ichjata limthawi apayata chaski RCA.</a:t>
            </a:r>
          </a:p>
          <a:p>
            <a:pPr eaLnBrk="1" hangingPunct="1"/>
            <a:r>
              <a:rPr lang="es-CL" altLang="es-CL" sz="1000" b="1" i="1">
                <a:solidFill>
                  <a:srgbClr val="5F5F5F"/>
                </a:solidFill>
              </a:rPr>
              <a:t>El derecho a Reclamar para quienes consideren que sus observaciones no fueron debidamente consideradas. </a:t>
            </a:r>
            <a:endParaRPr lang="es-CL" altLang="es-CL" sz="1000" i="1">
              <a:solidFill>
                <a:srgbClr val="5F5F5F"/>
              </a:solidFill>
            </a:endParaRPr>
          </a:p>
        </p:txBody>
      </p:sp>
      <p:grpSp>
        <p:nvGrpSpPr>
          <p:cNvPr id="2" name="19 Grupo"/>
          <p:cNvGrpSpPr>
            <a:grpSpLocks/>
          </p:cNvGrpSpPr>
          <p:nvPr/>
        </p:nvGrpSpPr>
        <p:grpSpPr bwMode="auto">
          <a:xfrm>
            <a:off x="9929813" y="214313"/>
            <a:ext cx="4572000" cy="1522412"/>
            <a:chOff x="4786314" y="1285860"/>
            <a:chExt cx="4572032" cy="1522223"/>
          </a:xfrm>
        </p:grpSpPr>
        <p:sp>
          <p:nvSpPr>
            <p:cNvPr id="14376" name="20 CuadroTexto"/>
            <p:cNvSpPr txBox="1">
              <a:spLocks noChangeArrowheads="1"/>
            </p:cNvSpPr>
            <p:nvPr/>
          </p:nvSpPr>
          <p:spPr bwMode="auto">
            <a:xfrm>
              <a:off x="4786314" y="1285860"/>
              <a:ext cx="4286347"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PATJA PARLAPTHAPIÑA </a:t>
              </a:r>
            </a:p>
            <a:p>
              <a:pPr eaLnBrk="1" hangingPunct="1"/>
              <a:r>
                <a:rPr lang="es-ES" altLang="es-CL" sz="2400">
                  <a:latin typeface="Impact" pitchFamily="34" charset="0"/>
                </a:rPr>
                <a:t>AYLLUS </a:t>
              </a:r>
              <a:r>
                <a:rPr lang="es-ES" altLang="es-CL" sz="2400">
                  <a:solidFill>
                    <a:srgbClr val="FFC000"/>
                  </a:solidFill>
                  <a:latin typeface="Impact" pitchFamily="34" charset="0"/>
                </a:rPr>
                <a:t>MARKAS.</a:t>
              </a:r>
            </a:p>
            <a:p>
              <a:pPr eaLnBrk="1" hangingPunct="1"/>
              <a:r>
                <a:rPr lang="es-CL" altLang="es-CL" sz="1600" i="1">
                  <a:latin typeface="Impact" pitchFamily="34" charset="0"/>
                </a:rPr>
                <a:t>SOBRE LA PARTICIPACIÓN DE LA </a:t>
              </a:r>
              <a:r>
                <a:rPr lang="es-CL" altLang="es-CL" sz="1600" i="1">
                  <a:solidFill>
                    <a:srgbClr val="FFC000"/>
                  </a:solidFill>
                  <a:latin typeface="Impact" pitchFamily="34" charset="0"/>
                </a:rPr>
                <a:t>COMUNIDAD...</a:t>
              </a:r>
            </a:p>
          </p:txBody>
        </p:sp>
        <p:sp>
          <p:nvSpPr>
            <p:cNvPr id="14377" name="21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23" name="22 CuadroTexto"/>
          <p:cNvSpPr txBox="1">
            <a:spLocks noChangeArrowheads="1"/>
          </p:cNvSpPr>
          <p:nvPr/>
        </p:nvSpPr>
        <p:spPr bwMode="auto">
          <a:xfrm>
            <a:off x="9929813" y="1222375"/>
            <a:ext cx="4714875" cy="860425"/>
          </a:xfrm>
          <a:prstGeom prst="rect">
            <a:avLst/>
          </a:prstGeom>
          <a:noFill/>
          <a:ln w="9525">
            <a:noFill/>
            <a:miter lim="800000"/>
            <a:headEnd/>
            <a:tailEnd/>
          </a:ln>
        </p:spPr>
        <p:txBody>
          <a:bodyPr>
            <a:spAutoFit/>
          </a:bodyPr>
          <a:lstStyle/>
          <a:p>
            <a:pPr>
              <a:defRPr/>
            </a:pPr>
            <a:r>
              <a:rPr lang="es-ES" sz="1200" b="1" dirty="0">
                <a:solidFill>
                  <a:srgbClr val="5F5F5F"/>
                </a:solidFill>
                <a:latin typeface="+mj-lt"/>
              </a:rPr>
              <a:t>KAMACHI JAKTATA TUNKA LLATUNKANI WARANKA KINSA PATAKA, </a:t>
            </a:r>
            <a:r>
              <a:rPr lang="es-ES" sz="1200" b="1" dirty="0">
                <a:solidFill>
                  <a:srgbClr val="FF0000"/>
                </a:solidFill>
                <a:latin typeface="+mj-lt"/>
              </a:rPr>
              <a:t>CHIJNUKAÑA MAYNIRAKI :</a:t>
            </a:r>
            <a:r>
              <a:rPr lang="es-ES" sz="1400" b="1" dirty="0">
                <a:latin typeface="+mj-lt"/>
              </a:rPr>
              <a:t> </a:t>
            </a:r>
          </a:p>
          <a:p>
            <a:pPr>
              <a:defRPr/>
            </a:pPr>
            <a:r>
              <a:rPr lang="es-CL" sz="1000" b="1" i="1" dirty="0">
                <a:solidFill>
                  <a:srgbClr val="5F5F5F"/>
                </a:solidFill>
                <a:latin typeface="+mj-lt"/>
              </a:rPr>
              <a:t>LA LEY 19.300 ESTABLECE LO SIGUIENTE:</a:t>
            </a:r>
          </a:p>
          <a:p>
            <a:pPr>
              <a:defRPr/>
            </a:pPr>
            <a:endParaRPr lang="es-CL" sz="1400" dirty="0">
              <a:latin typeface="Impact" pitchFamily="34" charset="0"/>
            </a:endParaRPr>
          </a:p>
        </p:txBody>
      </p:sp>
      <p:pic>
        <p:nvPicPr>
          <p:cNvPr id="10243" name="Picture 3" descr="C:\Users\Diego\Desktop\presconama\Power Point\imagenes\LIBRO-L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6643688"/>
            <a:ext cx="2500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Users\Diego\Desktop\presconama\Power Point\imagenes\imag-diapo-11-OP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214563"/>
            <a:ext cx="22431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40 Grupo"/>
          <p:cNvGrpSpPr>
            <a:grpSpLocks/>
          </p:cNvGrpSpPr>
          <p:nvPr/>
        </p:nvGrpSpPr>
        <p:grpSpPr bwMode="auto">
          <a:xfrm>
            <a:off x="2771775" y="1776413"/>
            <a:ext cx="2743200" cy="3629025"/>
            <a:chOff x="2772568" y="1776654"/>
            <a:chExt cx="2742889" cy="3629303"/>
          </a:xfrm>
        </p:grpSpPr>
        <p:grpSp>
          <p:nvGrpSpPr>
            <p:cNvPr id="14359" name="27 Grupo"/>
            <p:cNvGrpSpPr>
              <a:grpSpLocks/>
            </p:cNvGrpSpPr>
            <p:nvPr/>
          </p:nvGrpSpPr>
          <p:grpSpPr bwMode="auto">
            <a:xfrm>
              <a:off x="2772568" y="1776654"/>
              <a:ext cx="2131337" cy="3629303"/>
              <a:chOff x="2159256" y="1776648"/>
              <a:chExt cx="2131335" cy="3629301"/>
            </a:xfrm>
          </p:grpSpPr>
          <p:grpSp>
            <p:nvGrpSpPr>
              <p:cNvPr id="14364" name="20 Grupo"/>
              <p:cNvGrpSpPr>
                <a:grpSpLocks/>
              </p:cNvGrpSpPr>
              <p:nvPr/>
            </p:nvGrpSpPr>
            <p:grpSpPr bwMode="auto">
              <a:xfrm rot="900000">
                <a:off x="4132949" y="1929499"/>
                <a:ext cx="157642" cy="1156043"/>
                <a:chOff x="5106587" y="3028969"/>
                <a:chExt cx="214314" cy="1571638"/>
              </a:xfrm>
            </p:grpSpPr>
            <p:sp>
              <p:nvSpPr>
                <p:cNvPr id="39" name="38 Elipse"/>
                <p:cNvSpPr/>
                <p:nvPr/>
              </p:nvSpPr>
              <p:spPr>
                <a:xfrm>
                  <a:off x="5100510" y="3021470"/>
                  <a:ext cx="215796" cy="2136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40" name="39 Conector recto"/>
                <p:cNvCxnSpPr>
                  <a:stCxn id="39" idx="4"/>
                </p:cNvCxnSpPr>
                <p:nvPr/>
              </p:nvCxnSpPr>
              <p:spPr>
                <a:xfrm rot="5400000">
                  <a:off x="4508635" y="3875898"/>
                  <a:ext cx="1344662" cy="34527"/>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grpSp>
            <p:nvGrpSpPr>
              <p:cNvPr id="14365" name="23 Grupo"/>
              <p:cNvGrpSpPr>
                <a:grpSpLocks/>
              </p:cNvGrpSpPr>
              <p:nvPr/>
            </p:nvGrpSpPr>
            <p:grpSpPr bwMode="auto">
              <a:xfrm rot="-900000">
                <a:off x="2551472" y="1776648"/>
                <a:ext cx="311693" cy="941118"/>
                <a:chOff x="7604578" y="3254570"/>
                <a:chExt cx="423746" cy="1279449"/>
              </a:xfrm>
            </p:grpSpPr>
            <p:sp>
              <p:nvSpPr>
                <p:cNvPr id="37" name="36 Elipse"/>
                <p:cNvSpPr/>
                <p:nvPr/>
              </p:nvSpPr>
              <p:spPr>
                <a:xfrm>
                  <a:off x="7627287" y="3237243"/>
                  <a:ext cx="222269" cy="2158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8" name="37 Conector recto"/>
                <p:cNvCxnSpPr>
                  <a:stCxn id="37" idx="4"/>
                </p:cNvCxnSpPr>
                <p:nvPr/>
              </p:nvCxnSpPr>
              <p:spPr>
                <a:xfrm rot="17100000" flipH="1">
                  <a:off x="7300793" y="3809855"/>
                  <a:ext cx="1027384" cy="420802"/>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grpSp>
            <p:nvGrpSpPr>
              <p:cNvPr id="14366" name="26 Grupo"/>
              <p:cNvGrpSpPr>
                <a:grpSpLocks/>
              </p:cNvGrpSpPr>
              <p:nvPr/>
            </p:nvGrpSpPr>
            <p:grpSpPr bwMode="auto">
              <a:xfrm rot="-3180000">
                <a:off x="2259545" y="3599120"/>
                <a:ext cx="267158" cy="467736"/>
                <a:chOff x="7918926" y="4351885"/>
                <a:chExt cx="363202" cy="635882"/>
              </a:xfrm>
            </p:grpSpPr>
            <p:cxnSp>
              <p:nvCxnSpPr>
                <p:cNvPr id="36" name="35 Conector recto"/>
                <p:cNvCxnSpPr>
                  <a:stCxn id="35" idx="1"/>
                </p:cNvCxnSpPr>
                <p:nvPr/>
              </p:nvCxnSpPr>
              <p:spPr>
                <a:xfrm rot="13980000" flipH="1">
                  <a:off x="7886445" y="4589711"/>
                  <a:ext cx="636593" cy="155403"/>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35" name="34 Elipse"/>
                <p:cNvSpPr/>
                <p:nvPr/>
              </p:nvSpPr>
              <p:spPr>
                <a:xfrm>
                  <a:off x="7928591" y="4424168"/>
                  <a:ext cx="211520" cy="2136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grpSp>
            <p:nvGrpSpPr>
              <p:cNvPr id="14367" name="32 Grupo"/>
              <p:cNvGrpSpPr>
                <a:grpSpLocks/>
              </p:cNvGrpSpPr>
              <p:nvPr/>
            </p:nvGrpSpPr>
            <p:grpSpPr bwMode="auto">
              <a:xfrm rot="10800000">
                <a:off x="3816408" y="4004078"/>
                <a:ext cx="228586" cy="1401871"/>
                <a:chOff x="7880162" y="3938325"/>
                <a:chExt cx="310761" cy="1905831"/>
              </a:xfrm>
            </p:grpSpPr>
            <p:cxnSp>
              <p:nvCxnSpPr>
                <p:cNvPr id="34" name="33 Conector recto"/>
                <p:cNvCxnSpPr/>
                <p:nvPr/>
              </p:nvCxnSpPr>
              <p:spPr>
                <a:xfrm rot="5400000" flipV="1">
                  <a:off x="7205633" y="4826508"/>
                  <a:ext cx="1841079" cy="194215"/>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33" name="32 Elipse"/>
                <p:cNvSpPr/>
                <p:nvPr/>
              </p:nvSpPr>
              <p:spPr>
                <a:xfrm>
                  <a:off x="7944906" y="3938325"/>
                  <a:ext cx="213636" cy="2136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grpSp>
        <p:sp>
          <p:nvSpPr>
            <p:cNvPr id="55" name="54 Elipse"/>
            <p:cNvSpPr/>
            <p:nvPr/>
          </p:nvSpPr>
          <p:spPr>
            <a:xfrm rot="18420000">
              <a:off x="3285257" y="4553420"/>
              <a:ext cx="157175" cy="1571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56" name="55 Conector recto"/>
            <p:cNvCxnSpPr>
              <a:stCxn id="55" idx="6"/>
            </p:cNvCxnSpPr>
            <p:nvPr/>
          </p:nvCxnSpPr>
          <p:spPr>
            <a:xfrm rot="5400000" flipH="1" flipV="1">
              <a:off x="3315377" y="4097792"/>
              <a:ext cx="568369" cy="374608"/>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sp>
          <p:nvSpPr>
            <p:cNvPr id="57" name="56 Elipse"/>
            <p:cNvSpPr/>
            <p:nvPr/>
          </p:nvSpPr>
          <p:spPr>
            <a:xfrm rot="10800000">
              <a:off x="5358313" y="4143797"/>
              <a:ext cx="157144" cy="1571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58" name="57 Conector recto"/>
            <p:cNvCxnSpPr>
              <a:stCxn id="57" idx="5"/>
            </p:cNvCxnSpPr>
            <p:nvPr/>
          </p:nvCxnSpPr>
          <p:spPr>
            <a:xfrm rot="16200000" flipV="1">
              <a:off x="4965429" y="3750918"/>
              <a:ext cx="236555" cy="593658"/>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516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par>
                                <p:cTn id="7" presetID="35" presetClass="path" presetSubtype="0" accel="50000" decel="50000" fill="hold" grpId="0" nodeType="withEffect">
                                  <p:stCondLst>
                                    <p:cond delay="0"/>
                                  </p:stCondLst>
                                  <p:childTnLst>
                                    <p:animMotion origin="layout" path="M 3.05556E-6 2.89017E-6 L -0.69809 2.89017E-6 " pathEditMode="relative" rAng="0" ptsTypes="AA">
                                      <p:cBhvr>
                                        <p:cTn id="8" dur="1000" fill="hold"/>
                                        <p:tgtEl>
                                          <p:spTgt spid="23"/>
                                        </p:tgtEl>
                                        <p:attrNameLst>
                                          <p:attrName>ppt_x</p:attrName>
                                          <p:attrName>ppt_y</p:attrName>
                                        </p:attrNameLst>
                                      </p:cBhvr>
                                      <p:rCtr x="-34900" y="0"/>
                                    </p:animMotion>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
                                          </p:val>
                                        </p:tav>
                                        <p:tav tm="100000">
                                          <p:val>
                                            <p:strVal val="#ppt_w"/>
                                          </p:val>
                                        </p:tav>
                                      </p:tavLst>
                                    </p:anim>
                                    <p:anim calcmode="lin" valueType="num">
                                      <p:cBhvr>
                                        <p:cTn id="13" dur="500" fill="hold"/>
                                        <p:tgtEl>
                                          <p:spTgt spid="1024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64" presetClass="path" presetSubtype="0" accel="50000" decel="50000" fill="hold" nodeType="afterEffect">
                                  <p:stCondLst>
                                    <p:cond delay="0"/>
                                  </p:stCondLst>
                                  <p:childTnLst>
                                    <p:animMotion origin="layout" path="M 3.05556E-6 3.75723E-6 L 0.00382 -0.55885 " pathEditMode="relative" rAng="0" ptsTypes="AA">
                                      <p:cBhvr>
                                        <p:cTn id="16" dur="500" fill="hold"/>
                                        <p:tgtEl>
                                          <p:spTgt spid="10243"/>
                                        </p:tgtEl>
                                        <p:attrNameLst>
                                          <p:attrName>ppt_x</p:attrName>
                                          <p:attrName>ppt_y</p:attrName>
                                        </p:attrNameLst>
                                      </p:cBhvr>
                                      <p:rCtr x="200" y="-28000"/>
                                    </p:animMotion>
                                  </p:childTnLst>
                                </p:cTn>
                              </p:par>
                            </p:childTnLst>
                          </p:cTn>
                        </p:par>
                        <p:par>
                          <p:cTn id="17" fill="hold" nodeType="afterGroup">
                            <p:stCondLst>
                              <p:cond delay="2000"/>
                            </p:stCondLst>
                            <p:childTnLst>
                              <p:par>
                                <p:cTn id="18" presetID="54" presetClass="entr" presetSubtype="0" accel="10000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ppt_w*0.05"/>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anim calcmode="lin" valueType="num">
                                      <p:cBhvr>
                                        <p:cTn id="22" dur="500" fill="hold"/>
                                        <p:tgtEl>
                                          <p:spTgt spid="8"/>
                                        </p:tgtEl>
                                        <p:attrNameLst>
                                          <p:attrName>ppt_x</p:attrName>
                                        </p:attrNameLst>
                                      </p:cBhvr>
                                      <p:tavLst>
                                        <p:tav tm="0">
                                          <p:val>
                                            <p:strVal val="#ppt_x-.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Effect transition="in" filter="fade">
                                      <p:cBhvr>
                                        <p:cTn id="24" dur="500"/>
                                        <p:tgtEl>
                                          <p:spTgt spid="8"/>
                                        </p:tgtEl>
                                      </p:cBhvr>
                                    </p:animEffect>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nodeType="afterGroup">
                            <p:stCondLst>
                              <p:cond delay="3000"/>
                            </p:stCondLst>
                            <p:childTnLst>
                              <p:par>
                                <p:cTn id="29" presetID="54" presetClass="entr" presetSubtype="0" accel="10000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0.05"/>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 calcmode="lin" valueType="num">
                                      <p:cBhvr>
                                        <p:cTn id="33" dur="500" fill="hold"/>
                                        <p:tgtEl>
                                          <p:spTgt spid="11"/>
                                        </p:tgtEl>
                                        <p:attrNameLst>
                                          <p:attrName>ppt_x</p:attrName>
                                        </p:attrNameLst>
                                      </p:cBhvr>
                                      <p:tavLst>
                                        <p:tav tm="0">
                                          <p:val>
                                            <p:strVal val="#ppt_x-.2"/>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Effect transition="in" filter="fade">
                                      <p:cBhvr>
                                        <p:cTn id="35" dur="500"/>
                                        <p:tgtEl>
                                          <p:spTgt spid="11"/>
                                        </p:tgtEl>
                                      </p:cBhvr>
                                    </p:animEffect>
                                  </p:childTnLst>
                                </p:cTn>
                              </p:par>
                            </p:childTnLst>
                          </p:cTn>
                        </p:par>
                        <p:par>
                          <p:cTn id="36" fill="hold" nodeType="afterGroup">
                            <p:stCondLst>
                              <p:cond delay="40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nodeType="afterGroup">
                            <p:stCondLst>
                              <p:cond delay="4000"/>
                            </p:stCondLst>
                            <p:childTnLst>
                              <p:par>
                                <p:cTn id="40" presetID="54" presetClass="entr" presetSubtype="0" accel="10000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0.05"/>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anim calcmode="lin" valueType="num">
                                      <p:cBhvr>
                                        <p:cTn id="44" dur="500" fill="hold"/>
                                        <p:tgtEl>
                                          <p:spTgt spid="13"/>
                                        </p:tgtEl>
                                        <p:attrNameLst>
                                          <p:attrName>ppt_x</p:attrName>
                                        </p:attrNameLst>
                                      </p:cBhvr>
                                      <p:tavLst>
                                        <p:tav tm="0">
                                          <p:val>
                                            <p:strVal val="#ppt_x-.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Effect transition="in" filter="fade">
                                      <p:cBhvr>
                                        <p:cTn id="46" dur="500"/>
                                        <p:tgtEl>
                                          <p:spTgt spid="13"/>
                                        </p:tgtEl>
                                      </p:cBhvr>
                                    </p:animEffect>
                                  </p:childTnLst>
                                </p:cTn>
                              </p:par>
                            </p:childTnLst>
                          </p:cTn>
                        </p:par>
                        <p:par>
                          <p:cTn id="47" fill="hold" nodeType="afterGroup">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par>
                          <p:cTn id="50" fill="hold" nodeType="afterGroup">
                            <p:stCondLst>
                              <p:cond delay="5000"/>
                            </p:stCondLst>
                            <p:childTnLst>
                              <p:par>
                                <p:cTn id="51" presetID="54" presetClass="entr" presetSubtype="0" accel="100000" fill="hold" grpId="0" nodeType="afterEffect">
                                  <p:stCondLst>
                                    <p:cond delay="5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strVal val="#ppt_w*0.05"/>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anim calcmode="lin" valueType="num">
                                      <p:cBhvr>
                                        <p:cTn id="55" dur="500" fill="hold"/>
                                        <p:tgtEl>
                                          <p:spTgt spid="15"/>
                                        </p:tgtEl>
                                        <p:attrNameLst>
                                          <p:attrName>ppt_x</p:attrName>
                                        </p:attrNameLst>
                                      </p:cBhvr>
                                      <p:tavLst>
                                        <p:tav tm="0">
                                          <p:val>
                                            <p:strVal val="#ppt_x-.2"/>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Effect transition="in" filter="fade">
                                      <p:cBhvr>
                                        <p:cTn id="57" dur="500"/>
                                        <p:tgtEl>
                                          <p:spTgt spid="15"/>
                                        </p:tgtEl>
                                      </p:cBhvr>
                                    </p:animEffect>
                                  </p:childTnLst>
                                </p:cTn>
                              </p:par>
                            </p:childTnLst>
                          </p:cTn>
                        </p:par>
                        <p:par>
                          <p:cTn id="58" fill="hold" nodeType="afterGroup">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par>
                          <p:cTn id="61" fill="hold" nodeType="afterGroup">
                            <p:stCondLst>
                              <p:cond delay="6000"/>
                            </p:stCondLst>
                            <p:childTnLst>
                              <p:par>
                                <p:cTn id="62" presetID="54" presetClass="entr" presetSubtype="0" accel="100000" fill="hold" grpId="0" nodeType="afterEffect">
                                  <p:stCondLst>
                                    <p:cond delay="5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strVal val="#ppt_w*0.05"/>
                                          </p:val>
                                        </p:tav>
                                        <p:tav tm="100000">
                                          <p:val>
                                            <p:strVal val="#ppt_w"/>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anim calcmode="lin" valueType="num">
                                      <p:cBhvr>
                                        <p:cTn id="66" dur="500" fill="hold"/>
                                        <p:tgtEl>
                                          <p:spTgt spid="17"/>
                                        </p:tgtEl>
                                        <p:attrNameLst>
                                          <p:attrName>ppt_x</p:attrName>
                                        </p:attrNameLst>
                                      </p:cBhvr>
                                      <p:tavLst>
                                        <p:tav tm="0">
                                          <p:val>
                                            <p:strVal val="#ppt_x-.2"/>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Effect transition="in" filter="fade">
                                      <p:cBhvr>
                                        <p:cTn id="68" dur="500"/>
                                        <p:tgtEl>
                                          <p:spTgt spid="17"/>
                                        </p:tgtEl>
                                      </p:cBhvr>
                                    </p:animEffect>
                                  </p:childTnLst>
                                </p:cTn>
                              </p:par>
                            </p:childTnLst>
                          </p:cTn>
                        </p:par>
                        <p:par>
                          <p:cTn id="69" fill="hold" nodeType="afterGroup">
                            <p:stCondLst>
                              <p:cond delay="7000"/>
                            </p:stCondLst>
                            <p:childTnLst>
                              <p:par>
                                <p:cTn id="70" presetID="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nodeType="afterGroup">
                            <p:stCondLst>
                              <p:cond delay="7000"/>
                            </p:stCondLst>
                            <p:childTnLst>
                              <p:par>
                                <p:cTn id="73" presetID="54" presetClass="entr" presetSubtype="0" accel="100000" fill="hold" grpId="0" nodeType="afterEffect">
                                  <p:stCondLst>
                                    <p:cond delay="5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strVal val="#ppt_w*0.05"/>
                                          </p:val>
                                        </p:tav>
                                        <p:tav tm="100000">
                                          <p:val>
                                            <p:strVal val="#ppt_w"/>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anim calcmode="lin" valueType="num">
                                      <p:cBhvr>
                                        <p:cTn id="77" dur="500" fill="hold"/>
                                        <p:tgtEl>
                                          <p:spTgt spid="19"/>
                                        </p:tgtEl>
                                        <p:attrNameLst>
                                          <p:attrName>ppt_x</p:attrName>
                                        </p:attrNameLst>
                                      </p:cBhvr>
                                      <p:tavLst>
                                        <p:tav tm="0">
                                          <p:val>
                                            <p:strVal val="#ppt_x-.2"/>
                                          </p:val>
                                        </p:tav>
                                        <p:tav tm="100000">
                                          <p:val>
                                            <p:strVal val="#ppt_x"/>
                                          </p:val>
                                        </p:tav>
                                      </p:tavLst>
                                    </p:anim>
                                    <p:anim calcmode="lin" valueType="num">
                                      <p:cBhvr>
                                        <p:cTn id="78" dur="500" fill="hold"/>
                                        <p:tgtEl>
                                          <p:spTgt spid="19"/>
                                        </p:tgtEl>
                                        <p:attrNameLst>
                                          <p:attrName>ppt_y</p:attrName>
                                        </p:attrNameLst>
                                      </p:cBhvr>
                                      <p:tavLst>
                                        <p:tav tm="0">
                                          <p:val>
                                            <p:strVal val="#ppt_y"/>
                                          </p:val>
                                        </p:tav>
                                        <p:tav tm="100000">
                                          <p:val>
                                            <p:strVal val="#ppt_y"/>
                                          </p:val>
                                        </p:tav>
                                      </p:tavLst>
                                    </p:anim>
                                    <p:animEffect transition="in" filter="fade">
                                      <p:cBhvr>
                                        <p:cTn id="79" dur="500"/>
                                        <p:tgtEl>
                                          <p:spTgt spid="19"/>
                                        </p:tgtEl>
                                      </p:cBhvr>
                                    </p:animEffect>
                                  </p:childTnLst>
                                </p:cTn>
                              </p:par>
                            </p:childTnLst>
                          </p:cTn>
                        </p:par>
                        <p:par>
                          <p:cTn id="80" fill="hold" nodeType="afterGroup">
                            <p:stCondLst>
                              <p:cond delay="8000"/>
                            </p:stCondLst>
                            <p:childTnLst>
                              <p:par>
                                <p:cTn id="81" presetID="1"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53"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500" fill="hold"/>
                                        <p:tgtEl>
                                          <p:spTgt spid="3"/>
                                        </p:tgtEl>
                                        <p:attrNameLst>
                                          <p:attrName>ppt_w</p:attrName>
                                        </p:attrNameLst>
                                      </p:cBhvr>
                                      <p:tavLst>
                                        <p:tav tm="0">
                                          <p:val>
                                            <p:fltVal val="0"/>
                                          </p:val>
                                        </p:tav>
                                        <p:tav tm="100000">
                                          <p:val>
                                            <p:strVal val="#ppt_w"/>
                                          </p:val>
                                        </p:tav>
                                      </p:tavLst>
                                    </p:anim>
                                    <p:anim calcmode="lin" valueType="num">
                                      <p:cBhvr>
                                        <p:cTn id="86" dur="500" fill="hold"/>
                                        <p:tgtEl>
                                          <p:spTgt spid="3"/>
                                        </p:tgtEl>
                                        <p:attrNameLst>
                                          <p:attrName>ppt_h</p:attrName>
                                        </p:attrNameLst>
                                      </p:cBhvr>
                                      <p:tavLst>
                                        <p:tav tm="0">
                                          <p:val>
                                            <p:fltVal val="0"/>
                                          </p:val>
                                        </p:tav>
                                        <p:tav tm="100000">
                                          <p:val>
                                            <p:strVal val="#ppt_h"/>
                                          </p:val>
                                        </p:tav>
                                      </p:tavLst>
                                    </p:anim>
                                    <p:animEffect transition="in" filter="fade">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p:bldP spid="14" grpId="0" animBg="1"/>
      <p:bldP spid="15" grpId="0"/>
      <p:bldP spid="16" grpId="0" animBg="1"/>
      <p:bldP spid="17" grpId="0"/>
      <p:bldP spid="18" grpId="0" animBg="1"/>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2847975"/>
            <a:ext cx="40862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4 Grupo"/>
          <p:cNvGrpSpPr>
            <a:grpSpLocks/>
          </p:cNvGrpSpPr>
          <p:nvPr/>
        </p:nvGrpSpPr>
        <p:grpSpPr bwMode="auto">
          <a:xfrm>
            <a:off x="9929813" y="214313"/>
            <a:ext cx="5183187" cy="1522412"/>
            <a:chOff x="4786314" y="1285860"/>
            <a:chExt cx="5183571" cy="1522223"/>
          </a:xfrm>
        </p:grpSpPr>
        <p:sp>
          <p:nvSpPr>
            <p:cNvPr id="15380" name="15 CuadroTexto"/>
            <p:cNvSpPr txBox="1">
              <a:spLocks noChangeArrowheads="1"/>
            </p:cNvSpPr>
            <p:nvPr/>
          </p:nvSpPr>
          <p:spPr bwMode="auto">
            <a:xfrm>
              <a:off x="4786314" y="1285860"/>
              <a:ext cx="5183571" cy="144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¿KUNJAMARAKI QHIRQTAYAÑA UÑAKIPAÑA</a:t>
              </a:r>
            </a:p>
            <a:p>
              <a:pPr eaLnBrk="1" hangingPunct="1"/>
              <a:r>
                <a:rPr lang="es-ES" altLang="es-CL" sz="2400">
                  <a:solidFill>
                    <a:srgbClr val="FFC000"/>
                  </a:solidFill>
                  <a:latin typeface="Impact" pitchFamily="34" charset="0"/>
                </a:rPr>
                <a:t>PARLAPTHAPIÑA</a:t>
              </a:r>
              <a:r>
                <a:rPr lang="es-ES" altLang="es-CL" sz="2400">
                  <a:latin typeface="Impact" pitchFamily="34" charset="0"/>
                </a:rPr>
                <a:t> MARKACHIRINAKA?</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5381"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grpSp>
        <p:nvGrpSpPr>
          <p:cNvPr id="3" name="26 Grupo"/>
          <p:cNvGrpSpPr>
            <a:grpSpLocks/>
          </p:cNvGrpSpPr>
          <p:nvPr/>
        </p:nvGrpSpPr>
        <p:grpSpPr bwMode="auto">
          <a:xfrm>
            <a:off x="714375" y="1443038"/>
            <a:ext cx="8072438" cy="5926137"/>
            <a:chOff x="714326" y="1442884"/>
            <a:chExt cx="8072499" cy="5926853"/>
          </a:xfrm>
        </p:grpSpPr>
        <p:grpSp>
          <p:nvGrpSpPr>
            <p:cNvPr id="15371" name="25 Grupo"/>
            <p:cNvGrpSpPr>
              <a:grpSpLocks/>
            </p:cNvGrpSpPr>
            <p:nvPr/>
          </p:nvGrpSpPr>
          <p:grpSpPr bwMode="auto">
            <a:xfrm>
              <a:off x="1395388" y="1442884"/>
              <a:ext cx="5775344" cy="5926853"/>
              <a:chOff x="1395388" y="1442884"/>
              <a:chExt cx="5775344" cy="5926853"/>
            </a:xfrm>
          </p:grpSpPr>
          <p:sp>
            <p:nvSpPr>
              <p:cNvPr id="11" name="10 Arco"/>
              <p:cNvSpPr/>
              <p:nvPr/>
            </p:nvSpPr>
            <p:spPr>
              <a:xfrm rot="18969217">
                <a:off x="1395369" y="1646109"/>
                <a:ext cx="5775369" cy="5723628"/>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5377" name="23 Grupo"/>
              <p:cNvGrpSpPr>
                <a:grpSpLocks/>
              </p:cNvGrpSpPr>
              <p:nvPr/>
            </p:nvGrpSpPr>
            <p:grpSpPr bwMode="auto">
              <a:xfrm>
                <a:off x="2857468" y="1442884"/>
                <a:ext cx="2891065" cy="831098"/>
                <a:chOff x="2857468" y="1000108"/>
                <a:chExt cx="2891065" cy="831098"/>
              </a:xfrm>
            </p:grpSpPr>
            <p:sp>
              <p:nvSpPr>
                <p:cNvPr id="21" name="20 Rectángulo redondeado"/>
                <p:cNvSpPr/>
                <p:nvPr/>
              </p:nvSpPr>
              <p:spPr>
                <a:xfrm>
                  <a:off x="2857467" y="1023923"/>
                  <a:ext cx="2857522" cy="571569"/>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355" name="21 Rectángulo"/>
                <p:cNvSpPr>
                  <a:spLocks noChangeArrowheads="1"/>
                </p:cNvSpPr>
                <p:nvPr/>
              </p:nvSpPr>
              <p:spPr bwMode="auto">
                <a:xfrm>
                  <a:off x="2928906" y="1000108"/>
                  <a:ext cx="2819421" cy="830362"/>
                </a:xfrm>
                <a:prstGeom prst="rect">
                  <a:avLst/>
                </a:prstGeom>
                <a:noFill/>
                <a:ln w="9525">
                  <a:noFill/>
                  <a:miter lim="800000"/>
                  <a:headEnd/>
                  <a:tailEnd/>
                </a:ln>
              </p:spPr>
              <p:txBody>
                <a:bodyPr>
                  <a:spAutoFit/>
                </a:bodyPr>
                <a:lstStyle/>
                <a:p>
                  <a:pPr algn="ctr">
                    <a:defRPr/>
                  </a:pPr>
                  <a:r>
                    <a:rPr lang="es-ES" b="1" dirty="0">
                      <a:solidFill>
                        <a:srgbClr val="FF0000"/>
                      </a:solidFill>
                      <a:latin typeface="Arial "/>
                    </a:rPr>
                    <a:t>SOJTA TUNKA URU</a:t>
                  </a:r>
                </a:p>
                <a:p>
                  <a:pPr algn="ctr">
                    <a:defRPr/>
                  </a:pPr>
                  <a:r>
                    <a:rPr lang="es-CL" sz="1200" b="1" i="1" dirty="0">
                      <a:solidFill>
                        <a:srgbClr val="5F5F5F"/>
                      </a:solidFill>
                      <a:latin typeface="+mj-lt"/>
                    </a:rPr>
                    <a:t>60 DÍAS </a:t>
                  </a:r>
                </a:p>
                <a:p>
                  <a:pPr>
                    <a:defRPr/>
                  </a:pPr>
                  <a:r>
                    <a:rPr lang="es-ES" dirty="0">
                      <a:solidFill>
                        <a:srgbClr val="FF0000"/>
                      </a:solidFill>
                      <a:latin typeface="Arial Black" pitchFamily="34" charset="0"/>
                    </a:rPr>
                    <a:t> </a:t>
                  </a:r>
                  <a:r>
                    <a:rPr lang="es-CL" b="1" dirty="0">
                      <a:solidFill>
                        <a:srgbClr val="FF0000"/>
                      </a:solidFill>
                      <a:latin typeface="Arial Black" pitchFamily="34" charset="0"/>
                    </a:rPr>
                    <a:t> </a:t>
                  </a:r>
                </a:p>
              </p:txBody>
            </p:sp>
          </p:grpSp>
        </p:grpSp>
        <p:sp>
          <p:nvSpPr>
            <p:cNvPr id="7" name="6 Elipse"/>
            <p:cNvSpPr/>
            <p:nvPr/>
          </p:nvSpPr>
          <p:spPr>
            <a:xfrm>
              <a:off x="714326" y="2571732"/>
              <a:ext cx="1714513" cy="1771864"/>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351" name="12 CuadroTexto"/>
            <p:cNvSpPr txBox="1">
              <a:spLocks noChangeArrowheads="1"/>
            </p:cNvSpPr>
            <p:nvPr/>
          </p:nvSpPr>
          <p:spPr bwMode="auto">
            <a:xfrm>
              <a:off x="714326" y="3000409"/>
              <a:ext cx="1714513" cy="1138376"/>
            </a:xfrm>
            <a:prstGeom prst="rect">
              <a:avLst/>
            </a:prstGeom>
            <a:noFill/>
            <a:ln w="9525">
              <a:noFill/>
              <a:miter lim="800000"/>
              <a:headEnd/>
              <a:tailEnd/>
            </a:ln>
          </p:spPr>
          <p:txBody>
            <a:bodyPr>
              <a:spAutoFit/>
            </a:bodyPr>
            <a:lstStyle/>
            <a:p>
              <a:pPr algn="ctr">
                <a:defRPr/>
              </a:pPr>
              <a:r>
                <a:rPr lang="es-ES" sz="1200" b="1" dirty="0">
                  <a:latin typeface="+mj-lt"/>
                </a:rPr>
                <a:t>TAQIRU YATIYAÑA APSUÑA YATIQIRIS MUSKPAYA UCHUQ´UMA </a:t>
              </a:r>
              <a:r>
                <a:rPr lang="es-ES" sz="1200" b="1" dirty="0">
                  <a:solidFill>
                    <a:srgbClr val="FF0000"/>
                  </a:solidFill>
                  <a:latin typeface="+mj-lt"/>
                </a:rPr>
                <a:t>EIA</a:t>
              </a:r>
            </a:p>
            <a:p>
              <a:pPr algn="ctr">
                <a:defRPr/>
              </a:pPr>
              <a:r>
                <a:rPr lang="es-CL" sz="1000" b="1" i="1" dirty="0">
                  <a:solidFill>
                    <a:srgbClr val="5F5F5F"/>
                  </a:solidFill>
                </a:rPr>
                <a:t>PUBLICACIÓN</a:t>
              </a:r>
            </a:p>
            <a:p>
              <a:pPr algn="ctr">
                <a:defRPr/>
              </a:pPr>
              <a:r>
                <a:rPr lang="es-CL" sz="1000" b="1" i="1" dirty="0">
                  <a:solidFill>
                    <a:srgbClr val="5F5F5F"/>
                  </a:solidFill>
                </a:rPr>
                <a:t>EXTRACTO EIA</a:t>
              </a:r>
              <a:endParaRPr lang="es-CL" sz="1000" b="1" i="1" dirty="0">
                <a:solidFill>
                  <a:srgbClr val="5F5F5F"/>
                </a:solidFill>
                <a:latin typeface="+mj-lt"/>
              </a:endParaRPr>
            </a:p>
          </p:txBody>
        </p:sp>
        <p:sp>
          <p:nvSpPr>
            <p:cNvPr id="8" name="7 Elipse"/>
            <p:cNvSpPr/>
            <p:nvPr/>
          </p:nvSpPr>
          <p:spPr>
            <a:xfrm>
              <a:off x="6572245" y="2514575"/>
              <a:ext cx="2143141" cy="2143384"/>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4" name="13 CuadroTexto"/>
            <p:cNvSpPr txBox="1"/>
            <p:nvPr/>
          </p:nvSpPr>
          <p:spPr>
            <a:xfrm>
              <a:off x="6429369" y="2928964"/>
              <a:ext cx="2357456" cy="1632147"/>
            </a:xfrm>
            <a:prstGeom prst="rect">
              <a:avLst/>
            </a:prstGeom>
            <a:noFill/>
          </p:spPr>
          <p:txBody>
            <a:bodyPr>
              <a:spAutoFit/>
            </a:bodyPr>
            <a:lstStyle/>
            <a:p>
              <a:pPr algn="ctr">
                <a:defRPr/>
              </a:pPr>
              <a:r>
                <a:rPr lang="es-ES" sz="1200" b="1" dirty="0">
                  <a:solidFill>
                    <a:srgbClr val="FF0000"/>
                  </a:solidFill>
                  <a:latin typeface="+mj-lt"/>
                </a:rPr>
                <a:t>SOJTA TUNKA URU</a:t>
              </a:r>
              <a:r>
                <a:rPr lang="es-ES" sz="1200" b="1" dirty="0">
                  <a:latin typeface="+mj-lt"/>
                </a:rPr>
                <a:t> JAKHUTA CHURAÑATAKI UÑCH´UKITA MARKACHIRINAKA </a:t>
              </a:r>
            </a:p>
            <a:p>
              <a:pPr algn="ctr" fontAlgn="auto">
                <a:spcBef>
                  <a:spcPts val="0"/>
                </a:spcBef>
                <a:spcAft>
                  <a:spcPts val="0"/>
                </a:spcAft>
                <a:defRPr/>
              </a:pPr>
              <a:r>
                <a:rPr lang="es-CL" sz="1000" b="1" i="1" dirty="0">
                  <a:solidFill>
                    <a:srgbClr val="5F5F5F"/>
                  </a:solidFill>
                </a:rPr>
                <a:t>60 DÍAS PLAZO MÁXIMO PARA</a:t>
              </a:r>
            </a:p>
            <a:p>
              <a:pPr algn="ctr" fontAlgn="auto">
                <a:spcBef>
                  <a:spcPts val="0"/>
                </a:spcBef>
                <a:spcAft>
                  <a:spcPts val="0"/>
                </a:spcAft>
                <a:defRPr/>
              </a:pPr>
              <a:r>
                <a:rPr lang="es-CL" sz="1000" b="1" i="1" dirty="0">
                  <a:solidFill>
                    <a:srgbClr val="5F5F5F"/>
                  </a:solidFill>
                </a:rPr>
                <a:t>HACER ENTREGA DE </a:t>
              </a:r>
            </a:p>
            <a:p>
              <a:pPr algn="ctr" fontAlgn="auto">
                <a:spcBef>
                  <a:spcPts val="0"/>
                </a:spcBef>
                <a:spcAft>
                  <a:spcPts val="0"/>
                </a:spcAft>
                <a:defRPr/>
              </a:pPr>
              <a:r>
                <a:rPr lang="es-CL" sz="1000" b="1" i="1" dirty="0">
                  <a:solidFill>
                    <a:srgbClr val="5F5F5F"/>
                  </a:solidFill>
                </a:rPr>
                <a:t>LAS OBSERVACIONES</a:t>
              </a:r>
            </a:p>
            <a:p>
              <a:pPr algn="ctr" fontAlgn="auto">
                <a:spcBef>
                  <a:spcPts val="0"/>
                </a:spcBef>
                <a:spcAft>
                  <a:spcPts val="0"/>
                </a:spcAft>
                <a:defRPr/>
              </a:pPr>
              <a:r>
                <a:rPr lang="es-CL" sz="1000" b="1" i="1" dirty="0">
                  <a:solidFill>
                    <a:srgbClr val="5F5F5F"/>
                  </a:solidFill>
                </a:rPr>
                <a:t>CIUDADANAS</a:t>
              </a:r>
            </a:p>
            <a:p>
              <a:pPr algn="ctr">
                <a:defRPr/>
              </a:pPr>
              <a:endParaRPr lang="es-CL" sz="1200" b="1" dirty="0">
                <a:latin typeface="+mj-lt"/>
              </a:endParaRPr>
            </a:p>
          </p:txBody>
        </p:sp>
      </p:grpSp>
      <p:sp>
        <p:nvSpPr>
          <p:cNvPr id="25" name="24 Rectángulo"/>
          <p:cNvSpPr>
            <a:spLocks noChangeArrowheads="1"/>
          </p:cNvSpPr>
          <p:nvPr/>
        </p:nvSpPr>
        <p:spPr bwMode="auto">
          <a:xfrm>
            <a:off x="1585913" y="7443788"/>
            <a:ext cx="6069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solidFill>
                  <a:srgbClr val="FF0000"/>
                </a:solidFill>
                <a:latin typeface="Arial "/>
              </a:rPr>
              <a:t>WALI WAKISIWA AKA JAKTHATA URU </a:t>
            </a:r>
          </a:p>
          <a:p>
            <a:pPr algn="ctr" eaLnBrk="1" hangingPunct="1"/>
            <a:r>
              <a:rPr lang="es-ES" altLang="es-CL" sz="1200" b="1">
                <a:solidFill>
                  <a:srgbClr val="FF0000"/>
                </a:solidFill>
                <a:latin typeface="Arial "/>
              </a:rPr>
              <a:t>MANTAYAÑATAKI UÑCH´UKITA MARKACHIRINAKA </a:t>
            </a:r>
          </a:p>
          <a:p>
            <a:pPr algn="ctr" eaLnBrk="1" hangingPunct="1"/>
            <a:r>
              <a:rPr lang="es-CL" altLang="es-CL" sz="1000" b="1" i="1">
                <a:solidFill>
                  <a:srgbClr val="5F5F5F"/>
                </a:solidFill>
                <a:latin typeface="Arial "/>
              </a:rPr>
              <a:t>LO MÁS IMPORTANTE: ESTE ES EL PLAZO PARA HACER INGRESO DE LAS OBSERVACIONES </a:t>
            </a:r>
          </a:p>
          <a:p>
            <a:pPr algn="ctr" eaLnBrk="1" hangingPunct="1"/>
            <a:r>
              <a:rPr lang="es-CL" altLang="es-CL" sz="1000" b="1" i="1">
                <a:solidFill>
                  <a:srgbClr val="5F5F5F"/>
                </a:solidFill>
                <a:latin typeface="Arial "/>
              </a:rPr>
              <a:t>CIUDADANAS</a:t>
            </a:r>
          </a:p>
          <a:p>
            <a:pPr algn="ctr" eaLnBrk="1" hangingPunct="1"/>
            <a:endParaRPr lang="es-CL" altLang="es-CL" sz="1200">
              <a:solidFill>
                <a:srgbClr val="FF0000"/>
              </a:solidFill>
              <a:latin typeface="Arial Black" pitchFamily="34" charset="0"/>
            </a:endParaRPr>
          </a:p>
        </p:txBody>
      </p:sp>
      <p:sp>
        <p:nvSpPr>
          <p:cNvPr id="23" name="22 Rectángulo"/>
          <p:cNvSpPr>
            <a:spLocks noChangeArrowheads="1"/>
          </p:cNvSpPr>
          <p:nvPr/>
        </p:nvSpPr>
        <p:spPr bwMode="auto">
          <a:xfrm>
            <a:off x="2743200" y="-1071563"/>
            <a:ext cx="3754438" cy="954088"/>
          </a:xfrm>
          <a:prstGeom prst="rect">
            <a:avLst/>
          </a:prstGeom>
          <a:noFill/>
          <a:ln w="9525">
            <a:noFill/>
            <a:miter lim="800000"/>
            <a:headEnd/>
            <a:tailEnd/>
          </a:ln>
        </p:spPr>
        <p:txBody>
          <a:bodyPr wrap="none">
            <a:spAutoFit/>
          </a:bodyPr>
          <a:lstStyle/>
          <a:p>
            <a:pPr algn="ctr">
              <a:defRPr/>
            </a:pPr>
            <a:r>
              <a:rPr lang="es-ES" sz="1200" b="1" dirty="0">
                <a:latin typeface="+mj-lt"/>
              </a:rPr>
              <a:t>YATJATAYAÑATAKI YATIYAÑATAKI UCHUQ´UMA </a:t>
            </a:r>
          </a:p>
          <a:p>
            <a:pPr algn="ctr">
              <a:defRPr/>
            </a:pPr>
            <a:r>
              <a:rPr lang="es-ES" sz="1200" b="1" dirty="0">
                <a:latin typeface="+mj-lt"/>
              </a:rPr>
              <a:t>MARKA JAKE CH´AJWAÑA MARKACHIRI</a:t>
            </a:r>
          </a:p>
          <a:p>
            <a:pPr algn="ctr">
              <a:defRPr/>
            </a:pPr>
            <a:r>
              <a:rPr lang="es-CL" sz="1000" b="1" i="1" dirty="0">
                <a:solidFill>
                  <a:srgbClr val="5F5F5F"/>
                </a:solidFill>
              </a:rPr>
              <a:t>DIFUSIÓN, CAPACITACIÓN AMBIENTAL CIUDADANA, </a:t>
            </a:r>
          </a:p>
          <a:p>
            <a:pPr algn="ctr">
              <a:defRPr/>
            </a:pPr>
            <a:r>
              <a:rPr lang="es-CL" sz="1000" b="1" i="1" dirty="0">
                <a:solidFill>
                  <a:srgbClr val="5F5F5F"/>
                </a:solidFill>
              </a:rPr>
              <a:t>DISCUSIÓN CIUDADANA</a:t>
            </a:r>
            <a:endParaRPr lang="es-CL" sz="1000" b="1" i="1" dirty="0">
              <a:solidFill>
                <a:srgbClr val="5F5F5F"/>
              </a:solidFill>
              <a:latin typeface="Arial Black" pitchFamily="34" charset="0"/>
            </a:endParaRPr>
          </a:p>
          <a:p>
            <a:pPr algn="ctr">
              <a:defRPr/>
            </a:pPr>
            <a:r>
              <a:rPr lang="es-ES" sz="1200" b="1" dirty="0">
                <a:latin typeface="+mj-lt"/>
              </a:rPr>
              <a:t> </a:t>
            </a:r>
            <a:endParaRPr lang="es-CL" sz="1200" b="1" dirty="0">
              <a:latin typeface="+mj-lt"/>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49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par>
                                <p:cTn id="7" presetID="53"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fltVal val="0"/>
                                          </p:val>
                                        </p:tav>
                                        <p:tav tm="100000">
                                          <p:val>
                                            <p:strVal val="#ppt_h"/>
                                          </p:val>
                                        </p:tav>
                                      </p:tavLst>
                                    </p:anim>
                                    <p:animEffect transition="in" filter="fade">
                                      <p:cBhvr>
                                        <p:cTn id="11" dur="500"/>
                                        <p:tgtEl>
                                          <p:spTgt spid="1026"/>
                                        </p:tgtEl>
                                      </p:cBhvr>
                                    </p:animEffect>
                                  </p:childTnLst>
                                </p:cTn>
                              </p:par>
                              <p:par>
                                <p:cTn id="12" presetID="5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nodeType="afterGroup">
                            <p:stCondLst>
                              <p:cond delay="500"/>
                            </p:stCondLst>
                            <p:childTnLst>
                              <p:par>
                                <p:cTn id="18" presetID="64" presetClass="path" presetSubtype="0" accel="50000" decel="50000" fill="hold" grpId="0" nodeType="afterEffect">
                                  <p:stCondLst>
                                    <p:cond delay="0"/>
                                  </p:stCondLst>
                                  <p:childTnLst>
                                    <p:animMotion origin="layout" path="M 1.66667E-6 -4.07407E-6 L 1.66667E-6 -0.27384 " pathEditMode="relative" rAng="0" ptsTypes="AA">
                                      <p:cBhvr>
                                        <p:cTn id="19" dur="500" fill="hold"/>
                                        <p:tgtEl>
                                          <p:spTgt spid="25"/>
                                        </p:tgtEl>
                                        <p:attrNameLst>
                                          <p:attrName>ppt_x</p:attrName>
                                          <p:attrName>ppt_y</p:attrName>
                                        </p:attrNameLst>
                                      </p:cBhvr>
                                      <p:rCtr x="0" y="-13700"/>
                                    </p:animMotion>
                                  </p:childTnLst>
                                </p:cTn>
                              </p:par>
                            </p:childTnLst>
                          </p:cTn>
                        </p:par>
                        <p:par>
                          <p:cTn id="20" fill="hold" nodeType="afterGroup">
                            <p:stCondLst>
                              <p:cond delay="1000"/>
                            </p:stCondLst>
                            <p:childTnLst>
                              <p:par>
                                <p:cTn id="21" presetID="64" presetClass="path" presetSubtype="0" accel="50000" decel="50000" fill="hold" grpId="0" nodeType="afterEffect">
                                  <p:stCondLst>
                                    <p:cond delay="0"/>
                                  </p:stCondLst>
                                  <p:childTnLst>
                                    <p:animMotion origin="layout" path="M -0.02882 4.07407E-6 L -0.02882 0.48148 " pathEditMode="relative" rAng="0" ptsTypes="AA">
                                      <p:cBhvr>
                                        <p:cTn id="22" dur="500" fill="hold"/>
                                        <p:tgtEl>
                                          <p:spTgt spid="23"/>
                                        </p:tgtEl>
                                        <p:attrNameLst>
                                          <p:attrName>ppt_x</p:attrName>
                                          <p:attrName>ppt_y</p:attrName>
                                        </p:attrNameLst>
                                      </p:cBhvr>
                                      <p:rCtr x="0" y="2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Users\Diego\Desktop\presconama\Power Point\imagenes\imag-diapo-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1888"/>
            <a:ext cx="9144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a:spLocks noChangeArrowheads="1"/>
          </p:cNvSpPr>
          <p:nvPr/>
        </p:nvSpPr>
        <p:spPr bwMode="auto">
          <a:xfrm>
            <a:off x="3321050" y="2500313"/>
            <a:ext cx="17764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2400">
                <a:solidFill>
                  <a:schemeClr val="bg1"/>
                </a:solidFill>
                <a:latin typeface="Impact" pitchFamily="34" charset="0"/>
              </a:rPr>
              <a:t>APAYASA RCA</a:t>
            </a:r>
          </a:p>
          <a:p>
            <a:pPr algn="ctr" eaLnBrk="1" hangingPunct="1"/>
            <a:r>
              <a:rPr lang="es-CL" altLang="es-CL" sz="1400" i="1">
                <a:solidFill>
                  <a:srgbClr val="5F5F5F"/>
                </a:solidFill>
                <a:latin typeface="Impact" pitchFamily="34" charset="0"/>
              </a:rPr>
              <a:t>ENVÍO DE RCA</a:t>
            </a:r>
            <a:endParaRPr lang="es-CL" altLang="es-CL" sz="1400" b="1" i="1">
              <a:solidFill>
                <a:srgbClr val="5F5F5F"/>
              </a:solidFill>
              <a:latin typeface="Impact" pitchFamily="34" charset="0"/>
            </a:endParaRPr>
          </a:p>
          <a:p>
            <a:pPr algn="ctr" eaLnBrk="1" hangingPunct="1"/>
            <a:r>
              <a:rPr lang="es-ES" altLang="es-CL" sz="2400">
                <a:solidFill>
                  <a:schemeClr val="bg1"/>
                </a:solidFill>
                <a:latin typeface="Impact" pitchFamily="34" charset="0"/>
              </a:rPr>
              <a:t> </a:t>
            </a:r>
            <a:endParaRPr lang="es-CL" altLang="es-CL" sz="2400">
              <a:solidFill>
                <a:schemeClr val="bg1"/>
              </a:solidFill>
              <a:latin typeface="Impact" pitchFamily="34" charset="0"/>
            </a:endParaRPr>
          </a:p>
        </p:txBody>
      </p:sp>
      <p:grpSp>
        <p:nvGrpSpPr>
          <p:cNvPr id="2" name="13 Grupo"/>
          <p:cNvGrpSpPr>
            <a:grpSpLocks/>
          </p:cNvGrpSpPr>
          <p:nvPr/>
        </p:nvGrpSpPr>
        <p:grpSpPr bwMode="auto">
          <a:xfrm>
            <a:off x="142875" y="2522538"/>
            <a:ext cx="8501063" cy="2406650"/>
            <a:chOff x="142783" y="2522518"/>
            <a:chExt cx="8501226" cy="2406985"/>
          </a:xfrm>
        </p:grpSpPr>
        <p:sp>
          <p:nvSpPr>
            <p:cNvPr id="15" name="14 Elipse"/>
            <p:cNvSpPr/>
            <p:nvPr/>
          </p:nvSpPr>
          <p:spPr>
            <a:xfrm>
              <a:off x="142783" y="2522518"/>
              <a:ext cx="2500361" cy="2406985"/>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5 Elipse"/>
            <p:cNvSpPr/>
            <p:nvPr/>
          </p:nvSpPr>
          <p:spPr>
            <a:xfrm>
              <a:off x="6572281" y="2571737"/>
              <a:ext cx="2071728" cy="2071976"/>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373" name="16 CuadroTexto"/>
            <p:cNvSpPr txBox="1">
              <a:spLocks noChangeArrowheads="1"/>
            </p:cNvSpPr>
            <p:nvPr/>
          </p:nvSpPr>
          <p:spPr bwMode="auto">
            <a:xfrm>
              <a:off x="384088" y="2928975"/>
              <a:ext cx="1928850" cy="2000528"/>
            </a:xfrm>
            <a:prstGeom prst="rect">
              <a:avLst/>
            </a:prstGeom>
            <a:noFill/>
            <a:ln w="9525">
              <a:noFill/>
              <a:miter lim="800000"/>
              <a:headEnd/>
              <a:tailEnd/>
            </a:ln>
          </p:spPr>
          <p:txBody>
            <a:bodyPr>
              <a:spAutoFit/>
            </a:bodyPr>
            <a:lstStyle/>
            <a:p>
              <a:pPr algn="ctr">
                <a:defRPr/>
              </a:pPr>
              <a:r>
                <a:rPr lang="es-ES" sz="1200" b="1" dirty="0">
                  <a:solidFill>
                    <a:srgbClr val="FF0000"/>
                  </a:solidFill>
                  <a:latin typeface="+mj-lt"/>
                </a:rPr>
                <a:t>MAYA PATAKA PA TUNKANI URU -  MAYA PATAKA KINSAQALLKU TUNKANI</a:t>
              </a:r>
              <a:r>
                <a:rPr lang="es-ES" sz="1200" b="1" dirty="0">
                  <a:latin typeface="+mj-lt"/>
                </a:rPr>
                <a:t> TUKTHAPITA SUMA LURATA UCHUQ´UMA </a:t>
              </a:r>
            </a:p>
            <a:p>
              <a:pPr algn="ctr">
                <a:defRPr/>
              </a:pPr>
              <a:r>
                <a:rPr lang="es-CL" sz="1000" b="1" i="1" dirty="0">
                  <a:solidFill>
                    <a:srgbClr val="5F5F5F"/>
                  </a:solidFill>
                </a:rPr>
                <a:t>DÍA 120 - 180</a:t>
              </a:r>
            </a:p>
            <a:p>
              <a:pPr algn="ctr">
                <a:defRPr/>
              </a:pPr>
              <a:r>
                <a:rPr lang="es-CL" sz="1000" b="1" i="1" dirty="0">
                  <a:solidFill>
                    <a:srgbClr val="5F5F5F"/>
                  </a:solidFill>
                </a:rPr>
                <a:t>RESOLUCIÓN DE </a:t>
              </a:r>
            </a:p>
            <a:p>
              <a:pPr algn="ctr">
                <a:defRPr/>
              </a:pPr>
              <a:r>
                <a:rPr lang="es-CL" sz="1000" b="1" i="1" dirty="0">
                  <a:solidFill>
                    <a:srgbClr val="5F5F5F"/>
                  </a:solidFill>
                </a:rPr>
                <a:t>CALIFICACIÓN</a:t>
              </a:r>
            </a:p>
            <a:p>
              <a:pPr algn="ctr">
                <a:defRPr/>
              </a:pPr>
              <a:r>
                <a:rPr lang="es-CL" sz="1000" b="1" i="1" dirty="0">
                  <a:solidFill>
                    <a:srgbClr val="5F5F5F"/>
                  </a:solidFill>
                </a:rPr>
                <a:t>AMBIENTAL</a:t>
              </a:r>
            </a:p>
            <a:p>
              <a:pPr algn="ctr">
                <a:defRPr/>
              </a:pPr>
              <a:endParaRPr lang="es-CL" sz="1200" b="1" dirty="0">
                <a:latin typeface="+mj-lt"/>
              </a:endParaRPr>
            </a:p>
          </p:txBody>
        </p:sp>
        <p:sp>
          <p:nvSpPr>
            <p:cNvPr id="15374" name="17 CuadroTexto"/>
            <p:cNvSpPr txBox="1">
              <a:spLocks noChangeArrowheads="1"/>
            </p:cNvSpPr>
            <p:nvPr/>
          </p:nvSpPr>
          <p:spPr bwMode="auto">
            <a:xfrm>
              <a:off x="6731034" y="2895632"/>
              <a:ext cx="1643095" cy="1630590"/>
            </a:xfrm>
            <a:prstGeom prst="rect">
              <a:avLst/>
            </a:prstGeom>
            <a:noFill/>
            <a:ln w="9525">
              <a:noFill/>
              <a:miter lim="800000"/>
              <a:headEnd/>
              <a:tailEnd/>
            </a:ln>
          </p:spPr>
          <p:txBody>
            <a:bodyPr>
              <a:spAutoFit/>
            </a:bodyPr>
            <a:lstStyle/>
            <a:p>
              <a:pPr algn="ctr">
                <a:defRPr/>
              </a:pPr>
              <a:r>
                <a:rPr lang="es-ES" sz="1200" b="1" dirty="0">
                  <a:solidFill>
                    <a:srgbClr val="FF0000"/>
                  </a:solidFill>
                  <a:latin typeface="+mj-lt"/>
                </a:rPr>
                <a:t>APAYASA RCA </a:t>
              </a:r>
              <a:r>
                <a:rPr lang="es-ES" sz="1200" b="1" dirty="0">
                  <a:latin typeface="+mj-lt"/>
                </a:rPr>
                <a:t>SAYSAÑA UÑCH´UKITA MARKACHIRINAKA</a:t>
              </a:r>
            </a:p>
            <a:p>
              <a:pPr algn="ctr">
                <a:defRPr/>
              </a:pPr>
              <a:r>
                <a:rPr lang="es-CL" sz="1000" b="1" i="1" dirty="0">
                  <a:solidFill>
                    <a:srgbClr val="5F5F5F"/>
                  </a:solidFill>
                </a:rPr>
                <a:t>ENVÍO DE RCA</a:t>
              </a:r>
            </a:p>
            <a:p>
              <a:pPr algn="ctr">
                <a:defRPr/>
              </a:pPr>
              <a:r>
                <a:rPr lang="es-CL" sz="1000" b="1" i="1" dirty="0">
                  <a:solidFill>
                    <a:srgbClr val="5F5F5F"/>
                  </a:solidFill>
                </a:rPr>
                <a:t>CON RESPUESTA A </a:t>
              </a:r>
            </a:p>
            <a:p>
              <a:pPr algn="ctr">
                <a:defRPr/>
              </a:pPr>
              <a:r>
                <a:rPr lang="es-CL" sz="1000" b="1" i="1" dirty="0">
                  <a:solidFill>
                    <a:srgbClr val="5F5F5F"/>
                  </a:solidFill>
                </a:rPr>
                <a:t>OBSERVACIONES</a:t>
              </a:r>
            </a:p>
            <a:p>
              <a:pPr algn="ctr">
                <a:defRPr/>
              </a:pPr>
              <a:r>
                <a:rPr lang="es-CL" sz="1000" b="1" i="1" dirty="0">
                  <a:solidFill>
                    <a:srgbClr val="5F5F5F"/>
                  </a:solidFill>
                </a:rPr>
                <a:t>CIUDADANAS</a:t>
              </a:r>
            </a:p>
            <a:p>
              <a:pPr algn="ctr">
                <a:defRPr/>
              </a:pPr>
              <a:r>
                <a:rPr lang="es-ES" sz="1200" b="1" dirty="0">
                  <a:latin typeface="+mj-lt"/>
                </a:rPr>
                <a:t> </a:t>
              </a:r>
              <a:endParaRPr lang="es-CL" sz="1200" b="1" dirty="0">
                <a:latin typeface="+mj-lt"/>
              </a:endParaRPr>
            </a:p>
          </p:txBody>
        </p:sp>
      </p:grpSp>
      <p:pic>
        <p:nvPicPr>
          <p:cNvPr id="24" name="Picture 3" descr="C:\Users\Diego\Desktop\presconama\Power Point\imagenes\imag-diapo-1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2716213"/>
            <a:ext cx="4557713"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4 Grupo"/>
          <p:cNvGrpSpPr>
            <a:grpSpLocks/>
          </p:cNvGrpSpPr>
          <p:nvPr/>
        </p:nvGrpSpPr>
        <p:grpSpPr bwMode="auto">
          <a:xfrm>
            <a:off x="9929813" y="214313"/>
            <a:ext cx="5183187" cy="1522412"/>
            <a:chOff x="4786314" y="1285860"/>
            <a:chExt cx="5183571" cy="1522223"/>
          </a:xfrm>
        </p:grpSpPr>
        <p:sp>
          <p:nvSpPr>
            <p:cNvPr id="16395" name="15 CuadroTexto"/>
            <p:cNvSpPr txBox="1">
              <a:spLocks noChangeArrowheads="1"/>
            </p:cNvSpPr>
            <p:nvPr/>
          </p:nvSpPr>
          <p:spPr bwMode="auto">
            <a:xfrm>
              <a:off x="4786314" y="1285860"/>
              <a:ext cx="5183571" cy="144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¿KUNJAMARAKI QHIRQTAYAÑA UÑAKIPAÑA</a:t>
              </a:r>
            </a:p>
            <a:p>
              <a:pPr eaLnBrk="1" hangingPunct="1"/>
              <a:r>
                <a:rPr lang="es-ES" altLang="es-CL" sz="2400">
                  <a:solidFill>
                    <a:srgbClr val="FFC000"/>
                  </a:solidFill>
                  <a:latin typeface="Impact" pitchFamily="34" charset="0"/>
                </a:rPr>
                <a:t>PARLAPTHAPIÑA</a:t>
              </a:r>
              <a:r>
                <a:rPr lang="es-ES" altLang="es-CL" sz="2400">
                  <a:latin typeface="Impact" pitchFamily="34" charset="0"/>
                </a:rPr>
                <a:t> MARKACHIRINAKA?</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6396"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785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35" presetClass="path" presetSubtype="0" accel="50000" decel="50000" fill="hold" nodeType="withEffect">
                                  <p:stCondLst>
                                    <p:cond delay="0"/>
                                  </p:stCondLst>
                                  <p:childTnLst>
                                    <p:animMotion origin="layout" path="M 1.38889E-6 4.68208E-6 L -0.69722 0.0067 " pathEditMode="relative" rAng="0" ptsTypes="AA">
                                      <p:cBhvr>
                                        <p:cTn id="23" dur="500" fill="hold"/>
                                        <p:tgtEl>
                                          <p:spTgt spid="3"/>
                                        </p:tgtEl>
                                        <p:attrNameLst>
                                          <p:attrName>ppt_x</p:attrName>
                                          <p:attrName>ppt_y</p:attrName>
                                        </p:attrNameLst>
                                      </p:cBhvr>
                                      <p:rCtr x="-34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3519488"/>
            <a:ext cx="40862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26 Grupo"/>
          <p:cNvGrpSpPr>
            <a:grpSpLocks/>
          </p:cNvGrpSpPr>
          <p:nvPr/>
        </p:nvGrpSpPr>
        <p:grpSpPr bwMode="auto">
          <a:xfrm>
            <a:off x="560388" y="2144713"/>
            <a:ext cx="8134350" cy="5856287"/>
            <a:chOff x="560306" y="1514298"/>
            <a:chExt cx="8134307" cy="5855439"/>
          </a:xfrm>
        </p:grpSpPr>
        <p:grpSp>
          <p:nvGrpSpPr>
            <p:cNvPr id="17417" name="25 Grupo"/>
            <p:cNvGrpSpPr>
              <a:grpSpLocks/>
            </p:cNvGrpSpPr>
            <p:nvPr/>
          </p:nvGrpSpPr>
          <p:grpSpPr bwMode="auto">
            <a:xfrm>
              <a:off x="1395327" y="1514298"/>
              <a:ext cx="5775294" cy="5855439"/>
              <a:chOff x="1395327" y="1514298"/>
              <a:chExt cx="5775294" cy="5855439"/>
            </a:xfrm>
          </p:grpSpPr>
          <p:sp>
            <p:nvSpPr>
              <p:cNvPr id="11" name="10 Arco"/>
              <p:cNvSpPr/>
              <p:nvPr/>
            </p:nvSpPr>
            <p:spPr>
              <a:xfrm rot="18969217">
                <a:off x="1395327" y="1646041"/>
                <a:ext cx="5775294" cy="5723696"/>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7423" name="23 Grupo"/>
              <p:cNvGrpSpPr>
                <a:grpSpLocks/>
              </p:cNvGrpSpPr>
              <p:nvPr/>
            </p:nvGrpSpPr>
            <p:grpSpPr bwMode="auto">
              <a:xfrm>
                <a:off x="3143155" y="1514298"/>
                <a:ext cx="2467998" cy="569830"/>
                <a:chOff x="3143155" y="1071522"/>
                <a:chExt cx="2467998" cy="569830"/>
              </a:xfrm>
            </p:grpSpPr>
            <p:sp>
              <p:nvSpPr>
                <p:cNvPr id="21" name="20 Rectángulo redondeado"/>
                <p:cNvSpPr/>
                <p:nvPr/>
              </p:nvSpPr>
              <p:spPr>
                <a:xfrm>
                  <a:off x="3143155" y="1073109"/>
                  <a:ext cx="2357426" cy="5682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25" name="21 Rectángulo"/>
                <p:cNvSpPr>
                  <a:spLocks noChangeArrowheads="1"/>
                </p:cNvSpPr>
                <p:nvPr/>
              </p:nvSpPr>
              <p:spPr bwMode="auto">
                <a:xfrm>
                  <a:off x="3254326" y="1071522"/>
                  <a:ext cx="2356827" cy="5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dirty="0">
                      <a:solidFill>
                        <a:srgbClr val="FF0000"/>
                      </a:solidFill>
                      <a:latin typeface="Impact" pitchFamily="34" charset="0"/>
                    </a:rPr>
                    <a:t>TUNKA PHISKANI URU </a:t>
                  </a:r>
                </a:p>
                <a:p>
                  <a:pPr algn="ctr" eaLnBrk="1" hangingPunct="1"/>
                  <a:r>
                    <a:rPr lang="es-CL" altLang="es-CL" sz="1200" b="1" i="1" dirty="0">
                      <a:solidFill>
                        <a:srgbClr val="5F5F5F"/>
                      </a:solidFill>
                      <a:latin typeface="Arial Black" pitchFamily="34" charset="0"/>
                    </a:rPr>
                    <a:t>15 o 30 DÍAS</a:t>
                  </a:r>
                  <a:endParaRPr lang="es-CL" altLang="es-CL" sz="1200" i="1" dirty="0">
                    <a:solidFill>
                      <a:srgbClr val="5F5F5F"/>
                    </a:solidFill>
                    <a:latin typeface="Impact" pitchFamily="34" charset="0"/>
                  </a:endParaRPr>
                </a:p>
              </p:txBody>
            </p:sp>
          </p:grpSp>
        </p:grpSp>
        <p:sp>
          <p:nvSpPr>
            <p:cNvPr id="8" name="7 Elipse"/>
            <p:cNvSpPr/>
            <p:nvPr/>
          </p:nvSpPr>
          <p:spPr>
            <a:xfrm>
              <a:off x="6643574" y="2441264"/>
              <a:ext cx="2000239" cy="199996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395" name="13 CuadroTexto"/>
            <p:cNvSpPr txBox="1">
              <a:spLocks noChangeArrowheads="1"/>
            </p:cNvSpPr>
            <p:nvPr/>
          </p:nvSpPr>
          <p:spPr bwMode="auto">
            <a:xfrm>
              <a:off x="6622936" y="2798399"/>
              <a:ext cx="2071677" cy="1630127"/>
            </a:xfrm>
            <a:prstGeom prst="rect">
              <a:avLst/>
            </a:prstGeom>
            <a:noFill/>
            <a:ln w="9525">
              <a:noFill/>
              <a:miter lim="800000"/>
              <a:headEnd/>
              <a:tailEnd/>
            </a:ln>
          </p:spPr>
          <p:txBody>
            <a:bodyPr>
              <a:spAutoFit/>
            </a:bodyPr>
            <a:lstStyle/>
            <a:p>
              <a:pPr algn="ctr">
                <a:defRPr/>
              </a:pPr>
              <a:r>
                <a:rPr lang="es-ES" sz="1200" b="1" dirty="0">
                  <a:solidFill>
                    <a:srgbClr val="FF0000"/>
                  </a:solidFill>
                  <a:latin typeface="+mj-lt"/>
                </a:rPr>
                <a:t>SUMA JAKTHATA </a:t>
              </a:r>
              <a:r>
                <a:rPr lang="es-ES" sz="1200" b="1" dirty="0">
                  <a:latin typeface="+mj-lt"/>
                </a:rPr>
                <a:t>KUNJAMA MUNTANA AMTATA </a:t>
              </a:r>
              <a:r>
                <a:rPr lang="es-ES" sz="1200" b="1" dirty="0">
                  <a:solidFill>
                    <a:srgbClr val="FF0000"/>
                  </a:solidFill>
                  <a:latin typeface="+mj-lt"/>
                </a:rPr>
                <a:t>LURAÑATAKI EWJATASA</a:t>
              </a:r>
            </a:p>
            <a:p>
              <a:pPr algn="ctr">
                <a:defRPr/>
              </a:pPr>
              <a:r>
                <a:rPr lang="es-CL" sz="1000" b="1" i="1" dirty="0">
                  <a:solidFill>
                    <a:srgbClr val="5F5F5F"/>
                  </a:solidFill>
                </a:rPr>
                <a:t>PLAZO MÁXIMO PARA DESARROLLAR UN </a:t>
              </a:r>
            </a:p>
            <a:p>
              <a:pPr algn="ctr">
                <a:defRPr/>
              </a:pPr>
              <a:r>
                <a:rPr lang="es-CL" sz="1000" b="1" i="1" dirty="0">
                  <a:solidFill>
                    <a:srgbClr val="5F5F5F"/>
                  </a:solidFill>
                </a:rPr>
                <a:t>RECURSO DE </a:t>
              </a:r>
            </a:p>
            <a:p>
              <a:pPr algn="ctr">
                <a:defRPr/>
              </a:pPr>
              <a:r>
                <a:rPr lang="es-CL" sz="1000" b="1" i="1" dirty="0">
                  <a:solidFill>
                    <a:srgbClr val="5F5F5F"/>
                  </a:solidFill>
                </a:rPr>
                <a:t>RECLAMACIÓN</a:t>
              </a:r>
            </a:p>
            <a:p>
              <a:pPr algn="ctr">
                <a:defRPr/>
              </a:pPr>
              <a:endParaRPr lang="es-CL" sz="1200" b="1" dirty="0">
                <a:solidFill>
                  <a:srgbClr val="FF0000"/>
                </a:solidFill>
                <a:latin typeface="+mj-lt"/>
              </a:endParaRPr>
            </a:p>
          </p:txBody>
        </p:sp>
        <p:sp>
          <p:nvSpPr>
            <p:cNvPr id="7" name="6 Elipse"/>
            <p:cNvSpPr/>
            <p:nvPr/>
          </p:nvSpPr>
          <p:spPr>
            <a:xfrm>
              <a:off x="571418" y="2369836"/>
              <a:ext cx="2000239" cy="199996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397" name="12 CuadroTexto"/>
            <p:cNvSpPr txBox="1">
              <a:spLocks noChangeArrowheads="1"/>
            </p:cNvSpPr>
            <p:nvPr/>
          </p:nvSpPr>
          <p:spPr bwMode="auto">
            <a:xfrm>
              <a:off x="560306" y="2873001"/>
              <a:ext cx="1928802" cy="1139660"/>
            </a:xfrm>
            <a:prstGeom prst="rect">
              <a:avLst/>
            </a:prstGeom>
            <a:noFill/>
            <a:ln w="9525">
              <a:noFill/>
              <a:miter lim="800000"/>
              <a:headEnd/>
              <a:tailEnd/>
            </a:ln>
          </p:spPr>
          <p:txBody>
            <a:bodyPr>
              <a:spAutoFit/>
            </a:bodyPr>
            <a:lstStyle/>
            <a:p>
              <a:pPr algn="ctr">
                <a:defRPr/>
              </a:pPr>
              <a:r>
                <a:rPr lang="es-ES" sz="1200" b="1" dirty="0">
                  <a:latin typeface="+mj-lt"/>
                </a:rPr>
                <a:t>KAT´UKAÑA KELKANTATA </a:t>
              </a:r>
              <a:r>
                <a:rPr lang="es-ES" sz="1200" b="1" dirty="0">
                  <a:solidFill>
                    <a:srgbClr val="FF0000"/>
                  </a:solidFill>
                  <a:latin typeface="+mj-lt"/>
                </a:rPr>
                <a:t>RCA</a:t>
              </a:r>
              <a:r>
                <a:rPr lang="es-ES" sz="1200" b="1" dirty="0">
                  <a:latin typeface="+mj-lt"/>
                </a:rPr>
                <a:t> MARKA JAKENAKA</a:t>
              </a:r>
            </a:p>
            <a:p>
              <a:pPr algn="ctr">
                <a:defRPr/>
              </a:pPr>
              <a:r>
                <a:rPr lang="es-CL" sz="1000" b="1" i="1" dirty="0">
                  <a:solidFill>
                    <a:srgbClr val="5F5F5F"/>
                  </a:solidFill>
                </a:rPr>
                <a:t>RECEPCIÓN DEL RCA POR EL CIUDADANO</a:t>
              </a:r>
            </a:p>
            <a:p>
              <a:pPr algn="ctr">
                <a:defRPr/>
              </a:pPr>
              <a:r>
                <a:rPr lang="es-ES" sz="1200" b="1" dirty="0">
                  <a:latin typeface="+mj-lt"/>
                </a:rPr>
                <a:t> </a:t>
              </a:r>
              <a:endParaRPr lang="es-CL" sz="1200" b="1" dirty="0">
                <a:latin typeface="+mj-lt"/>
              </a:endParaRPr>
            </a:p>
          </p:txBody>
        </p:sp>
      </p:grpSp>
      <p:grpSp>
        <p:nvGrpSpPr>
          <p:cNvPr id="5" name="14 Grupo"/>
          <p:cNvGrpSpPr>
            <a:grpSpLocks/>
          </p:cNvGrpSpPr>
          <p:nvPr/>
        </p:nvGrpSpPr>
        <p:grpSpPr bwMode="auto">
          <a:xfrm>
            <a:off x="9929813" y="214313"/>
            <a:ext cx="5183187" cy="1522412"/>
            <a:chOff x="4786314" y="1285860"/>
            <a:chExt cx="5183571" cy="1522223"/>
          </a:xfrm>
        </p:grpSpPr>
        <p:sp>
          <p:nvSpPr>
            <p:cNvPr id="17415" name="15 CuadroTexto"/>
            <p:cNvSpPr txBox="1">
              <a:spLocks noChangeArrowheads="1"/>
            </p:cNvSpPr>
            <p:nvPr/>
          </p:nvSpPr>
          <p:spPr bwMode="auto">
            <a:xfrm>
              <a:off x="4786314" y="1285860"/>
              <a:ext cx="5183571" cy="144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¿KUNJAMARAKI QHIRQTAYAÑA UÑAKIPAÑA</a:t>
              </a:r>
            </a:p>
            <a:p>
              <a:pPr eaLnBrk="1" hangingPunct="1"/>
              <a:r>
                <a:rPr lang="es-ES" altLang="es-CL" sz="2400">
                  <a:solidFill>
                    <a:srgbClr val="FFC000"/>
                  </a:solidFill>
                  <a:latin typeface="Impact" pitchFamily="34" charset="0"/>
                </a:rPr>
                <a:t>PARLAPTHAPIÑA</a:t>
              </a:r>
              <a:r>
                <a:rPr lang="es-ES" altLang="es-CL" sz="2400">
                  <a:latin typeface="Impact" pitchFamily="34" charset="0"/>
                </a:rPr>
                <a:t> MARKACHIRINAKA?</a:t>
              </a:r>
            </a:p>
            <a:p>
              <a:pPr eaLnBrk="1" hangingPunct="1"/>
              <a:r>
                <a:rPr lang="es-CL" altLang="es-CL" sz="1600" i="1">
                  <a:latin typeface="Impact" pitchFamily="34" charset="0"/>
                </a:rPr>
                <a:t>¿CÓMO FUNCIONA EL PROCESO DE </a:t>
              </a:r>
              <a:r>
                <a:rPr lang="es-CL" altLang="es-CL" sz="1600" i="1">
                  <a:solidFill>
                    <a:srgbClr val="FFC000"/>
                  </a:solidFill>
                  <a:latin typeface="Impact" pitchFamily="34" charset="0"/>
                </a:rPr>
                <a:t>PARTICIPACIÓN</a:t>
              </a:r>
              <a:r>
                <a:rPr lang="es-CL" altLang="es-CL" sz="1600" i="1">
                  <a:latin typeface="Impact" pitchFamily="34" charset="0"/>
                </a:rPr>
                <a:t> CIUDADANA?</a:t>
              </a:r>
              <a:endParaRPr lang="es-CL" altLang="es-CL" sz="1600" b="1" i="1">
                <a:solidFill>
                  <a:srgbClr val="669900"/>
                </a:solidFill>
                <a:latin typeface="Impact" pitchFamily="34" charset="0"/>
              </a:endParaRPr>
            </a:p>
            <a:p>
              <a:pPr eaLnBrk="1" hangingPunct="1"/>
              <a:endParaRPr lang="es-CL" altLang="es-CL" sz="2400">
                <a:latin typeface="Impact" pitchFamily="34" charset="0"/>
              </a:endParaRPr>
            </a:p>
          </p:txBody>
        </p:sp>
        <p:sp>
          <p:nvSpPr>
            <p:cNvPr id="17416" name="16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7435" name="Rectangle 27"/>
          <p:cNvSpPr>
            <a:spLocks noChangeArrowheads="1"/>
          </p:cNvSpPr>
          <p:nvPr/>
        </p:nvSpPr>
        <p:spPr bwMode="auto">
          <a:xfrm>
            <a:off x="0" y="1125538"/>
            <a:ext cx="48085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600" b="1">
                <a:solidFill>
                  <a:srgbClr val="FF0000"/>
                </a:solidFill>
              </a:rPr>
              <a:t>Los proyectos ingresados antes del 26 de enero del 2010,  tienen un plazo de 15 días, los ingresados con posterioridad a esta fecha tienen un plazo de 30 días</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30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35" presetClass="path" presetSubtype="0" accel="50000" decel="50000" fill="hold" nodeType="withEffect">
                                  <p:stCondLst>
                                    <p:cond delay="0"/>
                                  </p:stCondLst>
                                  <p:childTnLst>
                                    <p:animMotion origin="layout" path="M 1.38889E-6 4.68208E-6 L -0.69722 0.0067 " pathEditMode="relative" rAng="0" ptsTypes="AA">
                                      <p:cBhvr>
                                        <p:cTn id="16" dur="500" fill="hold"/>
                                        <p:tgtEl>
                                          <p:spTgt spid="5"/>
                                        </p:tgtEl>
                                        <p:attrNameLst>
                                          <p:attrName>ppt_x</p:attrName>
                                          <p:attrName>ppt_y</p:attrName>
                                        </p:attrNameLst>
                                      </p:cBhvr>
                                      <p:rCtr x="-34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20 Grupo"/>
          <p:cNvGrpSpPr>
            <a:grpSpLocks/>
          </p:cNvGrpSpPr>
          <p:nvPr/>
        </p:nvGrpSpPr>
        <p:grpSpPr bwMode="auto">
          <a:xfrm>
            <a:off x="1387475" y="571500"/>
            <a:ext cx="6769100" cy="5854700"/>
            <a:chOff x="1088977" y="1002585"/>
            <a:chExt cx="6769139" cy="5855415"/>
          </a:xfrm>
        </p:grpSpPr>
        <p:pic>
          <p:nvPicPr>
            <p:cNvPr id="18459"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64" y="1345627"/>
              <a:ext cx="2586442" cy="151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60" name="7 Grupo"/>
            <p:cNvGrpSpPr>
              <a:grpSpLocks/>
            </p:cNvGrpSpPr>
            <p:nvPr/>
          </p:nvGrpSpPr>
          <p:grpSpPr bwMode="auto">
            <a:xfrm>
              <a:off x="1088977" y="1002585"/>
              <a:ext cx="6769139" cy="5855415"/>
              <a:chOff x="1088977" y="1514322"/>
              <a:chExt cx="6769139" cy="5855415"/>
            </a:xfrm>
          </p:grpSpPr>
          <p:grpSp>
            <p:nvGrpSpPr>
              <p:cNvPr id="18462" name="25 Grupo"/>
              <p:cNvGrpSpPr>
                <a:grpSpLocks/>
              </p:cNvGrpSpPr>
              <p:nvPr/>
            </p:nvGrpSpPr>
            <p:grpSpPr bwMode="auto">
              <a:xfrm>
                <a:off x="1395389" y="1514322"/>
                <a:ext cx="5775339" cy="5855415"/>
                <a:chOff x="1395389" y="1514322"/>
                <a:chExt cx="5775339" cy="5855415"/>
              </a:xfrm>
            </p:grpSpPr>
            <p:sp>
              <p:nvSpPr>
                <p:cNvPr id="14" name="13 Arco"/>
                <p:cNvSpPr/>
                <p:nvPr/>
              </p:nvSpPr>
              <p:spPr>
                <a:xfrm rot="18969217">
                  <a:off x="1395367" y="1646101"/>
                  <a:ext cx="5775358" cy="5723636"/>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8468" name="23 Grupo"/>
                <p:cNvGrpSpPr>
                  <a:grpSpLocks/>
                </p:cNvGrpSpPr>
                <p:nvPr/>
              </p:nvGrpSpPr>
              <p:grpSpPr bwMode="auto">
                <a:xfrm>
                  <a:off x="3559174" y="1514322"/>
                  <a:ext cx="1577680" cy="317678"/>
                  <a:chOff x="3559174" y="1071546"/>
                  <a:chExt cx="1577680" cy="317678"/>
                </a:xfrm>
              </p:grpSpPr>
              <p:sp>
                <p:nvSpPr>
                  <p:cNvPr id="16" name="15 Rectángulo redondeado"/>
                  <p:cNvSpPr/>
                  <p:nvPr/>
                </p:nvSpPr>
                <p:spPr>
                  <a:xfrm>
                    <a:off x="3559141" y="1071546"/>
                    <a:ext cx="1571634" cy="2857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8470" name="16 Rectángulo"/>
                  <p:cNvSpPr>
                    <a:spLocks noChangeArrowheads="1"/>
                  </p:cNvSpPr>
                  <p:nvPr/>
                </p:nvSpPr>
                <p:spPr bwMode="auto">
                  <a:xfrm>
                    <a:off x="3559174" y="1142973"/>
                    <a:ext cx="1577680" cy="2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000">
                        <a:solidFill>
                          <a:srgbClr val="FF0000"/>
                        </a:solidFill>
                        <a:latin typeface="Arial Black" pitchFamily="34" charset="0"/>
                      </a:rPr>
                      <a:t>SOJTA TUNKA URU</a:t>
                    </a:r>
                    <a:endParaRPr lang="es-CL" altLang="es-CL" sz="1000">
                      <a:solidFill>
                        <a:srgbClr val="FF0000"/>
                      </a:solidFill>
                      <a:latin typeface="Arial Black" pitchFamily="34" charset="0"/>
                    </a:endParaRPr>
                  </a:p>
                </p:txBody>
              </p:sp>
            </p:grpSp>
          </p:grpSp>
          <p:sp>
            <p:nvSpPr>
              <p:cNvPr id="9" name="8 Elipse"/>
              <p:cNvSpPr/>
              <p:nvPr/>
            </p:nvSpPr>
            <p:spPr>
              <a:xfrm>
                <a:off x="1088977" y="1889018"/>
                <a:ext cx="1308108" cy="130826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41" name="10 CuadroTexto"/>
              <p:cNvSpPr txBox="1">
                <a:spLocks noChangeArrowheads="1"/>
              </p:cNvSpPr>
              <p:nvPr/>
            </p:nvSpPr>
            <p:spPr bwMode="auto">
              <a:xfrm>
                <a:off x="1130252" y="2268477"/>
                <a:ext cx="1214445" cy="800198"/>
              </a:xfrm>
              <a:prstGeom prst="rect">
                <a:avLst/>
              </a:prstGeom>
              <a:noFill/>
              <a:ln w="9525">
                <a:noFill/>
                <a:miter lim="800000"/>
                <a:headEnd/>
                <a:tailEnd/>
              </a:ln>
            </p:spPr>
            <p:txBody>
              <a:bodyPr>
                <a:spAutoFit/>
              </a:bodyPr>
              <a:lstStyle/>
              <a:p>
                <a:pPr algn="ctr">
                  <a:defRPr/>
                </a:pPr>
                <a:r>
                  <a:rPr lang="es-ES" sz="800" b="1" dirty="0">
                    <a:latin typeface="+mj-lt"/>
                  </a:rPr>
                  <a:t>TAQIRU YATIYAÑA APSUÑA YATIQIRIS MUSKPAYA UCHUQ´UMA </a:t>
                </a:r>
                <a:r>
                  <a:rPr lang="es-ES" sz="800" b="1" dirty="0">
                    <a:solidFill>
                      <a:srgbClr val="FF0000"/>
                    </a:solidFill>
                    <a:latin typeface="+mj-lt"/>
                  </a:rPr>
                  <a:t>EIA</a:t>
                </a:r>
                <a:endParaRPr lang="es-CL" sz="800" b="1" dirty="0">
                  <a:solidFill>
                    <a:srgbClr val="FF0000"/>
                  </a:solidFill>
                  <a:latin typeface="+mj-lt"/>
                </a:endParaRPr>
              </a:p>
              <a:p>
                <a:pPr>
                  <a:defRPr/>
                </a:pPr>
                <a:endParaRPr lang="es-CL" sz="1400" dirty="0"/>
              </a:p>
            </p:txBody>
          </p:sp>
          <p:sp>
            <p:nvSpPr>
              <p:cNvPr id="10" name="9 Elipse"/>
              <p:cNvSpPr/>
              <p:nvPr/>
            </p:nvSpPr>
            <p:spPr>
              <a:xfrm>
                <a:off x="6215045" y="1642926"/>
                <a:ext cx="1643071" cy="1643263"/>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43" name="11 CuadroTexto"/>
              <p:cNvSpPr txBox="1">
                <a:spLocks noChangeArrowheads="1"/>
              </p:cNvSpPr>
              <p:nvPr/>
            </p:nvSpPr>
            <p:spPr bwMode="auto">
              <a:xfrm>
                <a:off x="6243620" y="2144637"/>
                <a:ext cx="1571634" cy="584271"/>
              </a:xfrm>
              <a:prstGeom prst="rect">
                <a:avLst/>
              </a:prstGeom>
              <a:noFill/>
              <a:ln w="9525">
                <a:noFill/>
                <a:miter lim="800000"/>
                <a:headEnd/>
                <a:tailEnd/>
              </a:ln>
            </p:spPr>
            <p:txBody>
              <a:bodyPr>
                <a:spAutoFit/>
              </a:bodyPr>
              <a:lstStyle/>
              <a:p>
                <a:pPr algn="ctr">
                  <a:defRPr/>
                </a:pPr>
                <a:r>
                  <a:rPr lang="es-ES" sz="800" b="1" dirty="0">
                    <a:solidFill>
                      <a:srgbClr val="FF0000"/>
                    </a:solidFill>
                    <a:latin typeface="+mj-lt"/>
                  </a:rPr>
                  <a:t>SOJTA TUNKA URU</a:t>
                </a:r>
                <a:r>
                  <a:rPr lang="es-ES" sz="800" b="1" dirty="0">
                    <a:latin typeface="+mj-lt"/>
                  </a:rPr>
                  <a:t> JAKHUTA CHURAÑATAKI UÑCH´UKITA MARKACHIRINAKA </a:t>
                </a:r>
                <a:endParaRPr lang="es-CL" sz="800" b="1" dirty="0">
                  <a:latin typeface="+mj-lt"/>
                </a:endParaRPr>
              </a:p>
            </p:txBody>
          </p:sp>
        </p:grpSp>
        <p:sp>
          <p:nvSpPr>
            <p:cNvPr id="18461" name="17 Rectángulo"/>
            <p:cNvSpPr>
              <a:spLocks noChangeArrowheads="1"/>
            </p:cNvSpPr>
            <p:nvPr/>
          </p:nvSpPr>
          <p:spPr bwMode="auto">
            <a:xfrm>
              <a:off x="2214514" y="2801235"/>
              <a:ext cx="4429125" cy="46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800">
                  <a:solidFill>
                    <a:srgbClr val="FF0000"/>
                  </a:solidFill>
                  <a:latin typeface="Arial Black" pitchFamily="34" charset="0"/>
                </a:rPr>
                <a:t>WALI WAKISIWA AKA JAKTHATA URU </a:t>
              </a:r>
            </a:p>
            <a:p>
              <a:pPr algn="ctr" eaLnBrk="1" hangingPunct="1"/>
              <a:r>
                <a:rPr lang="es-ES" altLang="es-CL" sz="800">
                  <a:solidFill>
                    <a:srgbClr val="FF0000"/>
                  </a:solidFill>
                  <a:latin typeface="Arial Black" pitchFamily="34" charset="0"/>
                </a:rPr>
                <a:t>MANTAYAÑATAKI UÑCH´UKITA MARKACHIRINAKA </a:t>
              </a:r>
              <a:endParaRPr lang="es-CL" altLang="es-CL" sz="800">
                <a:solidFill>
                  <a:srgbClr val="FF0000"/>
                </a:solidFill>
                <a:latin typeface="Arial Black" pitchFamily="34" charset="0"/>
              </a:endParaRPr>
            </a:p>
            <a:p>
              <a:pPr algn="ctr" eaLnBrk="1" hangingPunct="1"/>
              <a:endParaRPr lang="es-CL" altLang="es-CL" sz="800" b="1">
                <a:solidFill>
                  <a:srgbClr val="FF0000"/>
                </a:solidFill>
                <a:latin typeface="Arial Black" pitchFamily="34" charset="0"/>
              </a:endParaRPr>
            </a:p>
          </p:txBody>
        </p:sp>
      </p:grpSp>
      <p:grpSp>
        <p:nvGrpSpPr>
          <p:cNvPr id="6" name="29 Grupo"/>
          <p:cNvGrpSpPr>
            <a:grpSpLocks/>
          </p:cNvGrpSpPr>
          <p:nvPr/>
        </p:nvGrpSpPr>
        <p:grpSpPr bwMode="auto">
          <a:xfrm>
            <a:off x="298450" y="2798763"/>
            <a:ext cx="9144000" cy="1812925"/>
            <a:chOff x="0" y="4357694"/>
            <a:chExt cx="9144000" cy="1812720"/>
          </a:xfrm>
        </p:grpSpPr>
        <p:pic>
          <p:nvPicPr>
            <p:cNvPr id="18451" name="Picture 2" descr="C:\Users\Diego\Desktop\presconama\Power Point\imagenes\imag-diapo-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57694"/>
              <a:ext cx="9144000" cy="18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22 Rectángulo"/>
            <p:cNvSpPr>
              <a:spLocks noChangeArrowheads="1"/>
            </p:cNvSpPr>
            <p:nvPr/>
          </p:nvSpPr>
          <p:spPr bwMode="auto">
            <a:xfrm>
              <a:off x="3104768" y="4500568"/>
              <a:ext cx="1295547" cy="24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000" b="1">
                  <a:solidFill>
                    <a:schemeClr val="bg1"/>
                  </a:solidFill>
                  <a:latin typeface="Arial Black" pitchFamily="34" charset="0"/>
                </a:rPr>
                <a:t>APAYASA RCA</a:t>
              </a:r>
              <a:r>
                <a:rPr lang="es-ES" altLang="es-CL" sz="1000">
                  <a:solidFill>
                    <a:schemeClr val="bg1"/>
                  </a:solidFill>
                  <a:latin typeface="Arial Black" pitchFamily="34" charset="0"/>
                </a:rPr>
                <a:t>  </a:t>
              </a:r>
              <a:endParaRPr lang="es-CL" altLang="es-CL" sz="1000">
                <a:solidFill>
                  <a:schemeClr val="bg1"/>
                </a:solidFill>
                <a:latin typeface="Arial Black" pitchFamily="34" charset="0"/>
              </a:endParaRPr>
            </a:p>
          </p:txBody>
        </p:sp>
        <p:grpSp>
          <p:nvGrpSpPr>
            <p:cNvPr id="18453" name="23 Grupo"/>
            <p:cNvGrpSpPr>
              <a:grpSpLocks/>
            </p:cNvGrpSpPr>
            <p:nvPr/>
          </p:nvGrpSpPr>
          <p:grpSpPr bwMode="auto">
            <a:xfrm>
              <a:off x="1028675" y="4422734"/>
              <a:ext cx="6459608" cy="1631811"/>
              <a:chOff x="1028675" y="3395832"/>
              <a:chExt cx="6459608" cy="1631811"/>
            </a:xfrm>
          </p:grpSpPr>
          <p:sp>
            <p:nvSpPr>
              <p:cNvPr id="25" name="24 Elipse"/>
              <p:cNvSpPr/>
              <p:nvPr/>
            </p:nvSpPr>
            <p:spPr>
              <a:xfrm>
                <a:off x="1069975" y="3395872"/>
                <a:ext cx="1631950" cy="1631765"/>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6" name="25 Elipse"/>
              <p:cNvSpPr/>
              <p:nvPr/>
            </p:nvSpPr>
            <p:spPr>
              <a:xfrm>
                <a:off x="6143625" y="3556192"/>
                <a:ext cx="1285875" cy="1285729"/>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34" name="26 CuadroTexto"/>
              <p:cNvSpPr txBox="1">
                <a:spLocks noChangeArrowheads="1"/>
              </p:cNvSpPr>
              <p:nvPr/>
            </p:nvSpPr>
            <p:spPr bwMode="auto">
              <a:xfrm>
                <a:off x="1028700" y="3900640"/>
                <a:ext cx="1701800" cy="707945"/>
              </a:xfrm>
              <a:prstGeom prst="rect">
                <a:avLst/>
              </a:prstGeom>
              <a:noFill/>
              <a:ln w="9525">
                <a:noFill/>
                <a:miter lim="800000"/>
                <a:headEnd/>
                <a:tailEnd/>
              </a:ln>
            </p:spPr>
            <p:txBody>
              <a:bodyPr>
                <a:spAutoFit/>
              </a:bodyPr>
              <a:lstStyle/>
              <a:p>
                <a:pPr algn="ctr">
                  <a:defRPr/>
                </a:pPr>
                <a:r>
                  <a:rPr lang="es-ES" sz="800" b="1" dirty="0">
                    <a:solidFill>
                      <a:srgbClr val="FF0000"/>
                    </a:solidFill>
                    <a:latin typeface="+mj-lt"/>
                  </a:rPr>
                  <a:t>MAYA PATAKA PA TUNKANI URU -  MAYA PATAKA KINSAQALLKU TUNKANI</a:t>
                </a:r>
                <a:r>
                  <a:rPr lang="es-ES" sz="800" b="1" dirty="0">
                    <a:latin typeface="+mj-lt"/>
                  </a:rPr>
                  <a:t> TUKTHAPITA SUMA LURATA UCHUQ´UMA </a:t>
                </a:r>
                <a:endParaRPr lang="es-CL" sz="800" b="1" dirty="0">
                  <a:latin typeface="+mj-lt"/>
                </a:endParaRPr>
              </a:p>
            </p:txBody>
          </p:sp>
          <p:sp>
            <p:nvSpPr>
              <p:cNvPr id="17435" name="27 CuadroTexto"/>
              <p:cNvSpPr txBox="1">
                <a:spLocks noChangeArrowheads="1"/>
              </p:cNvSpPr>
              <p:nvPr/>
            </p:nvSpPr>
            <p:spPr bwMode="auto">
              <a:xfrm>
                <a:off x="6072188" y="3981594"/>
                <a:ext cx="1416050" cy="461910"/>
              </a:xfrm>
              <a:prstGeom prst="rect">
                <a:avLst/>
              </a:prstGeom>
              <a:noFill/>
              <a:ln w="9525">
                <a:noFill/>
                <a:miter lim="800000"/>
                <a:headEnd/>
                <a:tailEnd/>
              </a:ln>
            </p:spPr>
            <p:txBody>
              <a:bodyPr>
                <a:spAutoFit/>
              </a:bodyPr>
              <a:lstStyle/>
              <a:p>
                <a:pPr algn="ctr">
                  <a:defRPr/>
                </a:pPr>
                <a:r>
                  <a:rPr lang="es-ES" sz="800" b="1" dirty="0">
                    <a:solidFill>
                      <a:srgbClr val="FF0000"/>
                    </a:solidFill>
                    <a:latin typeface="+mj-lt"/>
                  </a:rPr>
                  <a:t>APAYASA RCA </a:t>
                </a:r>
                <a:r>
                  <a:rPr lang="es-ES" sz="800" b="1" dirty="0">
                    <a:latin typeface="+mj-lt"/>
                  </a:rPr>
                  <a:t>SAYSAÑA UÑCH´UKITA MARKACHIRINAKA </a:t>
                </a:r>
                <a:endParaRPr lang="es-CL" sz="800" b="1" dirty="0">
                  <a:latin typeface="+mj-lt"/>
                </a:endParaRPr>
              </a:p>
            </p:txBody>
          </p:sp>
        </p:grpSp>
        <p:pic>
          <p:nvPicPr>
            <p:cNvPr id="18454" name="Picture 3" descr="C:\Users\Diego\Desktop\presconama\Power Point\imagenes\imag-diapo-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26" y="4643446"/>
              <a:ext cx="2533668" cy="14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55 Grupo"/>
          <p:cNvGrpSpPr>
            <a:grpSpLocks/>
          </p:cNvGrpSpPr>
          <p:nvPr/>
        </p:nvGrpSpPr>
        <p:grpSpPr bwMode="auto">
          <a:xfrm>
            <a:off x="1571625" y="4708525"/>
            <a:ext cx="6715125" cy="5789613"/>
            <a:chOff x="1558904" y="4708382"/>
            <a:chExt cx="6715220" cy="5790456"/>
          </a:xfrm>
        </p:grpSpPr>
        <p:sp>
          <p:nvSpPr>
            <p:cNvPr id="54" name="53 Arco"/>
            <p:cNvSpPr/>
            <p:nvPr/>
          </p:nvSpPr>
          <p:spPr>
            <a:xfrm rot="18969217">
              <a:off x="1833546" y="4775067"/>
              <a:ext cx="5775407" cy="5723771"/>
            </a:xfrm>
            <a:prstGeom prst="arc">
              <a:avLst>
                <a:gd name="adj1" fmla="val 15788116"/>
                <a:gd name="adj2" fmla="val 588653"/>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8441" name="52 Grupo"/>
            <p:cNvGrpSpPr>
              <a:grpSpLocks/>
            </p:cNvGrpSpPr>
            <p:nvPr/>
          </p:nvGrpSpPr>
          <p:grpSpPr bwMode="auto">
            <a:xfrm>
              <a:off x="1558904" y="4708382"/>
              <a:ext cx="6715220" cy="1883968"/>
              <a:chOff x="1558904" y="3710751"/>
              <a:chExt cx="6715220" cy="1883968"/>
            </a:xfrm>
          </p:grpSpPr>
          <p:pic>
            <p:nvPicPr>
              <p:cNvPr id="18442" name="Picture 2" descr="C:\Users\Diego\Desktop\presconama\Power Point\imagenes\imag-diapo-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3931567"/>
                <a:ext cx="2943632" cy="166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3" name="26 Grupo"/>
              <p:cNvGrpSpPr>
                <a:grpSpLocks/>
              </p:cNvGrpSpPr>
              <p:nvPr/>
            </p:nvGrpSpPr>
            <p:grpSpPr bwMode="auto">
              <a:xfrm>
                <a:off x="1558904" y="3710751"/>
                <a:ext cx="6715220" cy="1682997"/>
                <a:chOff x="1558904" y="3079456"/>
                <a:chExt cx="6715220" cy="1682997"/>
              </a:xfrm>
            </p:grpSpPr>
            <p:sp>
              <p:nvSpPr>
                <p:cNvPr id="44" name="43 Elipse"/>
                <p:cNvSpPr/>
                <p:nvPr/>
              </p:nvSpPr>
              <p:spPr>
                <a:xfrm>
                  <a:off x="1558904" y="3349370"/>
                  <a:ext cx="1258906" cy="1259071"/>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45" name="44 Elipse"/>
                <p:cNvSpPr/>
                <p:nvPr/>
              </p:nvSpPr>
              <p:spPr>
                <a:xfrm>
                  <a:off x="6624689" y="3152492"/>
                  <a:ext cx="1609748" cy="1609959"/>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423" name="45 CuadroTexto"/>
                <p:cNvSpPr txBox="1">
                  <a:spLocks noChangeArrowheads="1"/>
                </p:cNvSpPr>
                <p:nvPr/>
              </p:nvSpPr>
              <p:spPr bwMode="auto">
                <a:xfrm>
                  <a:off x="1558904" y="3741540"/>
                  <a:ext cx="1285893" cy="462029"/>
                </a:xfrm>
                <a:prstGeom prst="rect">
                  <a:avLst/>
                </a:prstGeom>
                <a:noFill/>
                <a:ln w="9525">
                  <a:noFill/>
                  <a:miter lim="800000"/>
                  <a:headEnd/>
                  <a:tailEnd/>
                </a:ln>
              </p:spPr>
              <p:txBody>
                <a:bodyPr>
                  <a:spAutoFit/>
                </a:bodyPr>
                <a:lstStyle/>
                <a:p>
                  <a:pPr algn="ctr">
                    <a:defRPr/>
                  </a:pPr>
                  <a:r>
                    <a:rPr lang="es-ES" sz="800" b="1" dirty="0">
                      <a:latin typeface="+mj-lt"/>
                    </a:rPr>
                    <a:t>KAT´UKAÑA KELKANTATA </a:t>
                  </a:r>
                  <a:r>
                    <a:rPr lang="es-ES" sz="800" b="1" dirty="0">
                      <a:solidFill>
                        <a:srgbClr val="FF0000"/>
                      </a:solidFill>
                      <a:latin typeface="+mj-lt"/>
                    </a:rPr>
                    <a:t>RCA</a:t>
                  </a:r>
                  <a:r>
                    <a:rPr lang="es-ES" sz="800" b="1" dirty="0">
                      <a:latin typeface="+mj-lt"/>
                    </a:rPr>
                    <a:t> MARKA JAKENAKA </a:t>
                  </a:r>
                  <a:endParaRPr lang="es-CL" sz="800" b="1" dirty="0">
                    <a:latin typeface="+mj-lt"/>
                  </a:endParaRPr>
                </a:p>
              </p:txBody>
            </p:sp>
            <p:sp>
              <p:nvSpPr>
                <p:cNvPr id="17424" name="46 CuadroTexto"/>
                <p:cNvSpPr txBox="1">
                  <a:spLocks noChangeArrowheads="1"/>
                </p:cNvSpPr>
                <p:nvPr/>
              </p:nvSpPr>
              <p:spPr bwMode="auto">
                <a:xfrm>
                  <a:off x="6572300" y="3757418"/>
                  <a:ext cx="1701824" cy="462029"/>
                </a:xfrm>
                <a:prstGeom prst="rect">
                  <a:avLst/>
                </a:prstGeom>
                <a:noFill/>
                <a:ln w="9525">
                  <a:noFill/>
                  <a:miter lim="800000"/>
                  <a:headEnd/>
                  <a:tailEnd/>
                </a:ln>
              </p:spPr>
              <p:txBody>
                <a:bodyPr>
                  <a:spAutoFit/>
                </a:bodyPr>
                <a:lstStyle/>
                <a:p>
                  <a:pPr algn="ctr">
                    <a:defRPr/>
                  </a:pPr>
                  <a:r>
                    <a:rPr lang="es-ES" sz="800" b="1" dirty="0">
                      <a:solidFill>
                        <a:srgbClr val="FF0000"/>
                      </a:solidFill>
                      <a:latin typeface="+mj-lt"/>
                    </a:rPr>
                    <a:t>SUMA JAKTHATA </a:t>
                  </a:r>
                  <a:r>
                    <a:rPr lang="es-ES" sz="800" b="1" dirty="0">
                      <a:latin typeface="+mj-lt"/>
                    </a:rPr>
                    <a:t>KUNJAMA MUNTANA AMTATA </a:t>
                  </a:r>
                  <a:r>
                    <a:rPr lang="es-ES" sz="800" b="1" dirty="0">
                      <a:solidFill>
                        <a:srgbClr val="FF0000"/>
                      </a:solidFill>
                      <a:latin typeface="+mj-lt"/>
                    </a:rPr>
                    <a:t>LURAÑATAKI EWJATASA</a:t>
                  </a:r>
                  <a:endParaRPr lang="es-CL" sz="800" b="1" dirty="0">
                    <a:solidFill>
                      <a:srgbClr val="FF0000"/>
                    </a:solidFill>
                    <a:latin typeface="+mj-lt"/>
                  </a:endParaRPr>
                </a:p>
              </p:txBody>
            </p:sp>
            <p:grpSp>
              <p:nvGrpSpPr>
                <p:cNvPr id="18448" name="23 Grupo"/>
                <p:cNvGrpSpPr>
                  <a:grpSpLocks/>
                </p:cNvGrpSpPr>
                <p:nvPr/>
              </p:nvGrpSpPr>
              <p:grpSpPr bwMode="auto">
                <a:xfrm>
                  <a:off x="3773499" y="3079456"/>
                  <a:ext cx="2000278" cy="249432"/>
                  <a:chOff x="3773499" y="2636680"/>
                  <a:chExt cx="2000278" cy="249432"/>
                </a:xfrm>
              </p:grpSpPr>
              <p:sp>
                <p:nvSpPr>
                  <p:cNvPr id="51" name="50 Rectángulo redondeado"/>
                  <p:cNvSpPr/>
                  <p:nvPr/>
                </p:nvSpPr>
                <p:spPr>
                  <a:xfrm>
                    <a:off x="3773498" y="2636680"/>
                    <a:ext cx="2000278" cy="220695"/>
                  </a:xfrm>
                  <a:prstGeom prst="roundRect">
                    <a:avLst/>
                  </a:prstGeom>
                  <a:solidFill>
                    <a:schemeClr val="bg1">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aaa</a:t>
                    </a:r>
                    <a:endParaRPr lang="es-CL" dirty="0"/>
                  </a:p>
                </p:txBody>
              </p:sp>
              <p:sp>
                <p:nvSpPr>
                  <p:cNvPr id="18450" name="51 Rectángulo"/>
                  <p:cNvSpPr>
                    <a:spLocks noChangeArrowheads="1"/>
                  </p:cNvSpPr>
                  <p:nvPr/>
                </p:nvSpPr>
                <p:spPr bwMode="auto">
                  <a:xfrm>
                    <a:off x="3878276" y="2639855"/>
                    <a:ext cx="1847877" cy="2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000">
                        <a:solidFill>
                          <a:srgbClr val="FF0000"/>
                        </a:solidFill>
                        <a:latin typeface="Arial Black" pitchFamily="34" charset="0"/>
                      </a:rPr>
                      <a:t>TUNKA PHISKANI URU</a:t>
                    </a:r>
                    <a:endParaRPr lang="es-CL" altLang="es-CL" sz="1000">
                      <a:solidFill>
                        <a:srgbClr val="FF0000"/>
                      </a:solidFill>
                      <a:latin typeface="Arial Black" pitchFamily="34" charset="0"/>
                    </a:endParaRPr>
                  </a:p>
                </p:txBody>
              </p:sp>
            </p:grpSp>
          </p:grpSp>
        </p:grpSp>
      </p:grpSp>
      <p:sp>
        <p:nvSpPr>
          <p:cNvPr id="39" name="38 Rectángulo"/>
          <p:cNvSpPr>
            <a:spLocks noChangeArrowheads="1"/>
          </p:cNvSpPr>
          <p:nvPr/>
        </p:nvSpPr>
        <p:spPr bwMode="auto">
          <a:xfrm>
            <a:off x="3470275" y="901700"/>
            <a:ext cx="2357438" cy="307975"/>
          </a:xfrm>
          <a:prstGeom prst="rect">
            <a:avLst/>
          </a:prstGeom>
          <a:noFill/>
          <a:ln w="9525">
            <a:noFill/>
            <a:miter lim="800000"/>
            <a:headEnd/>
            <a:tailEnd/>
          </a:ln>
        </p:spPr>
        <p:txBody>
          <a:bodyPr wrap="none">
            <a:spAutoFit/>
          </a:bodyPr>
          <a:lstStyle/>
          <a:p>
            <a:pPr algn="ctr">
              <a:defRPr/>
            </a:pPr>
            <a:r>
              <a:rPr lang="es-ES" sz="700" b="1" dirty="0">
                <a:latin typeface="+mj-lt"/>
              </a:rPr>
              <a:t>YATJATAYAÑATAKI YATIYAÑATAKI UCHUQ´UMA </a:t>
            </a:r>
          </a:p>
          <a:p>
            <a:pPr algn="ctr">
              <a:defRPr/>
            </a:pPr>
            <a:r>
              <a:rPr lang="es-ES" sz="700" b="1" dirty="0">
                <a:latin typeface="+mj-lt"/>
              </a:rPr>
              <a:t>MARKA JAKE CH´AJWAÑA MARKACHIRI</a:t>
            </a:r>
            <a:endParaRPr lang="es-CL" sz="700" b="1" dirty="0">
              <a:latin typeface="+mj-lt"/>
            </a:endParaRP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39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nodeType="afterGroup">
                            <p:stCondLst>
                              <p:cond delay="1000"/>
                            </p:stCondLst>
                            <p:childTnLst>
                              <p:par>
                                <p:cTn id="22" presetID="53"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20 Grupo"/>
          <p:cNvGrpSpPr>
            <a:grpSpLocks/>
          </p:cNvGrpSpPr>
          <p:nvPr/>
        </p:nvGrpSpPr>
        <p:grpSpPr bwMode="auto">
          <a:xfrm>
            <a:off x="1344613" y="571500"/>
            <a:ext cx="6799262" cy="5854700"/>
            <a:chOff x="1058838" y="1002585"/>
            <a:chExt cx="6799278" cy="5855415"/>
          </a:xfrm>
        </p:grpSpPr>
        <p:pic>
          <p:nvPicPr>
            <p:cNvPr id="19483" name="Picture 2" descr="C:\Users\Diego\Desktop\presconama\Power Point\imagenes\imag-diapo-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64" y="1345627"/>
              <a:ext cx="2586442" cy="151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4" name="7 Grupo"/>
            <p:cNvGrpSpPr>
              <a:grpSpLocks/>
            </p:cNvGrpSpPr>
            <p:nvPr/>
          </p:nvGrpSpPr>
          <p:grpSpPr bwMode="auto">
            <a:xfrm>
              <a:off x="1058838" y="1002585"/>
              <a:ext cx="6799278" cy="5855415"/>
              <a:chOff x="1058838" y="1514322"/>
              <a:chExt cx="6799278" cy="5855415"/>
            </a:xfrm>
          </p:grpSpPr>
          <p:grpSp>
            <p:nvGrpSpPr>
              <p:cNvPr id="19486" name="25 Grupo"/>
              <p:cNvGrpSpPr>
                <a:grpSpLocks/>
              </p:cNvGrpSpPr>
              <p:nvPr/>
            </p:nvGrpSpPr>
            <p:grpSpPr bwMode="auto">
              <a:xfrm>
                <a:off x="1394845" y="1514322"/>
                <a:ext cx="5776437" cy="5855415"/>
                <a:chOff x="1394845" y="1514322"/>
                <a:chExt cx="5776437" cy="5855415"/>
              </a:xfrm>
            </p:grpSpPr>
            <p:sp>
              <p:nvSpPr>
                <p:cNvPr id="14" name="13 Arco"/>
                <p:cNvSpPr/>
                <p:nvPr/>
              </p:nvSpPr>
              <p:spPr>
                <a:xfrm rot="18969217">
                  <a:off x="1395389" y="1646101"/>
                  <a:ext cx="5775339" cy="5723636"/>
                </a:xfrm>
                <a:prstGeom prst="arc">
                  <a:avLst>
                    <a:gd name="adj1" fmla="val 15661241"/>
                    <a:gd name="adj2" fmla="val 784427"/>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9492" name="23 Grupo"/>
                <p:cNvGrpSpPr>
                  <a:grpSpLocks/>
                </p:cNvGrpSpPr>
                <p:nvPr/>
              </p:nvGrpSpPr>
              <p:grpSpPr bwMode="auto">
                <a:xfrm>
                  <a:off x="3972108" y="1514322"/>
                  <a:ext cx="813043" cy="285752"/>
                  <a:chOff x="3972108" y="1071546"/>
                  <a:chExt cx="813043" cy="285752"/>
                </a:xfrm>
              </p:grpSpPr>
              <p:sp>
                <p:nvSpPr>
                  <p:cNvPr id="16" name="15 Rectángulo redondeado"/>
                  <p:cNvSpPr/>
                  <p:nvPr/>
                </p:nvSpPr>
                <p:spPr>
                  <a:xfrm>
                    <a:off x="4000482" y="1071546"/>
                    <a:ext cx="714377" cy="2857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94" name="16 Rectángulo"/>
                  <p:cNvSpPr>
                    <a:spLocks noChangeArrowheads="1"/>
                  </p:cNvSpPr>
                  <p:nvPr/>
                </p:nvSpPr>
                <p:spPr bwMode="auto">
                  <a:xfrm>
                    <a:off x="3972108" y="1085834"/>
                    <a:ext cx="81304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FF0000"/>
                        </a:solidFill>
                        <a:latin typeface="Arial Black" pitchFamily="34" charset="0"/>
                      </a:rPr>
                      <a:t>60 DÍAS </a:t>
                    </a:r>
                    <a:endParaRPr lang="es-CL" altLang="es-CL" sz="1000" b="1"/>
                  </a:p>
                </p:txBody>
              </p:sp>
            </p:grpSp>
          </p:grpSp>
          <p:sp>
            <p:nvSpPr>
              <p:cNvPr id="9" name="8 Elipse"/>
              <p:cNvSpPr/>
              <p:nvPr/>
            </p:nvSpPr>
            <p:spPr>
              <a:xfrm>
                <a:off x="1200125" y="2000156"/>
                <a:ext cx="1085853" cy="1085983"/>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88" name="10 CuadroTexto"/>
              <p:cNvSpPr txBox="1">
                <a:spLocks noChangeArrowheads="1"/>
              </p:cNvSpPr>
              <p:nvPr/>
            </p:nvSpPr>
            <p:spPr bwMode="auto">
              <a:xfrm>
                <a:off x="1058838" y="2357430"/>
                <a:ext cx="14287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t>PUBLICACIÓN</a:t>
                </a:r>
              </a:p>
              <a:p>
                <a:pPr algn="ctr" eaLnBrk="1" hangingPunct="1"/>
                <a:r>
                  <a:rPr lang="es-CL" altLang="es-CL" sz="800" b="1"/>
                  <a:t>EXTRACTO</a:t>
                </a:r>
                <a:r>
                  <a:rPr lang="es-CL" altLang="es-CL" sz="800" b="1">
                    <a:solidFill>
                      <a:srgbClr val="FF0000"/>
                    </a:solidFill>
                  </a:rPr>
                  <a:t> EIA</a:t>
                </a:r>
              </a:p>
              <a:p>
                <a:pPr eaLnBrk="1" hangingPunct="1"/>
                <a:endParaRPr lang="es-CL" altLang="es-CL" sz="1400"/>
              </a:p>
            </p:txBody>
          </p:sp>
          <p:sp>
            <p:nvSpPr>
              <p:cNvPr id="10" name="9 Elipse"/>
              <p:cNvSpPr/>
              <p:nvPr/>
            </p:nvSpPr>
            <p:spPr>
              <a:xfrm>
                <a:off x="6215050" y="1642926"/>
                <a:ext cx="1643066" cy="1643263"/>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90" name="11 CuadroTexto"/>
              <p:cNvSpPr txBox="1">
                <a:spLocks noChangeArrowheads="1"/>
              </p:cNvSpPr>
              <p:nvPr/>
            </p:nvSpPr>
            <p:spPr bwMode="auto">
              <a:xfrm>
                <a:off x="6243617" y="2092320"/>
                <a:ext cx="15716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rPr>
                  <a:t>60 DÍAS PLAZO</a:t>
                </a:r>
              </a:p>
              <a:p>
                <a:pPr algn="ctr" eaLnBrk="1" hangingPunct="1"/>
                <a:r>
                  <a:rPr lang="es-CL" altLang="es-CL" sz="800" b="1"/>
                  <a:t>MÁXIMO PARA</a:t>
                </a:r>
              </a:p>
              <a:p>
                <a:pPr algn="ctr" eaLnBrk="1" hangingPunct="1"/>
                <a:r>
                  <a:rPr lang="es-CL" altLang="es-CL" sz="800" b="1"/>
                  <a:t>HACER ENTREGA </a:t>
                </a:r>
              </a:p>
              <a:p>
                <a:pPr algn="ctr" eaLnBrk="1" hangingPunct="1"/>
                <a:r>
                  <a:rPr lang="es-CL" altLang="es-CL" sz="800" b="1"/>
                  <a:t>DE LAS  OBSERVACIONES</a:t>
                </a:r>
              </a:p>
              <a:p>
                <a:pPr algn="ctr" eaLnBrk="1" hangingPunct="1"/>
                <a:r>
                  <a:rPr lang="es-CL" altLang="es-CL" sz="800" b="1"/>
                  <a:t>CIUDADANAS</a:t>
                </a:r>
              </a:p>
            </p:txBody>
          </p:sp>
        </p:grpSp>
        <p:sp>
          <p:nvSpPr>
            <p:cNvPr id="19485" name="17 Rectángulo"/>
            <p:cNvSpPr>
              <a:spLocks noChangeArrowheads="1"/>
            </p:cNvSpPr>
            <p:nvPr/>
          </p:nvSpPr>
          <p:spPr bwMode="auto">
            <a:xfrm>
              <a:off x="2214514" y="2801235"/>
              <a:ext cx="4429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latin typeface="Arial Black" pitchFamily="34" charset="0"/>
                </a:rPr>
                <a:t>LO MÁS IMPORTANTE: ESTE ES EL PLAZO PARA HACER INGRESO DE LAS OBSERVACIONES CIUDADANAS</a:t>
              </a:r>
            </a:p>
          </p:txBody>
        </p:sp>
      </p:grpSp>
      <p:grpSp>
        <p:nvGrpSpPr>
          <p:cNvPr id="6" name="29 Grupo"/>
          <p:cNvGrpSpPr>
            <a:grpSpLocks/>
          </p:cNvGrpSpPr>
          <p:nvPr/>
        </p:nvGrpSpPr>
        <p:grpSpPr bwMode="auto">
          <a:xfrm>
            <a:off x="285750" y="2798763"/>
            <a:ext cx="9144000" cy="1812925"/>
            <a:chOff x="0" y="4357694"/>
            <a:chExt cx="9144000" cy="1812720"/>
          </a:xfrm>
        </p:grpSpPr>
        <p:pic>
          <p:nvPicPr>
            <p:cNvPr id="19475" name="Picture 2" descr="C:\Users\Diego\Desktop\presconama\Power Point\imagenes\imag-diapo-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57694"/>
              <a:ext cx="9144000" cy="18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22 Rectángulo"/>
            <p:cNvSpPr>
              <a:spLocks noChangeArrowheads="1"/>
            </p:cNvSpPr>
            <p:nvPr/>
          </p:nvSpPr>
          <p:spPr bwMode="auto">
            <a:xfrm>
              <a:off x="3143240" y="4500570"/>
              <a:ext cx="12186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chemeClr val="bg1"/>
                  </a:solidFill>
                  <a:latin typeface="Arial Black" pitchFamily="34" charset="0"/>
                </a:rPr>
                <a:t>ENVÍO DE RCA</a:t>
              </a:r>
            </a:p>
          </p:txBody>
        </p:sp>
        <p:grpSp>
          <p:nvGrpSpPr>
            <p:cNvPr id="19477" name="23 Grupo"/>
            <p:cNvGrpSpPr>
              <a:grpSpLocks/>
            </p:cNvGrpSpPr>
            <p:nvPr/>
          </p:nvGrpSpPr>
          <p:grpSpPr bwMode="auto">
            <a:xfrm>
              <a:off x="1071538" y="4445007"/>
              <a:ext cx="6500794" cy="1428760"/>
              <a:chOff x="1071538" y="3418105"/>
              <a:chExt cx="6500794" cy="1428760"/>
            </a:xfrm>
          </p:grpSpPr>
          <p:sp>
            <p:nvSpPr>
              <p:cNvPr id="25" name="24 Elipse"/>
              <p:cNvSpPr/>
              <p:nvPr/>
            </p:nvSpPr>
            <p:spPr>
              <a:xfrm>
                <a:off x="1285875" y="3418094"/>
                <a:ext cx="1428750" cy="1428588"/>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6" name="25 Elipse"/>
              <p:cNvSpPr/>
              <p:nvPr/>
            </p:nvSpPr>
            <p:spPr>
              <a:xfrm>
                <a:off x="6143625" y="3556191"/>
                <a:ext cx="1285875" cy="1285729"/>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81" name="26 CuadroTexto"/>
              <p:cNvSpPr txBox="1">
                <a:spLocks noChangeArrowheads="1"/>
              </p:cNvSpPr>
              <p:nvPr/>
            </p:nvSpPr>
            <p:spPr bwMode="auto">
              <a:xfrm>
                <a:off x="1071538" y="3786190"/>
                <a:ext cx="1928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rPr>
                  <a:t>DÍA 120 - 180</a:t>
                </a:r>
              </a:p>
              <a:p>
                <a:pPr algn="ctr" eaLnBrk="1" hangingPunct="1"/>
                <a:r>
                  <a:rPr lang="es-CL" altLang="es-CL" sz="800" b="1"/>
                  <a:t>RESOLUCIÓN DE </a:t>
                </a:r>
              </a:p>
              <a:p>
                <a:pPr algn="ctr" eaLnBrk="1" hangingPunct="1"/>
                <a:r>
                  <a:rPr lang="es-CL" altLang="es-CL" sz="800" b="1"/>
                  <a:t>CALIFICACIÓN</a:t>
                </a:r>
              </a:p>
              <a:p>
                <a:pPr algn="ctr" eaLnBrk="1" hangingPunct="1"/>
                <a:r>
                  <a:rPr lang="es-CL" altLang="es-CL" sz="800" b="1"/>
                  <a:t>AMBIENTAL</a:t>
                </a:r>
              </a:p>
            </p:txBody>
          </p:sp>
          <p:sp>
            <p:nvSpPr>
              <p:cNvPr id="19482" name="27 CuadroTexto"/>
              <p:cNvSpPr txBox="1">
                <a:spLocks noChangeArrowheads="1"/>
              </p:cNvSpPr>
              <p:nvPr/>
            </p:nvSpPr>
            <p:spPr bwMode="auto">
              <a:xfrm>
                <a:off x="6000728" y="3877441"/>
                <a:ext cx="1571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rPr>
                  <a:t>ENVÍO DE RCA</a:t>
                </a:r>
              </a:p>
              <a:p>
                <a:pPr algn="ctr" eaLnBrk="1" hangingPunct="1"/>
                <a:r>
                  <a:rPr lang="es-CL" altLang="es-CL" sz="800" b="1"/>
                  <a:t>CON RESPUESTA A </a:t>
                </a:r>
              </a:p>
              <a:p>
                <a:pPr algn="ctr" eaLnBrk="1" hangingPunct="1"/>
                <a:r>
                  <a:rPr lang="es-CL" altLang="es-CL" sz="800" b="1"/>
                  <a:t>OBSERVACIONES</a:t>
                </a:r>
              </a:p>
              <a:p>
                <a:pPr algn="ctr" eaLnBrk="1" hangingPunct="1"/>
                <a:r>
                  <a:rPr lang="es-CL" altLang="es-CL" sz="800" b="1"/>
                  <a:t>CIUDADANAS</a:t>
                </a:r>
              </a:p>
            </p:txBody>
          </p:sp>
        </p:grpSp>
        <p:pic>
          <p:nvPicPr>
            <p:cNvPr id="19478" name="Picture 3" descr="C:\Users\Diego\Desktop\presconama\Power Point\imagenes\imag-diapo-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26" y="4643446"/>
              <a:ext cx="2533668" cy="14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55 Grupo"/>
          <p:cNvGrpSpPr>
            <a:grpSpLocks/>
          </p:cNvGrpSpPr>
          <p:nvPr/>
        </p:nvGrpSpPr>
        <p:grpSpPr bwMode="auto">
          <a:xfrm>
            <a:off x="1589088" y="4683125"/>
            <a:ext cx="6870700" cy="5815013"/>
            <a:chOff x="1558904" y="4682977"/>
            <a:chExt cx="6870748" cy="5815861"/>
          </a:xfrm>
        </p:grpSpPr>
        <p:sp>
          <p:nvSpPr>
            <p:cNvPr id="54" name="53 Arco"/>
            <p:cNvSpPr/>
            <p:nvPr/>
          </p:nvSpPr>
          <p:spPr>
            <a:xfrm rot="18969217">
              <a:off x="1833543" y="4775065"/>
              <a:ext cx="5775365" cy="5723773"/>
            </a:xfrm>
            <a:prstGeom prst="arc">
              <a:avLst>
                <a:gd name="adj1" fmla="val 15788116"/>
                <a:gd name="adj2" fmla="val 588653"/>
              </a:avLst>
            </a:prstGeom>
            <a:ln>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s-CL"/>
            </a:p>
          </p:txBody>
        </p:sp>
        <p:grpSp>
          <p:nvGrpSpPr>
            <p:cNvPr id="19465" name="52 Grupo"/>
            <p:cNvGrpSpPr>
              <a:grpSpLocks/>
            </p:cNvGrpSpPr>
            <p:nvPr/>
          </p:nvGrpSpPr>
          <p:grpSpPr bwMode="auto">
            <a:xfrm>
              <a:off x="1558904" y="4682977"/>
              <a:ext cx="6870748" cy="1909373"/>
              <a:chOff x="1558904" y="3685346"/>
              <a:chExt cx="6870748" cy="1909373"/>
            </a:xfrm>
          </p:grpSpPr>
          <p:pic>
            <p:nvPicPr>
              <p:cNvPr id="19466" name="Picture 2" descr="C:\Users\Diego\Desktop\presconama\Power Point\imagenes\imag-diapo-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3931567"/>
                <a:ext cx="2943632" cy="166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7" name="26 Grupo"/>
              <p:cNvGrpSpPr>
                <a:grpSpLocks/>
              </p:cNvGrpSpPr>
              <p:nvPr/>
            </p:nvGrpSpPr>
            <p:grpSpPr bwMode="auto">
              <a:xfrm>
                <a:off x="1558904" y="3685346"/>
                <a:ext cx="6870748" cy="1617899"/>
                <a:chOff x="1558904" y="3054051"/>
                <a:chExt cx="6870748" cy="1617899"/>
              </a:xfrm>
            </p:grpSpPr>
            <p:sp>
              <p:nvSpPr>
                <p:cNvPr id="44" name="43 Elipse"/>
                <p:cNvSpPr/>
                <p:nvPr/>
              </p:nvSpPr>
              <p:spPr>
                <a:xfrm>
                  <a:off x="1652567" y="3443046"/>
                  <a:ext cx="1071570" cy="1071718"/>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45" name="44 Elipse"/>
                <p:cNvSpPr/>
                <p:nvPr/>
              </p:nvSpPr>
              <p:spPr>
                <a:xfrm>
                  <a:off x="6715140" y="3242992"/>
                  <a:ext cx="1428760" cy="1428958"/>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70" name="45 CuadroTexto"/>
                <p:cNvSpPr txBox="1">
                  <a:spLocks noChangeArrowheads="1"/>
                </p:cNvSpPr>
                <p:nvPr/>
              </p:nvSpPr>
              <p:spPr bwMode="auto">
                <a:xfrm>
                  <a:off x="1558904" y="3741539"/>
                  <a:ext cx="1285884" cy="45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t>RECEPCIÓN</a:t>
                  </a:r>
                </a:p>
                <a:p>
                  <a:pPr algn="ctr" eaLnBrk="1" hangingPunct="1"/>
                  <a:r>
                    <a:rPr lang="es-CL" altLang="es-CL" sz="800" b="1"/>
                    <a:t>DEL </a:t>
                  </a:r>
                  <a:r>
                    <a:rPr lang="es-CL" altLang="es-CL" sz="800" b="1">
                      <a:solidFill>
                        <a:srgbClr val="FF0000"/>
                      </a:solidFill>
                    </a:rPr>
                    <a:t>RCA</a:t>
                  </a:r>
                  <a:r>
                    <a:rPr lang="es-CL" altLang="es-CL" sz="800" b="1"/>
                    <a:t> POR </a:t>
                  </a:r>
                </a:p>
                <a:p>
                  <a:pPr algn="ctr" eaLnBrk="1" hangingPunct="1"/>
                  <a:r>
                    <a:rPr lang="es-CL" altLang="es-CL" sz="800" b="1"/>
                    <a:t>EL CIUDADANO</a:t>
                  </a:r>
                </a:p>
              </p:txBody>
            </p:sp>
            <p:sp>
              <p:nvSpPr>
                <p:cNvPr id="19471" name="46 CuadroTexto"/>
                <p:cNvSpPr txBox="1">
                  <a:spLocks noChangeArrowheads="1"/>
                </p:cNvSpPr>
                <p:nvPr/>
              </p:nvSpPr>
              <p:spPr bwMode="auto">
                <a:xfrm>
                  <a:off x="6357950" y="3728809"/>
                  <a:ext cx="2071702" cy="58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solidFill>
                        <a:srgbClr val="FF0000"/>
                      </a:solidFill>
                    </a:rPr>
                    <a:t>PLAZO MÁXIMO </a:t>
                  </a:r>
                  <a:r>
                    <a:rPr lang="es-CL" altLang="es-CL" sz="800" b="1"/>
                    <a:t>PARA </a:t>
                  </a:r>
                </a:p>
                <a:p>
                  <a:pPr algn="ctr" eaLnBrk="1" hangingPunct="1"/>
                  <a:r>
                    <a:rPr lang="es-CL" altLang="es-CL" sz="800" b="1"/>
                    <a:t>DESARROLLAR UN </a:t>
                  </a:r>
                </a:p>
                <a:p>
                  <a:pPr algn="ctr" eaLnBrk="1" hangingPunct="1"/>
                  <a:r>
                    <a:rPr lang="es-CL" altLang="es-CL" sz="800" b="1">
                      <a:solidFill>
                        <a:srgbClr val="FF0000"/>
                      </a:solidFill>
                    </a:rPr>
                    <a:t>RECURSO DE </a:t>
                  </a:r>
                </a:p>
                <a:p>
                  <a:pPr algn="ctr" eaLnBrk="1" hangingPunct="1"/>
                  <a:r>
                    <a:rPr lang="es-CL" altLang="es-CL" sz="800" b="1">
                      <a:solidFill>
                        <a:srgbClr val="FF0000"/>
                      </a:solidFill>
                    </a:rPr>
                    <a:t>RECLAMACIÓN</a:t>
                  </a:r>
                </a:p>
              </p:txBody>
            </p:sp>
            <p:grpSp>
              <p:nvGrpSpPr>
                <p:cNvPr id="19472" name="23 Grupo"/>
                <p:cNvGrpSpPr>
                  <a:grpSpLocks/>
                </p:cNvGrpSpPr>
                <p:nvPr/>
              </p:nvGrpSpPr>
              <p:grpSpPr bwMode="auto">
                <a:xfrm>
                  <a:off x="4143372" y="3054051"/>
                  <a:ext cx="1143008" cy="246221"/>
                  <a:chOff x="4143372" y="2611275"/>
                  <a:chExt cx="1143008" cy="246221"/>
                </a:xfrm>
              </p:grpSpPr>
              <p:sp>
                <p:nvSpPr>
                  <p:cNvPr id="51" name="50 Rectángulo redondeado"/>
                  <p:cNvSpPr/>
                  <p:nvPr/>
                </p:nvSpPr>
                <p:spPr>
                  <a:xfrm>
                    <a:off x="4214809" y="2636679"/>
                    <a:ext cx="642943" cy="1937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474" name="51 Rectángulo"/>
                  <p:cNvSpPr>
                    <a:spLocks noChangeArrowheads="1"/>
                  </p:cNvSpPr>
                  <p:nvPr/>
                </p:nvSpPr>
                <p:spPr bwMode="auto">
                  <a:xfrm>
                    <a:off x="4143372" y="2611275"/>
                    <a:ext cx="11430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FF0000"/>
                        </a:solidFill>
                        <a:latin typeface="Arial Black" pitchFamily="34" charset="0"/>
                      </a:rPr>
                      <a:t>15 o 30 DÍAS </a:t>
                    </a:r>
                    <a:endParaRPr lang="es-CL" altLang="es-CL" sz="1000" b="1"/>
                  </a:p>
                </p:txBody>
              </p:sp>
            </p:grpSp>
          </p:grpSp>
        </p:grpSp>
      </p:grpSp>
      <p:sp>
        <p:nvSpPr>
          <p:cNvPr id="39" name="38 Rectángulo"/>
          <p:cNvSpPr>
            <a:spLocks noChangeArrowheads="1"/>
          </p:cNvSpPr>
          <p:nvPr/>
        </p:nvSpPr>
        <p:spPr bwMode="auto">
          <a:xfrm>
            <a:off x="3571875" y="841375"/>
            <a:ext cx="2178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800" b="1"/>
              <a:t>DIFUSIÓN, CAPACITACIÓN AMBIENTAL </a:t>
            </a:r>
          </a:p>
          <a:p>
            <a:pPr algn="ctr" eaLnBrk="1" hangingPunct="1"/>
            <a:r>
              <a:rPr lang="es-CL" altLang="es-CL" sz="800" b="1"/>
              <a:t>CIUDADANA, DISCUSIÓN CIUDADANA</a:t>
            </a:r>
            <a:endParaRPr lang="es-CL" altLang="es-CL" sz="800" b="1">
              <a:solidFill>
                <a:srgbClr val="FF0000"/>
              </a:solidFill>
              <a:latin typeface="Arial Black" pitchFamily="34" charset="0"/>
            </a:endParaRP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035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nodeType="afterGroup">
                            <p:stCondLst>
                              <p:cond delay="1000"/>
                            </p:stCondLst>
                            <p:childTnLst>
                              <p:par>
                                <p:cTn id="22" presetID="53"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redondeado"/>
          <p:cNvSpPr/>
          <p:nvPr/>
        </p:nvSpPr>
        <p:spPr>
          <a:xfrm>
            <a:off x="214313" y="1571625"/>
            <a:ext cx="5000625" cy="5143500"/>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7" name="6 Rectángulo redondeado"/>
          <p:cNvSpPr/>
          <p:nvPr/>
        </p:nvSpPr>
        <p:spPr>
          <a:xfrm>
            <a:off x="5357813" y="1571625"/>
            <a:ext cx="3429000" cy="5143500"/>
          </a:xfrm>
          <a:prstGeom prst="roundRect">
            <a:avLst/>
          </a:prstGeom>
          <a:solidFill>
            <a:schemeClr val="bg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 name="9 CuadroTexto"/>
          <p:cNvSpPr txBox="1">
            <a:spLocks noChangeArrowheads="1"/>
          </p:cNvSpPr>
          <p:nvPr/>
        </p:nvSpPr>
        <p:spPr bwMode="auto">
          <a:xfrm>
            <a:off x="9358313" y="2008188"/>
            <a:ext cx="1643062" cy="3967162"/>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000" b="1"/>
              <a:t>MAKATAÑA  MANQHA UKA URU TUKUSKIRI KAMACHI </a:t>
            </a:r>
          </a:p>
          <a:p>
            <a:pPr eaLnBrk="1" hangingPunct="1"/>
            <a:endParaRPr lang="es-ES" altLang="es-CL" sz="1000" b="1"/>
          </a:p>
          <a:p>
            <a:pPr eaLnBrk="1" hangingPunct="1"/>
            <a:r>
              <a:rPr lang="es-ES" altLang="es-CL" sz="1000" b="1"/>
              <a:t>SUTY PHUKATA UTAMA KAMASIRI KHITITA PHANCHA UÑCH´UKITA</a:t>
            </a:r>
          </a:p>
          <a:p>
            <a:pPr eaLnBrk="1" hangingPunct="1"/>
            <a:endParaRPr lang="es-ES" altLang="es-CL" sz="1000" b="1"/>
          </a:p>
          <a:p>
            <a:pPr eaLnBrk="1" hangingPunct="1"/>
            <a:r>
              <a:rPr lang="es-ES" altLang="es-CL" sz="1000" b="1"/>
              <a:t>SUTYPA  CHURAÑA</a:t>
            </a:r>
          </a:p>
          <a:p>
            <a:pPr eaLnBrk="1" hangingPunct="1"/>
            <a:endParaRPr lang="es-ES" altLang="es-CL" sz="1000" b="1"/>
          </a:p>
          <a:p>
            <a:pPr eaLnBrk="1" hangingPunct="1"/>
            <a:r>
              <a:rPr lang="es-ES" altLang="es-CL" sz="1000" b="1"/>
              <a:t>SHAPINTA KUNJAMA LLAQTAYISTO AKA CHURAÑA</a:t>
            </a:r>
          </a:p>
          <a:p>
            <a:pPr eaLnBrk="1" hangingPunct="1"/>
            <a:endParaRPr lang="es-ES" altLang="es-CL" sz="1000" b="1"/>
          </a:p>
          <a:p>
            <a:pPr eaLnBrk="1" hangingPunct="1"/>
            <a:r>
              <a:rPr lang="es-CL" altLang="es-CL" sz="800" b="1" i="1">
                <a:solidFill>
                  <a:srgbClr val="5F5F5F"/>
                </a:solidFill>
              </a:rPr>
              <a:t>PRESENTARSE DENTRO DEL PLAZO ESTABLECIDO</a:t>
            </a:r>
          </a:p>
          <a:p>
            <a:pPr eaLnBrk="1" hangingPunct="1"/>
            <a:r>
              <a:rPr lang="es-CL" altLang="es-CL" sz="800" b="1" i="1">
                <a:solidFill>
                  <a:srgbClr val="5F5F5F"/>
                </a:solidFill>
              </a:rPr>
              <a:t>POR LA LEY</a:t>
            </a:r>
          </a:p>
          <a:p>
            <a:pPr eaLnBrk="1" hangingPunct="1"/>
            <a:endParaRPr lang="es-CL" altLang="es-CL" sz="800" b="1" i="1">
              <a:solidFill>
                <a:srgbClr val="5F5F5F"/>
              </a:solidFill>
            </a:endParaRPr>
          </a:p>
          <a:p>
            <a:pPr eaLnBrk="1" hangingPunct="1"/>
            <a:r>
              <a:rPr lang="es-CL" altLang="es-CL" sz="800" b="1" i="1">
                <a:solidFill>
                  <a:srgbClr val="5F5F5F"/>
                </a:solidFill>
              </a:rPr>
              <a:t>NOMBRE COMPLETO Y EL DOMICILIO DE QUIEN  FORMULA LA </a:t>
            </a:r>
          </a:p>
          <a:p>
            <a:pPr eaLnBrk="1" hangingPunct="1"/>
            <a:r>
              <a:rPr lang="es-CL" altLang="es-CL" sz="800" b="1" i="1">
                <a:solidFill>
                  <a:srgbClr val="5F5F5F"/>
                </a:solidFill>
              </a:rPr>
              <a:t>OBSERVACIÓN</a:t>
            </a:r>
          </a:p>
          <a:p>
            <a:pPr eaLnBrk="1" hangingPunct="1"/>
            <a:endParaRPr lang="es-CL" altLang="es-CL" sz="800" b="1" i="1">
              <a:solidFill>
                <a:srgbClr val="5F5F5F"/>
              </a:solidFill>
            </a:endParaRPr>
          </a:p>
          <a:p>
            <a:pPr eaLnBrk="1" hangingPunct="1"/>
            <a:r>
              <a:rPr lang="es-CL" altLang="es-CL" sz="800" b="1" i="1">
                <a:solidFill>
                  <a:srgbClr val="5F5F5F"/>
                </a:solidFill>
              </a:rPr>
              <a:t>NOMBRE DEL PROYECTO</a:t>
            </a:r>
          </a:p>
          <a:p>
            <a:pPr eaLnBrk="1" hangingPunct="1"/>
            <a:endParaRPr lang="es-CL" altLang="es-CL" sz="800" b="1" i="1">
              <a:solidFill>
                <a:srgbClr val="5F5F5F"/>
              </a:solidFill>
            </a:endParaRPr>
          </a:p>
          <a:p>
            <a:pPr eaLnBrk="1" hangingPunct="1"/>
            <a:r>
              <a:rPr lang="es-CL" altLang="es-CL" sz="800" b="1" i="1">
                <a:solidFill>
                  <a:srgbClr val="5F5F5F"/>
                </a:solidFill>
              </a:rPr>
              <a:t>FUNDAMENTOS  AMBIENTALES</a:t>
            </a:r>
            <a:endParaRPr lang="es-CL" altLang="es-CL" sz="1000" b="1"/>
          </a:p>
        </p:txBody>
      </p:sp>
      <p:grpSp>
        <p:nvGrpSpPr>
          <p:cNvPr id="2" name="14 Grupo"/>
          <p:cNvGrpSpPr>
            <a:grpSpLocks/>
          </p:cNvGrpSpPr>
          <p:nvPr/>
        </p:nvGrpSpPr>
        <p:grpSpPr bwMode="auto">
          <a:xfrm>
            <a:off x="9929813" y="214313"/>
            <a:ext cx="4572000" cy="1692275"/>
            <a:chOff x="4786314" y="1285860"/>
            <a:chExt cx="4572032" cy="1692561"/>
          </a:xfrm>
        </p:grpSpPr>
        <p:sp>
          <p:nvSpPr>
            <p:cNvPr id="20493" name="11 CuadroTexto"/>
            <p:cNvSpPr txBox="1">
              <a:spLocks noChangeArrowheads="1"/>
            </p:cNvSpPr>
            <p:nvPr/>
          </p:nvSpPr>
          <p:spPr bwMode="auto">
            <a:xfrm>
              <a:off x="4786314" y="1285860"/>
              <a:ext cx="4046970" cy="16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K´UYAPTAYAÑATAKI PHANCHAÑA </a:t>
              </a:r>
            </a:p>
            <a:p>
              <a:pPr eaLnBrk="1" hangingPunct="1"/>
              <a:r>
                <a:rPr lang="es-ES" altLang="es-CL" sz="2400">
                  <a:solidFill>
                    <a:srgbClr val="028805"/>
                  </a:solidFill>
                  <a:latin typeface="Impact" pitchFamily="34" charset="0"/>
                </a:rPr>
                <a:t>UÑCH´UKITAWA</a:t>
              </a:r>
              <a:r>
                <a:rPr lang="es-ES" altLang="es-CL" sz="2400">
                  <a:latin typeface="Impact" pitchFamily="34" charset="0"/>
                </a:rPr>
                <a:t> </a:t>
              </a:r>
              <a:r>
                <a:rPr lang="es-ES" altLang="es-CL" sz="2400">
                  <a:solidFill>
                    <a:srgbClr val="FFC000"/>
                  </a:solidFill>
                  <a:latin typeface="Impact" pitchFamily="34" charset="0"/>
                </a:rPr>
                <a:t>MARKACHIRINA</a:t>
              </a:r>
            </a:p>
            <a:p>
              <a:pPr eaLnBrk="1" hangingPunct="1"/>
              <a:r>
                <a:rPr lang="es-CL" altLang="es-CL" sz="1600" i="1">
                  <a:latin typeface="Impact" pitchFamily="34" charset="0"/>
                </a:rPr>
                <a:t>CONSIDERACIONES PARA LA FORMULACIÓN DE </a:t>
              </a:r>
            </a:p>
            <a:p>
              <a:pPr eaLnBrk="1" hangingPunct="1"/>
              <a:r>
                <a:rPr lang="es-CL" altLang="es-CL" sz="1600" i="1">
                  <a:solidFill>
                    <a:srgbClr val="028805"/>
                  </a:solidFill>
                  <a:latin typeface="Impact" pitchFamily="34" charset="0"/>
                </a:rPr>
                <a:t>OBSERVACIONES </a:t>
              </a:r>
              <a:r>
                <a:rPr lang="es-CL" altLang="es-CL" sz="1600" i="1">
                  <a:solidFill>
                    <a:srgbClr val="FFC000"/>
                  </a:solidFill>
                  <a:latin typeface="Impact" pitchFamily="34" charset="0"/>
                </a:rPr>
                <a:t>CIUDADANAS</a:t>
              </a:r>
            </a:p>
            <a:p>
              <a:pPr eaLnBrk="1" hangingPunct="1"/>
              <a:r>
                <a:rPr lang="es-ES" altLang="es-CL" sz="2400">
                  <a:solidFill>
                    <a:srgbClr val="FFC000"/>
                  </a:solidFill>
                  <a:latin typeface="Impact" pitchFamily="34" charset="0"/>
                </a:rPr>
                <a:t> </a:t>
              </a:r>
              <a:endParaRPr lang="es-CL" altLang="es-CL" sz="2400">
                <a:solidFill>
                  <a:srgbClr val="FFC000"/>
                </a:solidFill>
                <a:latin typeface="Impact" pitchFamily="34" charset="0"/>
              </a:endParaRPr>
            </a:p>
          </p:txBody>
        </p:sp>
        <p:sp>
          <p:nvSpPr>
            <p:cNvPr id="20494" name="12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5" name="14 Rectángulo"/>
          <p:cNvSpPr>
            <a:spLocks noChangeArrowheads="1"/>
          </p:cNvSpPr>
          <p:nvPr/>
        </p:nvSpPr>
        <p:spPr bwMode="auto">
          <a:xfrm>
            <a:off x="6086475" y="7443788"/>
            <a:ext cx="14493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400">
                <a:solidFill>
                  <a:srgbClr val="FF0000"/>
                </a:solidFill>
                <a:latin typeface="Impact" pitchFamily="34" charset="0"/>
              </a:rPr>
              <a:t>JIWASA JAKENAKA</a:t>
            </a:r>
          </a:p>
          <a:p>
            <a:pPr algn="ctr" eaLnBrk="1" hangingPunct="1"/>
            <a:r>
              <a:rPr lang="es-CL" altLang="es-CL" sz="1000" i="1">
                <a:solidFill>
                  <a:srgbClr val="5F5F5F"/>
                </a:solidFill>
                <a:latin typeface="Impact" pitchFamily="34" charset="0"/>
              </a:rPr>
              <a:t>PERSONAS NATURALES</a:t>
            </a:r>
          </a:p>
          <a:p>
            <a:pPr algn="ctr" eaLnBrk="1" hangingPunct="1"/>
            <a:endParaRPr lang="es-CL" altLang="es-CL" sz="1400">
              <a:solidFill>
                <a:srgbClr val="FF0000"/>
              </a:solidFill>
              <a:latin typeface="Impact" pitchFamily="34" charset="0"/>
            </a:endParaRPr>
          </a:p>
        </p:txBody>
      </p:sp>
      <p:sp>
        <p:nvSpPr>
          <p:cNvPr id="16" name="15 CuadroTexto"/>
          <p:cNvSpPr txBox="1"/>
          <p:nvPr/>
        </p:nvSpPr>
        <p:spPr>
          <a:xfrm>
            <a:off x="500063" y="1643063"/>
            <a:ext cx="4500562" cy="5340350"/>
          </a:xfrm>
          <a:prstGeom prst="rect">
            <a:avLst/>
          </a:prstGeom>
          <a:noFill/>
        </p:spPr>
        <p:txBody>
          <a:bodyPr>
            <a:spAutoFit/>
          </a:bodyPr>
          <a:lstStyle/>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algn="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cs typeface="+mn-cs"/>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cs typeface="+mn-cs"/>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algn="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r>
              <a:rPr lang="es-CL" sz="1100" dirty="0">
                <a:solidFill>
                  <a:schemeClr val="bg1">
                    <a:lumMod val="95000"/>
                  </a:schemeClr>
                </a:solidFill>
                <a:latin typeface="Arial Black" pitchFamily="34" charset="0"/>
              </a:rPr>
              <a:t>CLUBES DEPORTIVOS  AGRUPACIONES  INSTITUTOS UNIVERSIDADES CENTROS DE MADRES </a:t>
            </a:r>
          </a:p>
          <a:p>
            <a:pPr fontAlgn="auto">
              <a:spcBef>
                <a:spcPts val="0"/>
              </a:spcBef>
              <a:spcAft>
                <a:spcPts val="0"/>
              </a:spcAft>
              <a:defRPr/>
            </a:pPr>
            <a:r>
              <a:rPr lang="es-CL" sz="1100" dirty="0">
                <a:solidFill>
                  <a:schemeClr val="bg1">
                    <a:lumMod val="95000"/>
                  </a:schemeClr>
                </a:solidFill>
                <a:latin typeface="Arial Black" pitchFamily="34" charset="0"/>
              </a:rPr>
              <a:t>ONGS SINDICATOS JUNTAS DE VECINOS</a:t>
            </a: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endParaRPr lang="es-CL" sz="1100" dirty="0">
              <a:solidFill>
                <a:schemeClr val="bg1">
                  <a:lumMod val="95000"/>
                </a:schemeClr>
              </a:solidFill>
              <a:latin typeface="Arial Black" pitchFamily="34" charset="0"/>
            </a:endParaRPr>
          </a:p>
          <a:p>
            <a:pPr fontAlgn="auto">
              <a:spcBef>
                <a:spcPts val="0"/>
              </a:spcBef>
              <a:spcAft>
                <a:spcPts val="0"/>
              </a:spcAft>
              <a:defRPr/>
            </a:pPr>
            <a:endParaRPr lang="es-CL" sz="1100" dirty="0">
              <a:solidFill>
                <a:schemeClr val="bg1">
                  <a:lumMod val="95000"/>
                </a:schemeClr>
              </a:solidFill>
              <a:latin typeface="Arial Black" pitchFamily="34" charset="0"/>
              <a:cs typeface="+mn-cs"/>
            </a:endParaRPr>
          </a:p>
        </p:txBody>
      </p:sp>
      <p:pic>
        <p:nvPicPr>
          <p:cNvPr id="3074" name="Picture 2" descr="C:\Users\Diego\Desktop\presconama\Power Point\imagenes\imag-diap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071688"/>
            <a:ext cx="492918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a:spLocks noChangeArrowheads="1"/>
          </p:cNvSpPr>
          <p:nvPr/>
        </p:nvSpPr>
        <p:spPr bwMode="auto">
          <a:xfrm>
            <a:off x="-2000250" y="2000250"/>
            <a:ext cx="1857375" cy="4400550"/>
          </a:xfrm>
          <a:prstGeom prst="rect">
            <a:avLst/>
          </a:prstGeom>
          <a:noFill/>
          <a:ln w="9525">
            <a:noFill/>
            <a:miter lim="800000"/>
            <a:headEnd/>
            <a:tailEnd/>
          </a:ln>
        </p:spPr>
        <p:txBody>
          <a:bodyPr>
            <a:spAutoFit/>
          </a:bodyPr>
          <a:lstStyle/>
          <a:p>
            <a:pPr>
              <a:defRPr/>
            </a:pPr>
            <a:r>
              <a:rPr lang="es-ES" sz="1000" b="1" dirty="0">
                <a:latin typeface="+mj-lt"/>
              </a:rPr>
              <a:t>MAKATAÑA  MANQHA UKA URU TUKUSKIRI KAMACHI </a:t>
            </a:r>
            <a:endParaRPr lang="es-CL" sz="1000" b="1" dirty="0">
              <a:latin typeface="+mj-lt"/>
            </a:endParaRPr>
          </a:p>
          <a:p>
            <a:pPr>
              <a:defRPr/>
            </a:pPr>
            <a:endParaRPr lang="es-CL" sz="1000" b="1" dirty="0">
              <a:latin typeface="+mj-lt"/>
            </a:endParaRPr>
          </a:p>
          <a:p>
            <a:pPr>
              <a:defRPr/>
            </a:pPr>
            <a:r>
              <a:rPr lang="es-ES" sz="1000" b="1" dirty="0">
                <a:latin typeface="+mj-lt"/>
              </a:rPr>
              <a:t>SUTY PHUKATA UTAMA KAMASIRI UKHAMARAKI Q´OTONAKAS P´IQTIRIN SUTINAKAPA </a:t>
            </a:r>
            <a:endParaRPr lang="es-CL" sz="1000" b="1" dirty="0">
              <a:latin typeface="+mj-lt"/>
            </a:endParaRPr>
          </a:p>
          <a:p>
            <a:pPr>
              <a:defRPr/>
            </a:pPr>
            <a:endParaRPr lang="es-CL" sz="1000" b="1" dirty="0">
              <a:latin typeface="+mj-lt"/>
            </a:endParaRPr>
          </a:p>
          <a:p>
            <a:pPr>
              <a:defRPr/>
            </a:pPr>
            <a:r>
              <a:rPr lang="es-ES" sz="1000" b="1" dirty="0">
                <a:latin typeface="+mj-lt"/>
              </a:rPr>
              <a:t>CHIJTINI KAVAL EWJANTA </a:t>
            </a:r>
            <a:endParaRPr lang="es-CL" sz="1000" b="1" dirty="0">
              <a:latin typeface="+mj-lt"/>
            </a:endParaRPr>
          </a:p>
          <a:p>
            <a:pPr>
              <a:defRPr/>
            </a:pPr>
            <a:endParaRPr lang="es-CL" sz="1000" b="1" dirty="0">
              <a:latin typeface="+mj-lt"/>
            </a:endParaRPr>
          </a:p>
          <a:p>
            <a:pPr>
              <a:defRPr/>
            </a:pPr>
            <a:r>
              <a:rPr lang="es-ES" sz="1000" b="1" dirty="0">
                <a:latin typeface="+mj-lt"/>
              </a:rPr>
              <a:t>SUTYPA  CHURAÑA </a:t>
            </a:r>
            <a:endParaRPr lang="es-CL" sz="1000" b="1" dirty="0">
              <a:latin typeface="+mj-lt"/>
            </a:endParaRPr>
          </a:p>
          <a:p>
            <a:pPr>
              <a:defRPr/>
            </a:pPr>
            <a:endParaRPr lang="es-CL" sz="1000" b="1" dirty="0">
              <a:latin typeface="+mj-lt"/>
            </a:endParaRPr>
          </a:p>
          <a:p>
            <a:pPr>
              <a:defRPr/>
            </a:pPr>
            <a:r>
              <a:rPr lang="es-ES" sz="1000" b="1" dirty="0">
                <a:latin typeface="+mj-lt"/>
              </a:rPr>
              <a:t>SHAPINTA</a:t>
            </a:r>
          </a:p>
          <a:p>
            <a:pPr>
              <a:defRPr/>
            </a:pPr>
            <a:endParaRPr lang="es-ES" sz="1000" b="1" dirty="0">
              <a:latin typeface="+mj-lt"/>
            </a:endParaRPr>
          </a:p>
          <a:p>
            <a:pPr>
              <a:defRPr/>
            </a:pPr>
            <a:r>
              <a:rPr lang="es-CL" sz="800" b="1" i="1" dirty="0">
                <a:solidFill>
                  <a:srgbClr val="5F5F5F"/>
                </a:solidFill>
              </a:rPr>
              <a:t>PRESENTARSE DENTRO DEL  PLAZO ESTABLECIDO POR  LEY</a:t>
            </a:r>
          </a:p>
          <a:p>
            <a:pPr>
              <a:defRPr/>
            </a:pPr>
            <a:endParaRPr lang="es-CL" sz="800" b="1" i="1" dirty="0">
              <a:solidFill>
                <a:srgbClr val="5F5F5F"/>
              </a:solidFill>
            </a:endParaRPr>
          </a:p>
          <a:p>
            <a:pPr>
              <a:defRPr/>
            </a:pPr>
            <a:r>
              <a:rPr lang="es-CL" sz="800" b="1" i="1" dirty="0">
                <a:solidFill>
                  <a:srgbClr val="5F5F5F"/>
                </a:solidFill>
              </a:rPr>
              <a:t>NOMBRE COMPLETO Y EL</a:t>
            </a:r>
          </a:p>
          <a:p>
            <a:pPr>
              <a:defRPr/>
            </a:pPr>
            <a:r>
              <a:rPr lang="es-CL" sz="800" b="1" i="1" dirty="0">
                <a:solidFill>
                  <a:srgbClr val="5F5F5F"/>
                </a:solidFill>
              </a:rPr>
              <a:t>DOMICILIO DE LA </a:t>
            </a:r>
          </a:p>
          <a:p>
            <a:pPr>
              <a:defRPr/>
            </a:pPr>
            <a:r>
              <a:rPr lang="es-CL" sz="800" b="1" i="1" dirty="0">
                <a:solidFill>
                  <a:srgbClr val="5F5F5F"/>
                </a:solidFill>
              </a:rPr>
              <a:t>ORGANIZACIÓN Y EL </a:t>
            </a:r>
          </a:p>
          <a:p>
            <a:pPr>
              <a:defRPr/>
            </a:pPr>
            <a:r>
              <a:rPr lang="es-CL" sz="800" b="1" i="1" dirty="0">
                <a:solidFill>
                  <a:srgbClr val="5F5F5F"/>
                </a:solidFill>
              </a:rPr>
              <a:t>NOMBRE DE SU</a:t>
            </a:r>
          </a:p>
          <a:p>
            <a:pPr>
              <a:defRPr/>
            </a:pPr>
            <a:r>
              <a:rPr lang="es-CL" sz="800" b="1" i="1" dirty="0">
                <a:solidFill>
                  <a:srgbClr val="5F5F5F"/>
                </a:solidFill>
              </a:rPr>
              <a:t>REPRESENTANTE</a:t>
            </a:r>
          </a:p>
          <a:p>
            <a:pPr>
              <a:defRPr/>
            </a:pPr>
            <a:endParaRPr lang="es-CL" sz="800" b="1" i="1" dirty="0">
              <a:solidFill>
                <a:srgbClr val="5F5F5F"/>
              </a:solidFill>
            </a:endParaRPr>
          </a:p>
          <a:p>
            <a:pPr>
              <a:defRPr/>
            </a:pPr>
            <a:r>
              <a:rPr lang="es-CL" sz="800" b="1" i="1" dirty="0">
                <a:solidFill>
                  <a:srgbClr val="5F5F5F"/>
                </a:solidFill>
              </a:rPr>
              <a:t>PERSONALIDAD JURÍDICA Y REPRESENTACIÓN</a:t>
            </a:r>
          </a:p>
          <a:p>
            <a:pPr>
              <a:defRPr/>
            </a:pPr>
            <a:endParaRPr lang="es-CL" sz="800" b="1" i="1" dirty="0">
              <a:solidFill>
                <a:srgbClr val="5F5F5F"/>
              </a:solidFill>
            </a:endParaRPr>
          </a:p>
          <a:p>
            <a:pPr>
              <a:defRPr/>
            </a:pPr>
            <a:r>
              <a:rPr lang="es-CL" sz="800" b="1" i="1" dirty="0">
                <a:solidFill>
                  <a:srgbClr val="5F5F5F"/>
                </a:solidFill>
              </a:rPr>
              <a:t>NOMBRE DEL PROYECTO</a:t>
            </a:r>
          </a:p>
          <a:p>
            <a:pPr>
              <a:defRPr/>
            </a:pPr>
            <a:endParaRPr lang="es-CL" sz="800" b="1" i="1" dirty="0">
              <a:solidFill>
                <a:srgbClr val="5F5F5F"/>
              </a:solidFill>
            </a:endParaRPr>
          </a:p>
          <a:p>
            <a:pPr>
              <a:defRPr/>
            </a:pPr>
            <a:r>
              <a:rPr lang="es-CL" sz="800" b="1" i="1" dirty="0">
                <a:solidFill>
                  <a:srgbClr val="5F5F5F"/>
                </a:solidFill>
              </a:rPr>
              <a:t>FUNDAMENTOS  AMBIENTALES</a:t>
            </a:r>
          </a:p>
          <a:p>
            <a:pPr>
              <a:defRPr/>
            </a:pPr>
            <a:r>
              <a:rPr lang="es-ES" sz="1000" b="1" dirty="0">
                <a:latin typeface="+mj-lt"/>
              </a:rPr>
              <a:t> </a:t>
            </a:r>
            <a:endParaRPr lang="es-CL" sz="1000" b="1" dirty="0">
              <a:latin typeface="+mj-lt"/>
            </a:endParaRPr>
          </a:p>
        </p:txBody>
      </p:sp>
      <p:sp>
        <p:nvSpPr>
          <p:cNvPr id="14" name="13 Rectángulo"/>
          <p:cNvSpPr>
            <a:spLocks noChangeArrowheads="1"/>
          </p:cNvSpPr>
          <p:nvPr/>
        </p:nvSpPr>
        <p:spPr bwMode="auto">
          <a:xfrm>
            <a:off x="1422400" y="7443788"/>
            <a:ext cx="20367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a:solidFill>
                  <a:srgbClr val="FF0000"/>
                </a:solidFill>
                <a:latin typeface="Impact" pitchFamily="34" charset="0"/>
              </a:rPr>
              <a:t>Q´OTONAKAS MARKACHIRI </a:t>
            </a:r>
          </a:p>
          <a:p>
            <a:pPr eaLnBrk="1" hangingPunct="1"/>
            <a:r>
              <a:rPr lang="es-CL" altLang="es-CL" sz="1000" i="1">
                <a:solidFill>
                  <a:srgbClr val="5F5F5F"/>
                </a:solidFill>
                <a:latin typeface="Impact" pitchFamily="34" charset="0"/>
              </a:rPr>
              <a:t>Personas Jurídicas</a:t>
            </a:r>
          </a:p>
          <a:p>
            <a:pPr eaLnBrk="1" hangingPunct="1"/>
            <a:endParaRPr lang="es-CL" altLang="es-CL" sz="1400">
              <a:solidFill>
                <a:srgbClr val="FF0000"/>
              </a:solidFill>
              <a:latin typeface="Impact" pitchFamily="34"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1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1.38889E-6 4.68208E-6 L -0.69722 0.0067 " pathEditMode="relative" rAng="0" ptsTypes="AA">
                                      <p:cBhvr>
                                        <p:cTn id="6" dur="500" fill="hold"/>
                                        <p:tgtEl>
                                          <p:spTgt spid="2"/>
                                        </p:tgtEl>
                                        <p:attrNameLst>
                                          <p:attrName>ppt_x</p:attrName>
                                          <p:attrName>ppt_y</p:attrName>
                                        </p:attrNameLst>
                                      </p:cBhvr>
                                      <p:rCtr x="-34900" y="300"/>
                                    </p:animMotion>
                                  </p:childTnLst>
                                </p:cTn>
                              </p:par>
                            </p:childTnLst>
                          </p:cTn>
                        </p:par>
                        <p:par>
                          <p:cTn id="7" fill="hold" nodeType="afterGroup">
                            <p:stCondLst>
                              <p:cond delay="500"/>
                            </p:stCondLst>
                            <p:childTnLst>
                              <p:par>
                                <p:cTn id="8" presetID="53" presetClass="entr" presetSubtype="0"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nodeType="afterGroup">
                            <p:stCondLst>
                              <p:cond delay="1500"/>
                            </p:stCondLst>
                            <p:childTnLst>
                              <p:par>
                                <p:cTn id="20" presetID="63" presetClass="path" presetSubtype="0" accel="50000" decel="50000" fill="hold" grpId="0" nodeType="afterEffect">
                                  <p:stCondLst>
                                    <p:cond delay="0"/>
                                  </p:stCondLst>
                                  <p:childTnLst>
                                    <p:animMotion origin="layout" path="M 0 -3.7037E-7 L 0.26267 -3.7037E-7 " pathEditMode="relative" rAng="0" ptsTypes="AA">
                                      <p:cBhvr>
                                        <p:cTn id="21" dur="500" fill="hold"/>
                                        <p:tgtEl>
                                          <p:spTgt spid="9"/>
                                        </p:tgtEl>
                                        <p:attrNameLst>
                                          <p:attrName>ppt_x</p:attrName>
                                          <p:attrName>ppt_y</p:attrName>
                                        </p:attrNameLst>
                                      </p:cBhvr>
                                      <p:rCtr x="13100" y="0"/>
                                    </p:animMotion>
                                  </p:childTnLst>
                                </p:cTn>
                              </p:par>
                              <p:par>
                                <p:cTn id="22" presetID="64" presetClass="path" presetSubtype="0" accel="50000" decel="50000" fill="hold" grpId="0" nodeType="withEffect">
                                  <p:stCondLst>
                                    <p:cond delay="0"/>
                                  </p:stCondLst>
                                  <p:childTnLst>
                                    <p:animMotion origin="layout" path="M -1.11111E-6 -3.7037E-7 L -1.11111E-6 -0.17731 " pathEditMode="relative" rAng="0" ptsTypes="AA">
                                      <p:cBhvr>
                                        <p:cTn id="23" dur="500" fill="hold"/>
                                        <p:tgtEl>
                                          <p:spTgt spid="14"/>
                                        </p:tgtEl>
                                        <p:attrNameLst>
                                          <p:attrName>ppt_x</p:attrName>
                                          <p:attrName>ppt_y</p:attrName>
                                        </p:attrNameLst>
                                      </p:cBhvr>
                                      <p:rCtr x="0" y="-8900"/>
                                    </p:animMotion>
                                  </p:childTnLst>
                                </p:cTn>
                              </p:par>
                              <p:par>
                                <p:cTn id="24" presetID="53"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nodeType="afterGroup">
                            <p:stCondLst>
                              <p:cond delay="2500"/>
                            </p:stCondLst>
                            <p:childTnLst>
                              <p:par>
                                <p:cTn id="36" presetID="35" presetClass="path" presetSubtype="0" accel="50000" decel="50000" fill="hold" grpId="0" nodeType="afterEffect">
                                  <p:stCondLst>
                                    <p:cond delay="0"/>
                                  </p:stCondLst>
                                  <p:childTnLst>
                                    <p:animMotion origin="layout" path="M 0 0  L -0.25 0  E" pathEditMode="relative" ptsTypes="">
                                      <p:cBhvr>
                                        <p:cTn id="37" dur="500" fill="hold"/>
                                        <p:tgtEl>
                                          <p:spTgt spid="10"/>
                                        </p:tgtEl>
                                        <p:attrNameLst>
                                          <p:attrName>ppt_x</p:attrName>
                                          <p:attrName>ppt_y</p:attrName>
                                        </p:attrNameLst>
                                      </p:cBhvr>
                                    </p:animMotion>
                                  </p:childTnLst>
                                </p:cTn>
                              </p:par>
                              <p:par>
                                <p:cTn id="38" presetID="64" presetClass="path" presetSubtype="0" accel="50000" decel="50000" fill="hold" grpId="0" nodeType="withEffect">
                                  <p:stCondLst>
                                    <p:cond delay="0"/>
                                  </p:stCondLst>
                                  <p:childTnLst>
                                    <p:animMotion origin="layout" path="M -1.66667E-6 -3.7037E-7 L -1.66667E-6 -0.17731 " pathEditMode="relative" rAng="0" ptsTypes="AA">
                                      <p:cBhvr>
                                        <p:cTn id="39" dur="500" fill="hold"/>
                                        <p:tgtEl>
                                          <p:spTgt spid="15"/>
                                        </p:tgtEl>
                                        <p:attrNameLst>
                                          <p:attrName>ppt_x</p:attrName>
                                          <p:attrName>ppt_y</p:attrName>
                                        </p:attrNameLst>
                                      </p:cBhvr>
                                      <p:rCtr x="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p:bldP spid="15" grpId="0"/>
      <p:bldP spid="16" grpId="0"/>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Group 217"/>
          <p:cNvGraphicFramePr>
            <a:graphicFrameLocks noGrp="1"/>
          </p:cNvGraphicFramePr>
          <p:nvPr/>
        </p:nvGraphicFramePr>
        <p:xfrm>
          <a:off x="1928813" y="1357313"/>
          <a:ext cx="4500562" cy="6656398"/>
        </p:xfrm>
        <a:graphic>
          <a:graphicData uri="http://schemas.openxmlformats.org/drawingml/2006/table">
            <a:tbl>
              <a:tblPr/>
              <a:tblGrid>
                <a:gridCol w="4500562"/>
              </a:tblGrid>
              <a:tr h="6656387">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10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(Sólo para Organizaciones)</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8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8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8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8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72715" marR="72715" marT="36359" marB="363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30" name="Picture 2" descr="C:\Users\Diego\Desktop\presconama\Power Point\imagenes\imag-diapo-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071688"/>
            <a:ext cx="335756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Group 217"/>
          <p:cNvGraphicFramePr>
            <a:graphicFrameLocks noGrp="1"/>
          </p:cNvGraphicFramePr>
          <p:nvPr/>
        </p:nvGraphicFramePr>
        <p:xfrm>
          <a:off x="785813" y="7143750"/>
          <a:ext cx="1285875" cy="1973263"/>
        </p:xfrm>
        <a:graphic>
          <a:graphicData uri="http://schemas.openxmlformats.org/drawingml/2006/table">
            <a:tbl>
              <a:tblPr/>
              <a:tblGrid>
                <a:gridCol w="1285875"/>
              </a:tblGrid>
              <a:tr h="1973263">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21860" marR="21860" marT="10934" marB="109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3" name="Group 217"/>
          <p:cNvGraphicFramePr>
            <a:graphicFrameLocks noGrp="1"/>
          </p:cNvGraphicFramePr>
          <p:nvPr/>
        </p:nvGraphicFramePr>
        <p:xfrm>
          <a:off x="2214563" y="-2214563"/>
          <a:ext cx="1285875" cy="1973263"/>
        </p:xfrm>
        <a:graphic>
          <a:graphicData uri="http://schemas.openxmlformats.org/drawingml/2006/table">
            <a:tbl>
              <a:tblPr/>
              <a:tblGrid>
                <a:gridCol w="1285875"/>
              </a:tblGrid>
              <a:tr h="1973263">
                <a:tc>
                  <a:txBody>
                    <a:body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Fecha: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FICHA DE OBSERVACIONES CIUDADANAS</a:t>
                      </a: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Nombre del EIA: Proyecto </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Concesi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Ruta 66 Camino de la Fruta</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Nombre Completo de la Persona/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 Domicilio</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 Personalidad Jur</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N</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º</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 Nombre Completo del Representante de la Organizaci</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(Solo para Organizaciones)</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Nota: 	Debe entregar certificado que acredite personalidad jur</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dica y representaci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 de la organizaci</a:t>
                      </a:r>
                      <a:r>
                        <a:rPr kumimoji="0" lang="es-ES" sz="200" b="0" i="0" u="none" strike="noStrike" cap="none" normalizeH="0" baseline="0" dirty="0" smtClean="0">
                          <a:ln>
                            <a:noFill/>
                          </a:ln>
                          <a:solidFill>
                            <a:schemeClr val="tx1"/>
                          </a:solidFill>
                          <a:effectLst/>
                          <a:latin typeface="Arial"/>
                          <a:ea typeface="Times New Roman" pitchFamily="18" charset="0"/>
                          <a:cs typeface="Tahoma" pitchFamily="34" charset="0"/>
                        </a:rPr>
                        <a:t>ó</a:t>
                      </a:r>
                      <a:r>
                        <a:rPr kumimoji="0" lang="es-ES" sz="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Forma en que el PROYECTO lo afecta directamente</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Observaciones al Estudio de Impacto Ambiental (proyecto, l</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í</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nea base, impactos ambientales, medidas, etc.). Explique y Fundamente (puede agregar m</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 p</a:t>
                      </a: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á</a:t>
                      </a: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ginas si es necesario)</a:t>
                      </a:r>
                      <a:endParaRPr kumimoji="0" lang="es-ES" sz="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Arial"/>
                          <a:ea typeface="Times New Roman" pitchFamily="18" charset="0"/>
                          <a:cs typeface="Tahoma" pitchFamily="34" charset="0"/>
                        </a:rPr>
                        <a:t>……………………………………………………………………………………………</a:t>
                      </a:r>
                      <a:endPar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CL"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sz="3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FIRMA</a:t>
                      </a:r>
                      <a:endParaRPr kumimoji="0" lang="es-ES" sz="200" b="1"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21860" marR="21860" marT="10934" marB="109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14 Grupo"/>
          <p:cNvGrpSpPr>
            <a:grpSpLocks/>
          </p:cNvGrpSpPr>
          <p:nvPr/>
        </p:nvGrpSpPr>
        <p:grpSpPr bwMode="auto">
          <a:xfrm>
            <a:off x="9929813" y="214313"/>
            <a:ext cx="5232400" cy="1522412"/>
            <a:chOff x="4786314" y="1285860"/>
            <a:chExt cx="5231790" cy="1522223"/>
          </a:xfrm>
        </p:grpSpPr>
        <p:sp>
          <p:nvSpPr>
            <p:cNvPr id="21528" name="34 CuadroTexto"/>
            <p:cNvSpPr txBox="1">
              <a:spLocks noChangeArrowheads="1"/>
            </p:cNvSpPr>
            <p:nvPr/>
          </p:nvSpPr>
          <p:spPr bwMode="auto">
            <a:xfrm>
              <a:off x="4786314" y="1285860"/>
              <a:ext cx="5231790" cy="14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2400">
                  <a:latin typeface="Impact" pitchFamily="34" charset="0"/>
                </a:rPr>
                <a:t>CH´USA KELKAÑTAKE PHANCHAÑA </a:t>
              </a:r>
            </a:p>
            <a:p>
              <a:pPr eaLnBrk="1" hangingPunct="1"/>
              <a:r>
                <a:rPr lang="en-US" altLang="es-CL" sz="2400">
                  <a:solidFill>
                    <a:srgbClr val="028805"/>
                  </a:solidFill>
                  <a:latin typeface="Impact" pitchFamily="34" charset="0"/>
                </a:rPr>
                <a:t>UÑCH´UKITAWA</a:t>
              </a:r>
              <a:r>
                <a:rPr lang="en-US" altLang="es-CL" sz="2400">
                  <a:latin typeface="Impact" pitchFamily="34" charset="0"/>
                </a:rPr>
                <a:t> </a:t>
              </a:r>
              <a:r>
                <a:rPr lang="en-US" altLang="es-CL" sz="2400">
                  <a:solidFill>
                    <a:srgbClr val="FFC000"/>
                  </a:solidFill>
                  <a:latin typeface="Impact" pitchFamily="34" charset="0"/>
                </a:rPr>
                <a:t>MARKACHIRINAKA</a:t>
              </a:r>
            </a:p>
            <a:p>
              <a:pPr eaLnBrk="1" hangingPunct="1"/>
              <a:r>
                <a:rPr lang="es-CL" altLang="es-CL" sz="1600" i="1">
                  <a:latin typeface="Impact" pitchFamily="34" charset="0"/>
                </a:rPr>
                <a:t>FICHA PARA LA FORMULACIÓN DE  </a:t>
              </a:r>
              <a:r>
                <a:rPr lang="es-CL" altLang="es-CL" sz="1600" i="1">
                  <a:solidFill>
                    <a:srgbClr val="028805"/>
                  </a:solidFill>
                  <a:latin typeface="Impact" pitchFamily="34" charset="0"/>
                </a:rPr>
                <a:t>OBSERVACIONES</a:t>
              </a:r>
              <a:r>
                <a:rPr lang="es-CL" altLang="es-CL" sz="1600" i="1">
                  <a:latin typeface="Impact" pitchFamily="34" charset="0"/>
                </a:rPr>
                <a:t> </a:t>
              </a:r>
              <a:r>
                <a:rPr lang="es-CL" altLang="es-CL" sz="1600" i="1">
                  <a:solidFill>
                    <a:srgbClr val="FFC000"/>
                  </a:solidFill>
                  <a:latin typeface="Impact" pitchFamily="34" charset="0"/>
                </a:rPr>
                <a:t>CIUDADANAS</a:t>
              </a:r>
              <a:endParaRPr lang="es-CL" altLang="es-CL" sz="1600" b="1" i="1">
                <a:solidFill>
                  <a:srgbClr val="FFC000"/>
                </a:solidFill>
                <a:latin typeface="Impact" pitchFamily="34" charset="0"/>
              </a:endParaRPr>
            </a:p>
            <a:p>
              <a:pPr eaLnBrk="1" hangingPunct="1"/>
              <a:endParaRPr lang="es-CL" altLang="es-CL" sz="2400">
                <a:solidFill>
                  <a:srgbClr val="FFC000"/>
                </a:solidFill>
                <a:latin typeface="Impact" pitchFamily="34" charset="0"/>
              </a:endParaRPr>
            </a:p>
          </p:txBody>
        </p:sp>
        <p:sp>
          <p:nvSpPr>
            <p:cNvPr id="21529" name="35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22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5" presetClass="path" presetSubtype="0" accel="50000" decel="50000" fill="hold" nodeType="withEffect">
                                  <p:stCondLst>
                                    <p:cond delay="0"/>
                                  </p:stCondLst>
                                  <p:childTnLst>
                                    <p:animMotion origin="layout" path="M 1.38889E-6 3.7037E-7 L -0.73038 0.00694 " pathEditMode="relative" rAng="0" ptsTypes="AA">
                                      <p:cBhvr>
                                        <p:cTn id="12" dur="500" fill="hold"/>
                                        <p:tgtEl>
                                          <p:spTgt spid="2"/>
                                        </p:tgtEl>
                                        <p:attrNameLst>
                                          <p:attrName>ppt_x</p:attrName>
                                          <p:attrName>ppt_y</p:attrName>
                                        </p:attrNameLst>
                                      </p:cBhvr>
                                      <p:rCtr x="-36500" y="300"/>
                                    </p:animMotion>
                                  </p:childTnLst>
                                </p:cTn>
                              </p:par>
                            </p:childTnLst>
                          </p:cTn>
                        </p:par>
                        <p:par>
                          <p:cTn id="13" fill="hold" nodeType="afterGroup">
                            <p:stCondLst>
                              <p:cond delay="500"/>
                            </p:stCondLst>
                            <p:childTnLst>
                              <p:par>
                                <p:cTn id="14" presetID="63" presetClass="path" presetSubtype="0" accel="50000" decel="50000" fill="hold" nodeType="afterEffect">
                                  <p:stCondLst>
                                    <p:cond delay="0"/>
                                  </p:stCondLst>
                                  <p:childTnLst>
                                    <p:animMotion origin="layout" path="M 3.88889E-6 -7.40741E-7 L 1.00885 -7.40741E-7 " pathEditMode="relative" rAng="0" ptsTypes="AA">
                                      <p:cBhvr>
                                        <p:cTn id="15" dur="500" fill="hold"/>
                                        <p:tgtEl>
                                          <p:spTgt spid="30"/>
                                        </p:tgtEl>
                                        <p:attrNameLst>
                                          <p:attrName>ppt_x</p:attrName>
                                          <p:attrName>ppt_y</p:attrName>
                                        </p:attrNameLst>
                                      </p:cBhvr>
                                      <p:rCtr x="50400" y="0"/>
                                    </p:animMotion>
                                  </p:childTnLst>
                                </p:cTn>
                              </p:par>
                              <p:par>
                                <p:cTn id="16" presetID="42" presetClass="path" presetSubtype="0" accel="50000" decel="50000" fill="hold" nodeType="withEffect">
                                  <p:stCondLst>
                                    <p:cond delay="0"/>
                                  </p:stCondLst>
                                  <p:childTnLst>
                                    <p:animMotion origin="layout" path="M 5.55112E-17 -4.81481E-6 L 5.55112E-17 0.9625 " pathEditMode="relative" rAng="0" ptsTypes="AA">
                                      <p:cBhvr>
                                        <p:cTn id="17" dur="500" fill="hold"/>
                                        <p:tgtEl>
                                          <p:spTgt spid="33"/>
                                        </p:tgtEl>
                                        <p:attrNameLst>
                                          <p:attrName>ppt_x</p:attrName>
                                          <p:attrName>ppt_y</p:attrName>
                                        </p:attrNameLst>
                                      </p:cBhvr>
                                      <p:rCtr x="0" y="48100"/>
                                    </p:animMotion>
                                  </p:childTnLst>
                                </p:cTn>
                              </p:par>
                            </p:childTnLst>
                          </p:cTn>
                        </p:par>
                        <p:par>
                          <p:cTn id="18" fill="hold" nodeType="afterGroup">
                            <p:stCondLst>
                              <p:cond delay="1000"/>
                            </p:stCondLst>
                            <p:childTnLst>
                              <p:par>
                                <p:cTn id="19" presetID="64" presetClass="path" presetSubtype="0" accel="50000" decel="50000" fill="hold" nodeType="afterEffect">
                                  <p:stCondLst>
                                    <p:cond delay="0"/>
                                  </p:stCondLst>
                                  <p:childTnLst>
                                    <p:animMotion origin="layout" path="M 2.77556E-17 3.33333E-6 L 2.77556E-17 -0.40186 " pathEditMode="relative" rAng="0" ptsTypes="AA">
                                      <p:cBhvr>
                                        <p:cTn id="20" dur="500" fill="hold"/>
                                        <p:tgtEl>
                                          <p:spTgt spid="32"/>
                                        </p:tgtEl>
                                        <p:attrNameLst>
                                          <p:attrName>ppt_x</p:attrName>
                                          <p:attrName>ppt_y</p:attrName>
                                        </p:attrNameLst>
                                      </p:cBhvr>
                                      <p:rCtr x="0" y="-20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9929813" y="214313"/>
            <a:ext cx="4572000" cy="1692275"/>
            <a:chOff x="4786314" y="1285860"/>
            <a:chExt cx="4572032" cy="1692561"/>
          </a:xfrm>
        </p:grpSpPr>
        <p:sp>
          <p:nvSpPr>
            <p:cNvPr id="22564" name="7 CuadroTexto"/>
            <p:cNvSpPr txBox="1">
              <a:spLocks noChangeArrowheads="1"/>
            </p:cNvSpPr>
            <p:nvPr/>
          </p:nvSpPr>
          <p:spPr bwMode="auto">
            <a:xfrm>
              <a:off x="4786314" y="1285860"/>
              <a:ext cx="4046970" cy="16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K´UYAPTAYAÑATAKI PHANCHAÑA </a:t>
              </a:r>
            </a:p>
            <a:p>
              <a:pPr eaLnBrk="1" hangingPunct="1"/>
              <a:r>
                <a:rPr lang="es-ES" altLang="es-CL" sz="2400">
                  <a:solidFill>
                    <a:srgbClr val="028805"/>
                  </a:solidFill>
                  <a:latin typeface="Impact" pitchFamily="34" charset="0"/>
                </a:rPr>
                <a:t>UÑCH´UKITAWA</a:t>
              </a:r>
              <a:r>
                <a:rPr lang="es-ES" altLang="es-CL" sz="2400">
                  <a:latin typeface="Impact" pitchFamily="34" charset="0"/>
                </a:rPr>
                <a:t> </a:t>
              </a:r>
              <a:r>
                <a:rPr lang="es-ES" altLang="es-CL" sz="2400">
                  <a:solidFill>
                    <a:srgbClr val="FFC000"/>
                  </a:solidFill>
                  <a:latin typeface="Impact" pitchFamily="34" charset="0"/>
                </a:rPr>
                <a:t>MARKACHIRINA</a:t>
              </a:r>
            </a:p>
            <a:p>
              <a:pPr eaLnBrk="1" hangingPunct="1"/>
              <a:r>
                <a:rPr lang="es-CL" altLang="es-CL" sz="1600" i="1">
                  <a:latin typeface="Impact" pitchFamily="34" charset="0"/>
                </a:rPr>
                <a:t>CONSIDERACIONES PARA LA FORMULACIÓN DE</a:t>
              </a:r>
            </a:p>
            <a:p>
              <a:pPr eaLnBrk="1" hangingPunct="1"/>
              <a:r>
                <a:rPr lang="es-CL" altLang="es-CL" sz="1600" i="1">
                  <a:solidFill>
                    <a:srgbClr val="028805"/>
                  </a:solidFill>
                  <a:latin typeface="Impact" pitchFamily="34" charset="0"/>
                </a:rPr>
                <a:t>OBSERVACIONES </a:t>
              </a:r>
              <a:r>
                <a:rPr lang="es-CL" altLang="es-CL" sz="1600" i="1">
                  <a:solidFill>
                    <a:srgbClr val="FFC000"/>
                  </a:solidFill>
                  <a:latin typeface="Impact" pitchFamily="34" charset="0"/>
                </a:rPr>
                <a:t>CIUDADANAS</a:t>
              </a:r>
              <a:endParaRPr lang="es-CL" altLang="es-CL" sz="1600" b="1" i="1">
                <a:solidFill>
                  <a:srgbClr val="FFC000"/>
                </a:solidFill>
                <a:latin typeface="Impact" pitchFamily="34" charset="0"/>
              </a:endParaRPr>
            </a:p>
            <a:p>
              <a:pPr eaLnBrk="1" hangingPunct="1"/>
              <a:endParaRPr lang="es-CL" altLang="es-CL" sz="2400">
                <a:solidFill>
                  <a:srgbClr val="FFC000"/>
                </a:solidFill>
                <a:latin typeface="Impact" pitchFamily="34" charset="0"/>
              </a:endParaRPr>
            </a:p>
          </p:txBody>
        </p:sp>
        <p:sp>
          <p:nvSpPr>
            <p:cNvPr id="22565" name="8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pic>
        <p:nvPicPr>
          <p:cNvPr id="5122" name="Picture 2" descr="C:\Users\Diego\Desktop\presconama\Power Point\imagenes\imag-diapo-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738" y="6858000"/>
            <a:ext cx="44164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38 Grupo"/>
          <p:cNvGrpSpPr>
            <a:grpSpLocks/>
          </p:cNvGrpSpPr>
          <p:nvPr/>
        </p:nvGrpSpPr>
        <p:grpSpPr bwMode="auto">
          <a:xfrm>
            <a:off x="-5045075" y="2773363"/>
            <a:ext cx="4929187" cy="1073150"/>
            <a:chOff x="-3786246" y="2357430"/>
            <a:chExt cx="3571900" cy="1074351"/>
          </a:xfrm>
        </p:grpSpPr>
        <p:sp>
          <p:nvSpPr>
            <p:cNvPr id="15" name="14 Rectángulo redondeado"/>
            <p:cNvSpPr/>
            <p:nvPr/>
          </p:nvSpPr>
          <p:spPr>
            <a:xfrm>
              <a:off x="-3786246" y="2357430"/>
              <a:ext cx="3571900" cy="82642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5" name="15 CuadroTexto"/>
            <p:cNvSpPr txBox="1">
              <a:spLocks noChangeArrowheads="1"/>
            </p:cNvSpPr>
            <p:nvPr/>
          </p:nvSpPr>
          <p:spPr bwMode="auto">
            <a:xfrm>
              <a:off x="-3714923" y="2386037"/>
              <a:ext cx="3429254" cy="1045744"/>
            </a:xfrm>
            <a:prstGeom prst="rect">
              <a:avLst/>
            </a:prstGeom>
            <a:noFill/>
            <a:ln w="9525">
              <a:noFill/>
              <a:miter lim="800000"/>
              <a:headEnd/>
              <a:tailEnd/>
            </a:ln>
          </p:spPr>
          <p:txBody>
            <a:bodyPr>
              <a:spAutoFit/>
            </a:bodyPr>
            <a:lstStyle/>
            <a:p>
              <a:pPr>
                <a:defRPr/>
              </a:pPr>
              <a:r>
                <a:rPr lang="en-US" sz="1400" dirty="0" err="1">
                  <a:latin typeface="+mj-lt"/>
                </a:rPr>
                <a:t>Patja</a:t>
              </a:r>
              <a:r>
                <a:rPr lang="en-US" sz="1400" dirty="0">
                  <a:latin typeface="+mj-lt"/>
                </a:rPr>
                <a:t> </a:t>
              </a:r>
              <a:r>
                <a:rPr lang="en-US" sz="1400" dirty="0" err="1">
                  <a:latin typeface="+mj-lt"/>
                </a:rPr>
                <a:t>uchaña</a:t>
              </a:r>
              <a:r>
                <a:rPr lang="en-US" sz="1400" dirty="0">
                  <a:latin typeface="+mj-lt"/>
                </a:rPr>
                <a:t> </a:t>
              </a:r>
              <a:r>
                <a:rPr lang="en-US" sz="1400" dirty="0" err="1">
                  <a:latin typeface="+mj-lt"/>
                </a:rPr>
                <a:t>k´uri</a:t>
              </a:r>
              <a:r>
                <a:rPr lang="en-US" sz="1400" dirty="0">
                  <a:latin typeface="+mj-lt"/>
                </a:rPr>
                <a:t> </a:t>
              </a:r>
              <a:r>
                <a:rPr lang="en-US" sz="1400" dirty="0" err="1">
                  <a:latin typeface="+mj-lt"/>
                </a:rPr>
                <a:t>nayrakataru</a:t>
              </a:r>
              <a:r>
                <a:rPr lang="en-US" sz="1400" dirty="0">
                  <a:latin typeface="+mj-lt"/>
                </a:rPr>
                <a:t> </a:t>
              </a:r>
              <a:r>
                <a:rPr lang="en-US" sz="1400" dirty="0" err="1">
                  <a:latin typeface="+mj-lt"/>
                </a:rPr>
                <a:t>uñakt´a</a:t>
              </a:r>
              <a:r>
                <a:rPr lang="en-US" sz="1400" dirty="0">
                  <a:latin typeface="+mj-lt"/>
                </a:rPr>
                <a:t>: </a:t>
              </a:r>
              <a:r>
                <a:rPr lang="en-US" sz="1400" dirty="0" err="1">
                  <a:latin typeface="+mj-lt"/>
                </a:rPr>
                <a:t>utjkiwa</a:t>
              </a:r>
              <a:r>
                <a:rPr lang="en-US" sz="1400" dirty="0">
                  <a:latin typeface="+mj-lt"/>
                </a:rPr>
                <a:t> </a:t>
              </a:r>
              <a:r>
                <a:rPr lang="en-US" sz="1400" dirty="0" err="1">
                  <a:latin typeface="+mj-lt"/>
                </a:rPr>
                <a:t>amuykipta</a:t>
              </a:r>
              <a:r>
                <a:rPr lang="en-US" sz="1400" dirty="0">
                  <a:latin typeface="+mj-lt"/>
                </a:rPr>
                <a:t> </a:t>
              </a:r>
              <a:r>
                <a:rPr lang="en-US" sz="1400" dirty="0" err="1">
                  <a:latin typeface="+mj-lt"/>
                </a:rPr>
                <a:t>morok´o</a:t>
              </a:r>
              <a:r>
                <a:rPr lang="en-US" sz="1400" dirty="0">
                  <a:latin typeface="+mj-lt"/>
                </a:rPr>
                <a:t> </a:t>
              </a:r>
              <a:r>
                <a:rPr lang="en-US" sz="1400" dirty="0" err="1">
                  <a:latin typeface="+mj-lt"/>
                </a:rPr>
                <a:t>k´amachaña</a:t>
              </a:r>
              <a:r>
                <a:rPr lang="en-US" sz="1400" dirty="0">
                  <a:latin typeface="+mj-lt"/>
                </a:rPr>
                <a:t> </a:t>
              </a:r>
              <a:r>
                <a:rPr lang="en-US" sz="1400" dirty="0" err="1">
                  <a:latin typeface="+mj-lt"/>
                </a:rPr>
                <a:t>k´jurit</a:t>
              </a:r>
              <a:r>
                <a:rPr lang="en-US" sz="1400" dirty="0">
                  <a:latin typeface="+mj-lt"/>
                </a:rPr>
                <a:t> </a:t>
              </a:r>
              <a:r>
                <a:rPr lang="en-US" sz="1400" dirty="0" err="1">
                  <a:latin typeface="+mj-lt"/>
                </a:rPr>
                <a:t>puririnakaru</a:t>
              </a:r>
              <a:r>
                <a:rPr lang="en-US" sz="1400" dirty="0">
                  <a:latin typeface="+mj-lt"/>
                </a:rPr>
                <a:t>.</a:t>
              </a:r>
            </a:p>
            <a:p>
              <a:pPr>
                <a:defRPr/>
              </a:pPr>
              <a:r>
                <a:rPr lang="es-CL" sz="1000" b="1" i="1" dirty="0">
                  <a:solidFill>
                    <a:srgbClr val="5F5F5F"/>
                  </a:solidFill>
                </a:rPr>
                <a:t>Sobre situaciones del futuro lejano, ejemplo: Se tiene pensado hacer un circuito turístico.</a:t>
              </a:r>
            </a:p>
            <a:p>
              <a:pPr>
                <a:defRPr/>
              </a:pPr>
              <a:endParaRPr lang="es-CL" sz="1400" dirty="0">
                <a:latin typeface="+mj-lt"/>
              </a:endParaRPr>
            </a:p>
          </p:txBody>
        </p:sp>
      </p:grpSp>
      <p:grpSp>
        <p:nvGrpSpPr>
          <p:cNvPr id="4" name="39 Grupo"/>
          <p:cNvGrpSpPr>
            <a:grpSpLocks/>
          </p:cNvGrpSpPr>
          <p:nvPr/>
        </p:nvGrpSpPr>
        <p:grpSpPr bwMode="auto">
          <a:xfrm>
            <a:off x="-5060950" y="3702050"/>
            <a:ext cx="4929187" cy="919163"/>
            <a:chOff x="-3801897" y="3286124"/>
            <a:chExt cx="3571900" cy="920725"/>
          </a:xfrm>
        </p:grpSpPr>
        <p:sp>
          <p:nvSpPr>
            <p:cNvPr id="20" name="19 Rectángulo redondeado"/>
            <p:cNvSpPr/>
            <p:nvPr/>
          </p:nvSpPr>
          <p:spPr>
            <a:xfrm>
              <a:off x="-3801897" y="3286124"/>
              <a:ext cx="3571900" cy="71718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3" name="20 CuadroTexto"/>
            <p:cNvSpPr txBox="1">
              <a:spLocks noChangeArrowheads="1"/>
            </p:cNvSpPr>
            <p:nvPr/>
          </p:nvSpPr>
          <p:spPr bwMode="auto">
            <a:xfrm>
              <a:off x="-3738627" y="3314748"/>
              <a:ext cx="3387841" cy="892101"/>
            </a:xfrm>
            <a:prstGeom prst="rect">
              <a:avLst/>
            </a:prstGeom>
            <a:noFill/>
            <a:ln w="9525">
              <a:noFill/>
              <a:miter lim="800000"/>
              <a:headEnd/>
              <a:tailEnd/>
            </a:ln>
          </p:spPr>
          <p:txBody>
            <a:bodyPr>
              <a:spAutoFit/>
            </a:bodyPr>
            <a:lstStyle/>
            <a:p>
              <a:pPr>
                <a:defRPr/>
              </a:pPr>
              <a:r>
                <a:rPr lang="en-US" sz="1400" dirty="0" err="1">
                  <a:latin typeface="+mj-lt"/>
                </a:rPr>
                <a:t>Mink´ataña</a:t>
              </a:r>
              <a:r>
                <a:rPr lang="en-US" sz="1400" dirty="0">
                  <a:latin typeface="+mj-lt"/>
                </a:rPr>
                <a:t> </a:t>
              </a:r>
              <a:r>
                <a:rPr lang="en-US" sz="1400" dirty="0" err="1">
                  <a:latin typeface="+mj-lt"/>
                </a:rPr>
                <a:t>jan</a:t>
              </a:r>
              <a:r>
                <a:rPr lang="en-US" sz="1400" dirty="0">
                  <a:latin typeface="+mj-lt"/>
                </a:rPr>
                <a:t> </a:t>
              </a:r>
              <a:r>
                <a:rPr lang="en-US" sz="1400" dirty="0" err="1">
                  <a:latin typeface="+mj-lt"/>
                </a:rPr>
                <a:t>shapinta</a:t>
              </a:r>
              <a:r>
                <a:rPr lang="en-US" sz="1400" dirty="0">
                  <a:latin typeface="+mj-lt"/>
                </a:rPr>
                <a:t> </a:t>
              </a:r>
              <a:r>
                <a:rPr lang="en-US" sz="1400" dirty="0" err="1">
                  <a:latin typeface="+mj-lt"/>
                </a:rPr>
                <a:t>uñakt´a</a:t>
              </a:r>
              <a:r>
                <a:rPr lang="en-US" sz="1400" dirty="0">
                  <a:latin typeface="+mj-lt"/>
                </a:rPr>
                <a:t>: </a:t>
              </a:r>
              <a:r>
                <a:rPr lang="en-US" sz="1400" dirty="0" err="1">
                  <a:latin typeface="+mj-lt"/>
                </a:rPr>
                <a:t>kunat</a:t>
              </a:r>
              <a:r>
                <a:rPr lang="en-US" sz="1400" dirty="0">
                  <a:latin typeface="+mj-lt"/>
                </a:rPr>
                <a:t> </a:t>
              </a:r>
              <a:r>
                <a:rPr lang="en-US" sz="1400" dirty="0" err="1">
                  <a:latin typeface="+mj-lt"/>
                </a:rPr>
                <a:t>akaru</a:t>
              </a:r>
              <a:r>
                <a:rPr lang="en-US" sz="1400" dirty="0">
                  <a:latin typeface="+mj-lt"/>
                </a:rPr>
                <a:t> </a:t>
              </a:r>
              <a:r>
                <a:rPr lang="en-US" sz="1400" dirty="0" err="1">
                  <a:latin typeface="+mj-lt"/>
                </a:rPr>
                <a:t>janiwa</a:t>
              </a:r>
              <a:r>
                <a:rPr lang="en-US" sz="1400" dirty="0">
                  <a:latin typeface="+mj-lt"/>
                </a:rPr>
                <a:t> </a:t>
              </a:r>
              <a:r>
                <a:rPr lang="en-US" sz="1400" dirty="0" err="1">
                  <a:latin typeface="+mj-lt"/>
                </a:rPr>
                <a:t>yak´haru</a:t>
              </a:r>
              <a:r>
                <a:rPr lang="es-ES" sz="1400" dirty="0">
                  <a:latin typeface="+mj-lt"/>
                </a:rPr>
                <a:t>.</a:t>
              </a:r>
            </a:p>
            <a:p>
              <a:pPr>
                <a:defRPr/>
              </a:pPr>
              <a:r>
                <a:rPr lang="es-CL" sz="1000" b="1" i="1" dirty="0">
                  <a:solidFill>
                    <a:srgbClr val="5F5F5F"/>
                  </a:solidFill>
                </a:rPr>
                <a:t>Cuestionamiento sin fundamento, ejemplo: por qué aquí y no en otro lado.</a:t>
              </a:r>
            </a:p>
            <a:p>
              <a:pPr>
                <a:defRPr/>
              </a:pPr>
              <a:endParaRPr lang="es-CL" sz="1400" dirty="0">
                <a:latin typeface="+mj-lt"/>
              </a:endParaRPr>
            </a:p>
          </p:txBody>
        </p:sp>
      </p:grpSp>
      <p:grpSp>
        <p:nvGrpSpPr>
          <p:cNvPr id="6" name="64 Grupo"/>
          <p:cNvGrpSpPr>
            <a:grpSpLocks/>
          </p:cNvGrpSpPr>
          <p:nvPr/>
        </p:nvGrpSpPr>
        <p:grpSpPr bwMode="auto">
          <a:xfrm>
            <a:off x="-5072063" y="4581525"/>
            <a:ext cx="4929188" cy="1320800"/>
            <a:chOff x="544638" y="5217128"/>
            <a:chExt cx="3571900" cy="1321166"/>
          </a:xfrm>
        </p:grpSpPr>
        <p:sp>
          <p:nvSpPr>
            <p:cNvPr id="30" name="29 Rectángulo redondeado"/>
            <p:cNvSpPr/>
            <p:nvPr/>
          </p:nvSpPr>
          <p:spPr>
            <a:xfrm>
              <a:off x="544638" y="5217128"/>
              <a:ext cx="3571900" cy="111473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09" name="30 CuadroTexto"/>
            <p:cNvSpPr txBox="1">
              <a:spLocks noChangeArrowheads="1"/>
            </p:cNvSpPr>
            <p:nvPr/>
          </p:nvSpPr>
          <p:spPr bwMode="auto">
            <a:xfrm>
              <a:off x="597555" y="5290173"/>
              <a:ext cx="3459164" cy="1248121"/>
            </a:xfrm>
            <a:prstGeom prst="rect">
              <a:avLst/>
            </a:prstGeom>
            <a:noFill/>
            <a:ln w="9525">
              <a:noFill/>
              <a:miter lim="800000"/>
              <a:headEnd/>
              <a:tailEnd/>
            </a:ln>
          </p:spPr>
          <p:txBody>
            <a:bodyPr>
              <a:spAutoFit/>
            </a:bodyPr>
            <a:lstStyle/>
            <a:p>
              <a:pPr>
                <a:defRPr/>
              </a:pPr>
              <a:r>
                <a:rPr lang="es-ES" sz="1400" dirty="0" err="1">
                  <a:latin typeface="+mj-lt"/>
                </a:rPr>
                <a:t>Khumjamapachasa</a:t>
              </a:r>
              <a:r>
                <a:rPr lang="es-ES" sz="1400" dirty="0">
                  <a:latin typeface="+mj-lt"/>
                </a:rPr>
                <a:t> </a:t>
              </a:r>
              <a:r>
                <a:rPr lang="es-ES" sz="1400" dirty="0" err="1">
                  <a:latin typeface="+mj-lt"/>
                </a:rPr>
                <a:t>lurañapa</a:t>
              </a:r>
              <a:r>
                <a:rPr lang="es-ES" sz="1400" dirty="0">
                  <a:latin typeface="+mj-lt"/>
                </a:rPr>
                <a:t> </a:t>
              </a:r>
              <a:r>
                <a:rPr lang="es-ES" sz="1400" dirty="0" err="1">
                  <a:latin typeface="+mj-lt"/>
                </a:rPr>
                <a:t>Pikenkeri</a:t>
              </a:r>
              <a:r>
                <a:rPr lang="es-ES" sz="1400" dirty="0">
                  <a:latin typeface="+mj-lt"/>
                </a:rPr>
                <a:t> </a:t>
              </a:r>
              <a:r>
                <a:rPr lang="es-ES" sz="1400" dirty="0" err="1">
                  <a:latin typeface="+mj-lt"/>
                </a:rPr>
                <a:t>tama</a:t>
              </a:r>
              <a:r>
                <a:rPr lang="es-ES" sz="1400" dirty="0">
                  <a:latin typeface="+mj-lt"/>
                </a:rPr>
                <a:t> </a:t>
              </a:r>
              <a:r>
                <a:rPr lang="es-ES" sz="1400" dirty="0" err="1">
                  <a:latin typeface="+mj-lt"/>
                </a:rPr>
                <a:t>nayrapacha</a:t>
              </a:r>
              <a:r>
                <a:rPr lang="es-ES" sz="1400" dirty="0">
                  <a:latin typeface="+mj-lt"/>
                </a:rPr>
                <a:t> </a:t>
              </a:r>
              <a:r>
                <a:rPr lang="es-ES" sz="1400" dirty="0" err="1">
                  <a:latin typeface="+mj-lt"/>
                </a:rPr>
                <a:t>churaña</a:t>
              </a:r>
              <a:r>
                <a:rPr lang="es-ES" sz="1400" dirty="0">
                  <a:latin typeface="+mj-lt"/>
                </a:rPr>
                <a:t> </a:t>
              </a:r>
              <a:r>
                <a:rPr lang="es-ES" sz="1400" dirty="0" err="1">
                  <a:latin typeface="+mj-lt"/>
                </a:rPr>
                <a:t>uñakt´a</a:t>
              </a:r>
              <a:r>
                <a:rPr lang="es-ES" sz="1400" dirty="0">
                  <a:latin typeface="+mj-lt"/>
                </a:rPr>
                <a:t>: </a:t>
              </a:r>
              <a:r>
                <a:rPr lang="es-ES" sz="1400" dirty="0" err="1">
                  <a:latin typeface="+mj-lt"/>
                </a:rPr>
                <a:t>aka</a:t>
              </a:r>
              <a:r>
                <a:rPr lang="es-ES" sz="1400" dirty="0">
                  <a:latin typeface="+mj-lt"/>
                </a:rPr>
                <a:t> maya </a:t>
              </a:r>
              <a:r>
                <a:rPr lang="es-ES" sz="1400" dirty="0" err="1">
                  <a:latin typeface="+mj-lt"/>
                </a:rPr>
                <a:t>churaña</a:t>
              </a:r>
              <a:r>
                <a:rPr lang="es-ES" sz="1400" dirty="0">
                  <a:latin typeface="+mj-lt"/>
                </a:rPr>
                <a:t> </a:t>
              </a:r>
              <a:r>
                <a:rPr lang="es-ES" sz="1400" dirty="0" err="1">
                  <a:latin typeface="+mj-lt"/>
                </a:rPr>
                <a:t>uka</a:t>
              </a:r>
              <a:r>
                <a:rPr lang="es-ES" sz="1400" dirty="0">
                  <a:latin typeface="+mj-lt"/>
                </a:rPr>
                <a:t> </a:t>
              </a:r>
              <a:r>
                <a:rPr lang="es-ES" sz="1400" dirty="0" err="1">
                  <a:latin typeface="+mj-lt"/>
                </a:rPr>
                <a:t>tama</a:t>
              </a:r>
              <a:r>
                <a:rPr lang="es-ES" sz="1400" dirty="0">
                  <a:latin typeface="+mj-lt"/>
                </a:rPr>
                <a:t> </a:t>
              </a:r>
              <a:r>
                <a:rPr lang="es-ES" sz="1400" dirty="0" err="1">
                  <a:latin typeface="+mj-lt"/>
                </a:rPr>
                <a:t>uthana</a:t>
              </a:r>
              <a:r>
                <a:rPr lang="es-ES" sz="1400" dirty="0">
                  <a:latin typeface="+mj-lt"/>
                </a:rPr>
                <a:t> maya </a:t>
              </a:r>
              <a:r>
                <a:rPr lang="es-ES" sz="1400" dirty="0" err="1">
                  <a:latin typeface="+mj-lt"/>
                </a:rPr>
                <a:t>jank´a</a:t>
              </a:r>
              <a:r>
                <a:rPr lang="es-ES" sz="1400" dirty="0">
                  <a:latin typeface="+mj-lt"/>
                </a:rPr>
                <a:t> </a:t>
              </a:r>
              <a:r>
                <a:rPr lang="es-ES" sz="1400" dirty="0" err="1">
                  <a:latin typeface="+mj-lt"/>
                </a:rPr>
                <a:t>uchuq´uma</a:t>
              </a:r>
              <a:r>
                <a:rPr lang="es-ES" sz="1400" dirty="0">
                  <a:latin typeface="+mj-lt"/>
                </a:rPr>
                <a:t>.</a:t>
              </a:r>
            </a:p>
            <a:p>
              <a:pPr>
                <a:defRPr/>
              </a:pPr>
              <a:r>
                <a:rPr lang="es-CL" sz="1000" b="1" i="1" dirty="0">
                  <a:solidFill>
                    <a:srgbClr val="5F5F5F"/>
                  </a:solidFill>
                </a:rPr>
                <a:t>Referencias al actuar de la empresa en proyectos anteriores, ejemplo: es que  un proyecto x de la empresa tuvo una emergencia ambiental.</a:t>
              </a:r>
            </a:p>
            <a:p>
              <a:pPr>
                <a:defRPr/>
              </a:pPr>
              <a:endParaRPr lang="es-CL" sz="1400" dirty="0">
                <a:latin typeface="+mj-lt"/>
              </a:endParaRPr>
            </a:p>
          </p:txBody>
        </p:sp>
      </p:grpSp>
      <p:grpSp>
        <p:nvGrpSpPr>
          <p:cNvPr id="7" name="47 Grupo"/>
          <p:cNvGrpSpPr>
            <a:grpSpLocks/>
          </p:cNvGrpSpPr>
          <p:nvPr/>
        </p:nvGrpSpPr>
        <p:grpSpPr bwMode="auto">
          <a:xfrm>
            <a:off x="-5045075" y="1731963"/>
            <a:ext cx="4929187" cy="1055687"/>
            <a:chOff x="500034" y="1316020"/>
            <a:chExt cx="3571900" cy="1056025"/>
          </a:xfrm>
        </p:grpSpPr>
        <p:sp>
          <p:nvSpPr>
            <p:cNvPr id="10" name="9 Rectángulo redondeado"/>
            <p:cNvSpPr/>
            <p:nvPr/>
          </p:nvSpPr>
          <p:spPr>
            <a:xfrm>
              <a:off x="500034" y="1316020"/>
              <a:ext cx="3571900" cy="8988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07" name="36 CuadroTexto"/>
            <p:cNvSpPr txBox="1">
              <a:spLocks noChangeArrowheads="1"/>
            </p:cNvSpPr>
            <p:nvPr/>
          </p:nvSpPr>
          <p:spPr bwMode="auto">
            <a:xfrm>
              <a:off x="571357" y="1387480"/>
              <a:ext cx="3429254" cy="984565"/>
            </a:xfrm>
            <a:prstGeom prst="rect">
              <a:avLst/>
            </a:prstGeom>
            <a:noFill/>
            <a:ln w="9525">
              <a:noFill/>
              <a:miter lim="800000"/>
              <a:headEnd/>
              <a:tailEnd/>
            </a:ln>
          </p:spPr>
          <p:txBody>
            <a:bodyPr>
              <a:spAutoFit/>
            </a:bodyPr>
            <a:lstStyle/>
            <a:p>
              <a:pPr>
                <a:defRPr/>
              </a:pPr>
              <a:r>
                <a:rPr lang="en-US" sz="1400" dirty="0">
                  <a:latin typeface="+mj-lt"/>
                </a:rPr>
                <a:t>Ma </a:t>
              </a:r>
              <a:r>
                <a:rPr lang="en-US" sz="1400" dirty="0" err="1">
                  <a:latin typeface="+mj-lt"/>
                </a:rPr>
                <a:t>amtasiwi</a:t>
              </a:r>
              <a:r>
                <a:rPr lang="en-US" sz="1400" dirty="0">
                  <a:latin typeface="+mj-lt"/>
                </a:rPr>
                <a:t> </a:t>
              </a:r>
              <a:r>
                <a:rPr lang="en-US" sz="1400" dirty="0" err="1">
                  <a:latin typeface="+mj-lt"/>
                </a:rPr>
                <a:t>uñakt´a</a:t>
              </a:r>
              <a:r>
                <a:rPr lang="en-US" sz="1400" dirty="0">
                  <a:latin typeface="+mj-lt"/>
                </a:rPr>
                <a:t>: </a:t>
              </a:r>
              <a:r>
                <a:rPr lang="en-US" sz="1400" dirty="0" err="1">
                  <a:latin typeface="+mj-lt"/>
                </a:rPr>
                <a:t>janiwa</a:t>
              </a:r>
              <a:r>
                <a:rPr lang="en-US" sz="1400" dirty="0">
                  <a:latin typeface="+mj-lt"/>
                </a:rPr>
                <a:t> </a:t>
              </a:r>
              <a:r>
                <a:rPr lang="en-US" sz="1400" dirty="0" err="1">
                  <a:latin typeface="+mj-lt"/>
                </a:rPr>
                <a:t>churaña</a:t>
              </a:r>
              <a:r>
                <a:rPr lang="en-US" sz="1400" dirty="0">
                  <a:latin typeface="+mj-lt"/>
                </a:rPr>
                <a:t>, </a:t>
              </a:r>
              <a:r>
                <a:rPr lang="en-US" sz="1400" dirty="0" err="1">
                  <a:latin typeface="+mj-lt"/>
                </a:rPr>
                <a:t>apjatando</a:t>
              </a:r>
              <a:r>
                <a:rPr lang="en-US" sz="1400" dirty="0">
                  <a:latin typeface="+mj-lt"/>
                </a:rPr>
                <a:t> </a:t>
              </a:r>
              <a:r>
                <a:rPr lang="en-US" sz="1400" dirty="0" err="1">
                  <a:latin typeface="+mj-lt"/>
                </a:rPr>
                <a:t>ukurspacha</a:t>
              </a:r>
              <a:r>
                <a:rPr lang="en-US" sz="1400" dirty="0">
                  <a:latin typeface="+mj-lt"/>
                </a:rPr>
                <a:t> ma </a:t>
              </a:r>
              <a:r>
                <a:rPr lang="en-US" sz="1400" dirty="0" err="1">
                  <a:latin typeface="+mj-lt"/>
                </a:rPr>
                <a:t>suti</a:t>
              </a:r>
              <a:r>
                <a:rPr lang="en-US" sz="1400" dirty="0">
                  <a:latin typeface="+mj-lt"/>
                </a:rPr>
                <a:t> </a:t>
              </a:r>
              <a:r>
                <a:rPr lang="en-US" sz="1400" dirty="0" err="1">
                  <a:latin typeface="+mj-lt"/>
                </a:rPr>
                <a:t>aptata</a:t>
              </a:r>
              <a:r>
                <a:rPr lang="en-US" sz="1400" dirty="0">
                  <a:latin typeface="+mj-lt"/>
                </a:rPr>
                <a:t> </a:t>
              </a:r>
              <a:r>
                <a:rPr lang="en-US" sz="1400" dirty="0" err="1">
                  <a:latin typeface="+mj-lt"/>
                </a:rPr>
                <a:t>waranka</a:t>
              </a:r>
              <a:r>
                <a:rPr lang="en-US" sz="1400" dirty="0">
                  <a:latin typeface="+mj-lt"/>
                </a:rPr>
                <a:t> </a:t>
              </a:r>
              <a:r>
                <a:rPr lang="en-US" sz="1400" dirty="0" err="1">
                  <a:latin typeface="+mj-lt"/>
                </a:rPr>
                <a:t>sich´i</a:t>
              </a:r>
              <a:r>
                <a:rPr lang="en-US" sz="1400" dirty="0">
                  <a:latin typeface="+mj-lt"/>
                </a:rPr>
                <a:t>.</a:t>
              </a:r>
            </a:p>
            <a:p>
              <a:pPr>
                <a:defRPr/>
              </a:pPr>
              <a:r>
                <a:rPr lang="es-CL" sz="1000" b="1" i="1" dirty="0">
                  <a:solidFill>
                    <a:srgbClr val="5F5F5F"/>
                  </a:solidFill>
                </a:rPr>
                <a:t>Un plebiscito, ejemplo: no al proyecto, adjuntando a su vez un listado con 1000 firmas.</a:t>
              </a:r>
            </a:p>
            <a:p>
              <a:pPr>
                <a:defRPr/>
              </a:pPr>
              <a:endParaRPr lang="es-CL" sz="1000" b="1" i="1" dirty="0">
                <a:solidFill>
                  <a:srgbClr val="5F5F5F"/>
                </a:solidFill>
                <a:latin typeface="+mj-lt"/>
              </a:endParaRPr>
            </a:p>
          </p:txBody>
        </p:sp>
      </p:grpSp>
      <p:grpSp>
        <p:nvGrpSpPr>
          <p:cNvPr id="8" name="48 Grupo"/>
          <p:cNvGrpSpPr>
            <a:grpSpLocks/>
          </p:cNvGrpSpPr>
          <p:nvPr/>
        </p:nvGrpSpPr>
        <p:grpSpPr bwMode="auto">
          <a:xfrm>
            <a:off x="5216525" y="1844675"/>
            <a:ext cx="571500" cy="646113"/>
            <a:chOff x="5214942" y="3542848"/>
            <a:chExt cx="571504" cy="646331"/>
          </a:xfrm>
        </p:grpSpPr>
        <p:sp>
          <p:nvSpPr>
            <p:cNvPr id="50" name="49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53" name="50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9" name="54 Grupo"/>
          <p:cNvGrpSpPr>
            <a:grpSpLocks/>
          </p:cNvGrpSpPr>
          <p:nvPr/>
        </p:nvGrpSpPr>
        <p:grpSpPr bwMode="auto">
          <a:xfrm>
            <a:off x="5216525" y="2916238"/>
            <a:ext cx="571500" cy="646112"/>
            <a:chOff x="5214942" y="3542848"/>
            <a:chExt cx="571504" cy="646331"/>
          </a:xfrm>
        </p:grpSpPr>
        <p:sp>
          <p:nvSpPr>
            <p:cNvPr id="56" name="55 Elipse"/>
            <p:cNvSpPr/>
            <p:nvPr/>
          </p:nvSpPr>
          <p:spPr>
            <a:xfrm>
              <a:off x="5214942" y="3571433"/>
              <a:ext cx="571504" cy="57169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51" name="56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11" name="57 Grupo"/>
          <p:cNvGrpSpPr>
            <a:grpSpLocks/>
          </p:cNvGrpSpPr>
          <p:nvPr/>
        </p:nvGrpSpPr>
        <p:grpSpPr bwMode="auto">
          <a:xfrm>
            <a:off x="5216525" y="3756025"/>
            <a:ext cx="571500" cy="646113"/>
            <a:chOff x="5214942" y="3542848"/>
            <a:chExt cx="571504" cy="646331"/>
          </a:xfrm>
        </p:grpSpPr>
        <p:sp>
          <p:nvSpPr>
            <p:cNvPr id="59" name="58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49" name="59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grpSp>
        <p:nvGrpSpPr>
          <p:cNvPr id="13" name="65 Grupo"/>
          <p:cNvGrpSpPr>
            <a:grpSpLocks/>
          </p:cNvGrpSpPr>
          <p:nvPr/>
        </p:nvGrpSpPr>
        <p:grpSpPr bwMode="auto">
          <a:xfrm>
            <a:off x="5214938" y="4803775"/>
            <a:ext cx="571500" cy="641350"/>
            <a:chOff x="5214942" y="3542848"/>
            <a:chExt cx="571504" cy="641567"/>
          </a:xfrm>
        </p:grpSpPr>
        <p:sp>
          <p:nvSpPr>
            <p:cNvPr id="12" name="66 Elipse"/>
            <p:cNvSpPr/>
            <p:nvPr/>
          </p:nvSpPr>
          <p:spPr>
            <a:xfrm>
              <a:off x="5214942" y="3571433"/>
              <a:ext cx="571504" cy="57169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45" name="67 CuadroTexto"/>
            <p:cNvSpPr txBox="1">
              <a:spLocks noChangeArrowheads="1"/>
            </p:cNvSpPr>
            <p:nvPr/>
          </p:nvSpPr>
          <p:spPr bwMode="auto">
            <a:xfrm>
              <a:off x="5214942" y="3542848"/>
              <a:ext cx="539754" cy="6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sp>
        <p:nvSpPr>
          <p:cNvPr id="42" name="41 CuadroTexto"/>
          <p:cNvSpPr txBox="1">
            <a:spLocks noChangeArrowheads="1"/>
          </p:cNvSpPr>
          <p:nvPr/>
        </p:nvSpPr>
        <p:spPr bwMode="auto">
          <a:xfrm>
            <a:off x="-5045075" y="1168400"/>
            <a:ext cx="37417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a:solidFill>
                  <a:srgbClr val="FF0000"/>
                </a:solidFill>
                <a:latin typeface="Impact" pitchFamily="34" charset="0"/>
              </a:rPr>
              <a:t>MAYA UÑCH´UKITA MARKA JAKE JANIWA:</a:t>
            </a:r>
          </a:p>
          <a:p>
            <a:pPr eaLnBrk="1" hangingPunct="1"/>
            <a:r>
              <a:rPr lang="es-CL" altLang="es-CL" sz="1200" i="1">
                <a:solidFill>
                  <a:srgbClr val="5F5F5F"/>
                </a:solidFill>
                <a:latin typeface="Impact" pitchFamily="34" charset="0"/>
              </a:rPr>
              <a:t>UNA OBSERVACIÓN CIUDADANA NO ES:</a:t>
            </a:r>
            <a:endParaRPr lang="es-CL" altLang="es-CL" sz="1200" b="1" i="1">
              <a:solidFill>
                <a:srgbClr val="5F5F5F"/>
              </a:solidFill>
              <a:latin typeface="Impact" pitchFamily="34" charset="0"/>
            </a:endParaRPr>
          </a:p>
          <a:p>
            <a:pPr eaLnBrk="1" hangingPunct="1"/>
            <a:endParaRPr lang="es-CL" altLang="es-CL" sz="1200" i="1">
              <a:solidFill>
                <a:srgbClr val="5F5F5F"/>
              </a:solidFill>
              <a:latin typeface="Impact" pitchFamily="34" charset="0"/>
            </a:endParaRPr>
          </a:p>
        </p:txBody>
      </p:sp>
      <p:grpSp>
        <p:nvGrpSpPr>
          <p:cNvPr id="5" name="60 Grupo"/>
          <p:cNvGrpSpPr>
            <a:grpSpLocks/>
          </p:cNvGrpSpPr>
          <p:nvPr/>
        </p:nvGrpSpPr>
        <p:grpSpPr bwMode="auto">
          <a:xfrm>
            <a:off x="-5076825" y="5767388"/>
            <a:ext cx="4945062" cy="1081087"/>
            <a:chOff x="544638" y="4115484"/>
            <a:chExt cx="3583017" cy="1081325"/>
          </a:xfrm>
        </p:grpSpPr>
        <p:sp>
          <p:nvSpPr>
            <p:cNvPr id="25" name="24 Rectángulo redondeado"/>
            <p:cNvSpPr/>
            <p:nvPr/>
          </p:nvSpPr>
          <p:spPr>
            <a:xfrm>
              <a:off x="544638" y="4115484"/>
              <a:ext cx="3571515" cy="95747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0511" name="25 CuadroTexto"/>
            <p:cNvSpPr txBox="1">
              <a:spLocks noChangeArrowheads="1"/>
            </p:cNvSpPr>
            <p:nvPr/>
          </p:nvSpPr>
          <p:spPr bwMode="auto">
            <a:xfrm>
              <a:off x="597549" y="4221869"/>
              <a:ext cx="3530106" cy="974940"/>
            </a:xfrm>
            <a:prstGeom prst="rect">
              <a:avLst/>
            </a:prstGeom>
            <a:noFill/>
            <a:ln w="9525">
              <a:noFill/>
              <a:miter lim="800000"/>
              <a:headEnd/>
              <a:tailEnd/>
            </a:ln>
          </p:spPr>
          <p:txBody>
            <a:bodyPr>
              <a:spAutoFit/>
            </a:bodyPr>
            <a:lstStyle/>
            <a:p>
              <a:pPr>
                <a:defRPr/>
              </a:pPr>
              <a:r>
                <a:rPr lang="en-US" sz="1400" dirty="0" err="1">
                  <a:latin typeface="+mj-lt"/>
                </a:rPr>
                <a:t>Aljachirinaka</a:t>
              </a:r>
              <a:r>
                <a:rPr lang="en-US" sz="1400" dirty="0">
                  <a:latin typeface="+mj-lt"/>
                </a:rPr>
                <a:t> </a:t>
              </a:r>
              <a:r>
                <a:rPr lang="en-US" sz="1400" dirty="0" err="1">
                  <a:latin typeface="+mj-lt"/>
                </a:rPr>
                <a:t>qullk´echaña</a:t>
              </a:r>
              <a:r>
                <a:rPr lang="en-US" sz="1400" dirty="0">
                  <a:latin typeface="+mj-lt"/>
                </a:rPr>
                <a:t> </a:t>
              </a:r>
              <a:r>
                <a:rPr lang="en-US" sz="1400" dirty="0" err="1">
                  <a:latin typeface="+mj-lt"/>
                </a:rPr>
                <a:t>uñakt´a</a:t>
              </a:r>
              <a:r>
                <a:rPr lang="en-US" sz="1400" dirty="0">
                  <a:latin typeface="+mj-lt"/>
                </a:rPr>
                <a:t>: </a:t>
              </a:r>
              <a:r>
                <a:rPr lang="en-US" sz="1400" dirty="0" err="1">
                  <a:latin typeface="+mj-lt"/>
                </a:rPr>
                <a:t>kunursaraki</a:t>
              </a:r>
              <a:r>
                <a:rPr lang="en-US" sz="1400" dirty="0">
                  <a:latin typeface="+mj-lt"/>
                </a:rPr>
                <a:t> </a:t>
              </a:r>
              <a:r>
                <a:rPr lang="en-US" sz="1400" dirty="0" err="1">
                  <a:latin typeface="+mj-lt"/>
                </a:rPr>
                <a:t>phajañitani</a:t>
              </a:r>
              <a:r>
                <a:rPr lang="en-US" sz="1400" dirty="0">
                  <a:latin typeface="+mj-lt"/>
                </a:rPr>
                <a:t> </a:t>
              </a:r>
              <a:r>
                <a:rPr lang="en-US" sz="1400" dirty="0" err="1">
                  <a:latin typeface="+mj-lt"/>
                </a:rPr>
                <a:t>jekkatasiña</a:t>
              </a:r>
              <a:r>
                <a:rPr lang="es-ES" sz="1400" dirty="0">
                  <a:latin typeface="+mj-lt"/>
                </a:rPr>
                <a:t>.</a:t>
              </a:r>
            </a:p>
            <a:p>
              <a:pPr>
                <a:defRPr/>
              </a:pPr>
              <a:r>
                <a:rPr lang="es-CL" sz="1000" b="1" i="1" dirty="0">
                  <a:solidFill>
                    <a:srgbClr val="5F5F5F"/>
                  </a:solidFill>
                </a:rPr>
                <a:t>Negociaciones monetarias, ejemplo: cuanto va a ser lo que me van a pagar</a:t>
              </a:r>
            </a:p>
            <a:p>
              <a:pPr>
                <a:defRPr/>
              </a:pPr>
              <a:r>
                <a:rPr lang="es-CL" sz="1000" b="1" i="1" dirty="0">
                  <a:solidFill>
                    <a:srgbClr val="5F5F5F"/>
                  </a:solidFill>
                </a:rPr>
                <a:t>por la expropiación.</a:t>
              </a:r>
            </a:p>
            <a:p>
              <a:pPr>
                <a:defRPr/>
              </a:pPr>
              <a:endParaRPr lang="es-CL" sz="1000" b="1" i="1" dirty="0">
                <a:solidFill>
                  <a:srgbClr val="5F5F5F"/>
                </a:solidFill>
                <a:latin typeface="+mj-lt"/>
              </a:endParaRPr>
            </a:p>
          </p:txBody>
        </p:sp>
      </p:grpSp>
      <p:grpSp>
        <p:nvGrpSpPr>
          <p:cNvPr id="14" name="65 Grupo"/>
          <p:cNvGrpSpPr>
            <a:grpSpLocks/>
          </p:cNvGrpSpPr>
          <p:nvPr/>
        </p:nvGrpSpPr>
        <p:grpSpPr bwMode="auto">
          <a:xfrm>
            <a:off x="5214938" y="5770563"/>
            <a:ext cx="571500" cy="646112"/>
            <a:chOff x="5214942" y="3542848"/>
            <a:chExt cx="571504" cy="646331"/>
          </a:xfrm>
        </p:grpSpPr>
        <p:sp>
          <p:nvSpPr>
            <p:cNvPr id="67" name="66 Elipse"/>
            <p:cNvSpPr/>
            <p:nvPr/>
          </p:nvSpPr>
          <p:spPr>
            <a:xfrm>
              <a:off x="5214942" y="3571433"/>
              <a:ext cx="571504" cy="57169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2580" name="67 CuadroTexto"/>
            <p:cNvSpPr txBox="1">
              <a:spLocks noChangeArrowheads="1"/>
            </p:cNvSpPr>
            <p:nvPr/>
          </p:nvSpPr>
          <p:spPr bwMode="auto">
            <a:xfrm>
              <a:off x="5214942" y="354284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600" b="1">
                  <a:solidFill>
                    <a:srgbClr val="FF0000"/>
                  </a:solidFill>
                  <a:latin typeface="Arial Black" pitchFamily="34" charset="0"/>
                </a:rPr>
                <a:t>X</a:t>
              </a:r>
            </a:p>
          </p:txBody>
        </p:sp>
      </p:gr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04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5E-6 4.68208E-6 L -0.59966 0.00578 " pathEditMode="relative" rAng="0" ptsTypes="AA">
                                      <p:cBhvr>
                                        <p:cTn id="6" dur="500" fill="hold"/>
                                        <p:tgtEl>
                                          <p:spTgt spid="2"/>
                                        </p:tgtEl>
                                        <p:attrNameLst>
                                          <p:attrName>ppt_x</p:attrName>
                                          <p:attrName>ppt_y</p:attrName>
                                        </p:attrNameLst>
                                      </p:cBhvr>
                                      <p:rCtr x="-30000" y="300"/>
                                    </p:animMotion>
                                  </p:childTnLst>
                                </p:cTn>
                              </p:par>
                            </p:childTnLst>
                          </p:cTn>
                        </p:par>
                        <p:par>
                          <p:cTn id="7" fill="hold" nodeType="afterGroup">
                            <p:stCondLst>
                              <p:cond delay="500"/>
                            </p:stCondLst>
                            <p:childTnLst>
                              <p:par>
                                <p:cTn id="8" presetID="64" presetClass="path" presetSubtype="0" accel="50000" decel="50000" fill="hold" nodeType="afterEffect">
                                  <p:stCondLst>
                                    <p:cond delay="0"/>
                                  </p:stCondLst>
                                  <p:childTnLst>
                                    <p:animMotion origin="layout" path="M 0 -4.44444E-6 L 0 -0.66805 " pathEditMode="relative" rAng="0" ptsTypes="AA">
                                      <p:cBhvr>
                                        <p:cTn id="9" dur="500" fill="hold"/>
                                        <p:tgtEl>
                                          <p:spTgt spid="5122"/>
                                        </p:tgtEl>
                                        <p:attrNameLst>
                                          <p:attrName>ppt_x</p:attrName>
                                          <p:attrName>ppt_y</p:attrName>
                                        </p:attrNameLst>
                                      </p:cBhvr>
                                      <p:rCtr x="0" y="-33400"/>
                                    </p:animMotion>
                                  </p:childTnLst>
                                </p:cTn>
                              </p:par>
                            </p:childTnLst>
                          </p:cTn>
                        </p:par>
                        <p:par>
                          <p:cTn id="10" fill="hold" nodeType="afterGroup">
                            <p:stCondLst>
                              <p:cond delay="1000"/>
                            </p:stCondLst>
                            <p:childTnLst>
                              <p:par>
                                <p:cTn id="11" presetID="63" presetClass="path" presetSubtype="0" accel="50000" decel="50000" fill="hold" grpId="0" nodeType="afterEffect">
                                  <p:stCondLst>
                                    <p:cond delay="0"/>
                                  </p:stCondLst>
                                  <p:childTnLst>
                                    <p:animMotion origin="layout" path="M -1.38889E-6 -1.32948E-6 L 0.61077 -1.32948E-6 " pathEditMode="relative" rAng="0" ptsTypes="AA">
                                      <p:cBhvr>
                                        <p:cTn id="12" dur="500" fill="hold"/>
                                        <p:tgtEl>
                                          <p:spTgt spid="42"/>
                                        </p:tgtEl>
                                        <p:attrNameLst>
                                          <p:attrName>ppt_x</p:attrName>
                                          <p:attrName>ppt_y</p:attrName>
                                        </p:attrNameLst>
                                      </p:cBhvr>
                                      <p:rCtr x="30500" y="0"/>
                                    </p:animMotion>
                                  </p:childTnLst>
                                </p:cTn>
                              </p:par>
                            </p:childTnLst>
                          </p:cTn>
                        </p:par>
                        <p:par>
                          <p:cTn id="13" fill="hold" nodeType="afterGroup">
                            <p:stCondLst>
                              <p:cond delay="1500"/>
                            </p:stCondLst>
                            <p:childTnLst>
                              <p:par>
                                <p:cTn id="14" presetID="63" presetClass="path" presetSubtype="0" accel="50000" decel="50000" fill="hold" nodeType="afterEffect">
                                  <p:stCondLst>
                                    <p:cond delay="0"/>
                                  </p:stCondLst>
                                  <p:childTnLst>
                                    <p:animMotion origin="layout" path="M -1.94444E-6 -2.42775E-6 L 0.62465 -2.42775E-6 " pathEditMode="relative" rAng="0" ptsTypes="AA">
                                      <p:cBhvr>
                                        <p:cTn id="15" dur="500" fill="hold"/>
                                        <p:tgtEl>
                                          <p:spTgt spid="7"/>
                                        </p:tgtEl>
                                        <p:attrNameLst>
                                          <p:attrName>ppt_x</p:attrName>
                                          <p:attrName>ppt_y</p:attrName>
                                        </p:attrNameLst>
                                      </p:cBhvr>
                                      <p:rCtr x="31200" y="0"/>
                                    </p:animMotion>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par>
                          <p:cTn id="22" fill="hold" nodeType="afterGroup">
                            <p:stCondLst>
                              <p:cond delay="4000"/>
                            </p:stCondLst>
                            <p:childTnLst>
                              <p:par>
                                <p:cTn id="23" presetID="63" presetClass="path" presetSubtype="0" accel="50000" decel="50000" fill="hold" nodeType="afterEffect">
                                  <p:stCondLst>
                                    <p:cond delay="0"/>
                                  </p:stCondLst>
                                  <p:childTnLst>
                                    <p:animMotion origin="layout" path="M -1.94444E-6 3.98844E-6 L 0.62465 3.98844E-6 " pathEditMode="relative" rAng="0" ptsTypes="AA">
                                      <p:cBhvr>
                                        <p:cTn id="24" dur="500" fill="hold"/>
                                        <p:tgtEl>
                                          <p:spTgt spid="3"/>
                                        </p:tgtEl>
                                        <p:attrNameLst>
                                          <p:attrName>ppt_x</p:attrName>
                                          <p:attrName>ppt_y</p:attrName>
                                        </p:attrNameLst>
                                      </p:cBhvr>
                                      <p:rCtr x="31200" y="0"/>
                                    </p:animMotion>
                                  </p:childTnLst>
                                </p:cTn>
                              </p:par>
                            </p:childTnLst>
                          </p:cTn>
                        </p:par>
                        <p:par>
                          <p:cTn id="25" fill="hold" nodeType="afterGroup">
                            <p:stCondLst>
                              <p:cond delay="4500"/>
                            </p:stCondLst>
                            <p:childTnLst>
                              <p:par>
                                <p:cTn id="26" presetID="53"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par>
                          <p:cTn id="31" fill="hold" nodeType="afterGroup">
                            <p:stCondLst>
                              <p:cond delay="6500"/>
                            </p:stCondLst>
                            <p:childTnLst>
                              <p:par>
                                <p:cTn id="32" presetID="63" presetClass="path" presetSubtype="0" accel="50000" decel="50000" fill="hold" nodeType="afterEffect">
                                  <p:stCondLst>
                                    <p:cond delay="0"/>
                                  </p:stCondLst>
                                  <p:childTnLst>
                                    <p:animMotion origin="layout" path="M 4.16667E-6 0.00046 L 0.62638 0.00046 " pathEditMode="relative" rAng="0" ptsTypes="AA">
                                      <p:cBhvr>
                                        <p:cTn id="33" dur="500" fill="hold"/>
                                        <p:tgtEl>
                                          <p:spTgt spid="4"/>
                                        </p:tgtEl>
                                        <p:attrNameLst>
                                          <p:attrName>ppt_x</p:attrName>
                                          <p:attrName>ppt_y</p:attrName>
                                        </p:attrNameLst>
                                      </p:cBhvr>
                                      <p:rCtr x="31300" y="0"/>
                                    </p:animMotion>
                                  </p:childTnLst>
                                </p:cTn>
                              </p:par>
                            </p:childTnLst>
                          </p:cTn>
                        </p:par>
                        <p:par>
                          <p:cTn id="34" fill="hold" nodeType="afterGroup">
                            <p:stCondLst>
                              <p:cond delay="7000"/>
                            </p:stCondLst>
                            <p:childTnLst>
                              <p:par>
                                <p:cTn id="35" presetID="53"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nodeType="afterGroup">
                            <p:stCondLst>
                              <p:cond delay="9000"/>
                            </p:stCondLst>
                            <p:childTnLst>
                              <p:par>
                                <p:cTn id="41" presetID="63" presetClass="path" presetSubtype="0" accel="50000" decel="50000" fill="hold" nodeType="afterEffect">
                                  <p:stCondLst>
                                    <p:cond delay="0"/>
                                  </p:stCondLst>
                                  <p:childTnLst>
                                    <p:animMotion origin="layout" path="M -5.55556E-7 -1.7341E-6 L 0.6276 -1.7341E-6 " pathEditMode="relative" rAng="0" ptsTypes="AA">
                                      <p:cBhvr>
                                        <p:cTn id="42" dur="500" fill="hold"/>
                                        <p:tgtEl>
                                          <p:spTgt spid="6"/>
                                        </p:tgtEl>
                                        <p:attrNameLst>
                                          <p:attrName>ppt_x</p:attrName>
                                          <p:attrName>ppt_y</p:attrName>
                                        </p:attrNameLst>
                                      </p:cBhvr>
                                      <p:rCtr x="31400" y="0"/>
                                    </p:animMotion>
                                  </p:childTnLst>
                                </p:cTn>
                              </p:par>
                            </p:childTnLst>
                          </p:cTn>
                        </p:par>
                        <p:par>
                          <p:cTn id="43" fill="hold" nodeType="afterGroup">
                            <p:stCondLst>
                              <p:cond delay="9500"/>
                            </p:stCondLst>
                            <p:childTnLst>
                              <p:par>
                                <p:cTn id="44" presetID="53"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2000" fill="hold"/>
                                        <p:tgtEl>
                                          <p:spTgt spid="13"/>
                                        </p:tgtEl>
                                        <p:attrNameLst>
                                          <p:attrName>ppt_w</p:attrName>
                                        </p:attrNameLst>
                                      </p:cBhvr>
                                      <p:tavLst>
                                        <p:tav tm="0">
                                          <p:val>
                                            <p:fltVal val="0"/>
                                          </p:val>
                                        </p:tav>
                                        <p:tav tm="100000">
                                          <p:val>
                                            <p:strVal val="#ppt_w"/>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Effect transition="in" filter="fade">
                                      <p:cBhvr>
                                        <p:cTn id="48" dur="2000"/>
                                        <p:tgtEl>
                                          <p:spTgt spid="13"/>
                                        </p:tgtEl>
                                      </p:cBhvr>
                                    </p:animEffect>
                                  </p:childTnLst>
                                </p:cTn>
                              </p:par>
                            </p:childTnLst>
                          </p:cTn>
                        </p:par>
                        <p:par>
                          <p:cTn id="49" fill="hold" nodeType="afterGroup">
                            <p:stCondLst>
                              <p:cond delay="11500"/>
                            </p:stCondLst>
                            <p:childTnLst>
                              <p:par>
                                <p:cTn id="50" presetID="63" presetClass="path" presetSubtype="0" accel="50000" decel="50000" fill="hold" nodeType="afterEffect">
                                  <p:stCondLst>
                                    <p:cond delay="0"/>
                                  </p:stCondLst>
                                  <p:childTnLst>
                                    <p:animMotion origin="layout" path="M 1.38889E-6 4.16185E-6 L 0.62673 4.16185E-6 " pathEditMode="relative" rAng="0" ptsTypes="AA">
                                      <p:cBhvr>
                                        <p:cTn id="51" dur="500" fill="hold"/>
                                        <p:tgtEl>
                                          <p:spTgt spid="5"/>
                                        </p:tgtEl>
                                        <p:attrNameLst>
                                          <p:attrName>ppt_x</p:attrName>
                                          <p:attrName>ppt_y</p:attrName>
                                        </p:attrNameLst>
                                      </p:cBhvr>
                                      <p:rCtr x="31300" y="0"/>
                                    </p:animMotion>
                                  </p:childTnLst>
                                </p:cTn>
                              </p:par>
                            </p:childTnLst>
                          </p:cTn>
                        </p:par>
                        <p:par>
                          <p:cTn id="52" fill="hold" nodeType="afterGroup">
                            <p:stCondLst>
                              <p:cond delay="12000"/>
                            </p:stCondLst>
                            <p:childTnLst>
                              <p:par>
                                <p:cTn id="53" presetID="53"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2000" fill="hold"/>
                                        <p:tgtEl>
                                          <p:spTgt spid="14"/>
                                        </p:tgtEl>
                                        <p:attrNameLst>
                                          <p:attrName>ppt_w</p:attrName>
                                        </p:attrNameLst>
                                      </p:cBhvr>
                                      <p:tavLst>
                                        <p:tav tm="0">
                                          <p:val>
                                            <p:fltVal val="0"/>
                                          </p:val>
                                        </p:tav>
                                        <p:tav tm="100000">
                                          <p:val>
                                            <p:strVal val="#ppt_w"/>
                                          </p:val>
                                        </p:tav>
                                      </p:tavLst>
                                    </p:anim>
                                    <p:anim calcmode="lin" valueType="num">
                                      <p:cBhvr>
                                        <p:cTn id="56" dur="2000" fill="hold"/>
                                        <p:tgtEl>
                                          <p:spTgt spid="14"/>
                                        </p:tgtEl>
                                        <p:attrNameLst>
                                          <p:attrName>ppt_h</p:attrName>
                                        </p:attrNameLst>
                                      </p:cBhvr>
                                      <p:tavLst>
                                        <p:tav tm="0">
                                          <p:val>
                                            <p:fltVal val="0"/>
                                          </p:val>
                                        </p:tav>
                                        <p:tav tm="100000">
                                          <p:val>
                                            <p:strVal val="#ppt_h"/>
                                          </p:val>
                                        </p:tav>
                                      </p:tavLst>
                                    </p:anim>
                                    <p:animEffect transition="in" filter="fade">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Diego\Desktop\presconama\Power Point\imagenes\qu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2144713"/>
            <a:ext cx="664368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5364163" y="620713"/>
            <a:ext cx="2428875" cy="131127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¿KUNAS SEA?</a:t>
            </a:r>
          </a:p>
          <a:p>
            <a:pPr eaLnBrk="1" hangingPunct="1"/>
            <a:r>
              <a:rPr lang="en-US" altLang="es-CL" sz="1600" i="1">
                <a:latin typeface="Impact" pitchFamily="34" charset="0"/>
              </a:rPr>
              <a:t>¿QU</a:t>
            </a:r>
            <a:r>
              <a:rPr lang="es-CL" altLang="es-CL" sz="1600" i="1">
                <a:latin typeface="Impact" pitchFamily="34" charset="0"/>
              </a:rPr>
              <a:t>É ES EL SERVICIO DE EVALUACIÓN AMBIENTAL?</a:t>
            </a:r>
          </a:p>
          <a:p>
            <a:pPr eaLnBrk="1" hangingPunct="1"/>
            <a:endParaRPr lang="es-CL" altLang="es-CL" sz="2400">
              <a:latin typeface="Impact" pitchFamily="34" charset="0"/>
            </a:endParaRPr>
          </a:p>
        </p:txBody>
      </p:sp>
      <p:sp>
        <p:nvSpPr>
          <p:cNvPr id="4104" name="10 CuadroTexto"/>
          <p:cNvSpPr txBox="1">
            <a:spLocks noChangeArrowheads="1"/>
          </p:cNvSpPr>
          <p:nvPr/>
        </p:nvSpPr>
        <p:spPr bwMode="auto">
          <a:xfrm>
            <a:off x="5380038" y="1592263"/>
            <a:ext cx="3071812" cy="2690812"/>
          </a:xfrm>
          <a:prstGeom prst="rect">
            <a:avLst/>
          </a:prstGeom>
          <a:noFill/>
          <a:ln w="9525">
            <a:noFill/>
            <a:miter lim="800000"/>
            <a:headEnd/>
            <a:tailEnd/>
          </a:ln>
        </p:spPr>
        <p:txBody>
          <a:bodyPr>
            <a:spAutoFit/>
          </a:bodyPr>
          <a:lstStyle/>
          <a:p>
            <a:pPr>
              <a:defRPr/>
            </a:pPr>
            <a:r>
              <a:rPr lang="es-ES" sz="1200" b="1" dirty="0" err="1">
                <a:latin typeface="+mj-lt"/>
              </a:rPr>
              <a:t>Má</a:t>
            </a:r>
            <a:r>
              <a:rPr lang="es-ES" sz="1200" b="1" dirty="0">
                <a:latin typeface="+mj-lt"/>
              </a:rPr>
              <a:t> </a:t>
            </a:r>
            <a:r>
              <a:rPr lang="es-ES" sz="1200" b="1" dirty="0" err="1">
                <a:latin typeface="+mj-lt"/>
              </a:rPr>
              <a:t>tantiyachiri</a:t>
            </a:r>
            <a:r>
              <a:rPr lang="es-ES" sz="1200" b="1" dirty="0">
                <a:latin typeface="+mj-lt"/>
              </a:rPr>
              <a:t> </a:t>
            </a:r>
            <a:r>
              <a:rPr lang="es-ES" sz="1200" b="1" dirty="0" err="1">
                <a:latin typeface="+mj-lt"/>
              </a:rPr>
              <a:t>takenakatake</a:t>
            </a:r>
            <a:r>
              <a:rPr lang="es-ES" sz="1200" b="1" dirty="0">
                <a:latin typeface="+mj-lt"/>
              </a:rPr>
              <a:t> </a:t>
            </a:r>
            <a:r>
              <a:rPr lang="es-ES" sz="1200" b="1" dirty="0" err="1">
                <a:latin typeface="+mj-lt"/>
              </a:rPr>
              <a:t>iwjata</a:t>
            </a:r>
            <a:r>
              <a:rPr lang="es-ES" sz="1200" b="1" dirty="0">
                <a:latin typeface="+mj-lt"/>
              </a:rPr>
              <a:t> </a:t>
            </a:r>
            <a:r>
              <a:rPr lang="es-ES" sz="1200" b="1" dirty="0" err="1">
                <a:latin typeface="+mj-lt"/>
              </a:rPr>
              <a:t>Kunaymana</a:t>
            </a:r>
            <a:r>
              <a:rPr lang="es-ES" sz="1200" b="1" dirty="0">
                <a:latin typeface="+mj-lt"/>
              </a:rPr>
              <a:t> </a:t>
            </a:r>
            <a:r>
              <a:rPr lang="es-ES" sz="1200" b="1" dirty="0" err="1">
                <a:latin typeface="+mj-lt"/>
              </a:rPr>
              <a:t>yanaka</a:t>
            </a:r>
            <a:r>
              <a:rPr lang="es-ES" sz="1200" b="1" dirty="0">
                <a:latin typeface="+mj-lt"/>
              </a:rPr>
              <a:t> </a:t>
            </a:r>
            <a:r>
              <a:rPr lang="es-ES" sz="1200" b="1" dirty="0" err="1">
                <a:latin typeface="+mj-lt"/>
              </a:rPr>
              <a:t>apjataña</a:t>
            </a:r>
            <a:r>
              <a:rPr lang="es-CL" sz="1200" b="1" dirty="0">
                <a:latin typeface="+mj-lt"/>
              </a:rPr>
              <a:t>, </a:t>
            </a:r>
            <a:r>
              <a:rPr lang="es-ES" sz="1200" b="1" dirty="0" err="1">
                <a:solidFill>
                  <a:srgbClr val="FF0000"/>
                </a:solidFill>
                <a:latin typeface="+mj-lt"/>
              </a:rPr>
              <a:t>kamachi</a:t>
            </a:r>
            <a:r>
              <a:rPr lang="es-ES" sz="1200" b="1" dirty="0">
                <a:solidFill>
                  <a:srgbClr val="FF0000"/>
                </a:solidFill>
                <a:latin typeface="+mj-lt"/>
              </a:rPr>
              <a:t> </a:t>
            </a:r>
            <a:r>
              <a:rPr lang="es-ES" sz="1200" b="1" dirty="0" err="1">
                <a:solidFill>
                  <a:srgbClr val="FF0000"/>
                </a:solidFill>
                <a:latin typeface="+mj-lt"/>
              </a:rPr>
              <a:t>tunka</a:t>
            </a:r>
            <a:r>
              <a:rPr lang="es-ES" sz="1200" b="1" dirty="0">
                <a:solidFill>
                  <a:srgbClr val="FF0000"/>
                </a:solidFill>
                <a:latin typeface="+mj-lt"/>
              </a:rPr>
              <a:t> </a:t>
            </a:r>
            <a:r>
              <a:rPr lang="es-ES" sz="1200" b="1" dirty="0" err="1">
                <a:solidFill>
                  <a:srgbClr val="FF0000"/>
                </a:solidFill>
                <a:latin typeface="+mj-lt"/>
              </a:rPr>
              <a:t>llatunka</a:t>
            </a:r>
            <a:r>
              <a:rPr lang="es-ES" sz="1200" b="1" dirty="0">
                <a:solidFill>
                  <a:srgbClr val="FF0000"/>
                </a:solidFill>
                <a:latin typeface="+mj-lt"/>
              </a:rPr>
              <a:t> </a:t>
            </a:r>
            <a:r>
              <a:rPr lang="es-ES" sz="1200" b="1" dirty="0" err="1">
                <a:solidFill>
                  <a:srgbClr val="FF0000"/>
                </a:solidFill>
                <a:latin typeface="+mj-lt"/>
              </a:rPr>
              <a:t>waranka</a:t>
            </a:r>
            <a:r>
              <a:rPr lang="es-ES" sz="1200" b="1" dirty="0">
                <a:solidFill>
                  <a:srgbClr val="FF0000"/>
                </a:solidFill>
                <a:latin typeface="+mj-lt"/>
              </a:rPr>
              <a:t> </a:t>
            </a:r>
            <a:r>
              <a:rPr lang="es-ES" sz="1200" b="1" dirty="0" err="1">
                <a:solidFill>
                  <a:srgbClr val="FF0000"/>
                </a:solidFill>
                <a:latin typeface="+mj-lt"/>
              </a:rPr>
              <a:t>kinsa</a:t>
            </a:r>
            <a:r>
              <a:rPr lang="es-ES" sz="1200" b="1" dirty="0">
                <a:solidFill>
                  <a:srgbClr val="FF0000"/>
                </a:solidFill>
                <a:latin typeface="+mj-lt"/>
              </a:rPr>
              <a:t> </a:t>
            </a:r>
            <a:r>
              <a:rPr lang="es-ES" sz="1200" b="1" dirty="0" err="1">
                <a:solidFill>
                  <a:srgbClr val="FF0000"/>
                </a:solidFill>
                <a:latin typeface="+mj-lt"/>
              </a:rPr>
              <a:t>pataka</a:t>
            </a:r>
            <a:r>
              <a:rPr lang="es-ES" sz="1200" b="1" dirty="0">
                <a:solidFill>
                  <a:srgbClr val="FF0000"/>
                </a:solidFill>
                <a:latin typeface="+mj-lt"/>
              </a:rPr>
              <a:t> (Ley Nº 19.300), (</a:t>
            </a:r>
            <a:r>
              <a:rPr lang="es-ES" sz="1200" b="1" dirty="0" err="1">
                <a:solidFill>
                  <a:srgbClr val="FF0000"/>
                </a:solidFill>
                <a:latin typeface="+mj-lt"/>
              </a:rPr>
              <a:t>kamachi</a:t>
            </a:r>
            <a:r>
              <a:rPr lang="es-ES" sz="1200" b="1" dirty="0">
                <a:solidFill>
                  <a:srgbClr val="FF0000"/>
                </a:solidFill>
                <a:latin typeface="+mj-lt"/>
              </a:rPr>
              <a:t>, </a:t>
            </a:r>
            <a:r>
              <a:rPr lang="es-ES" sz="1200" b="1" dirty="0" err="1">
                <a:solidFill>
                  <a:srgbClr val="FF0000"/>
                </a:solidFill>
                <a:latin typeface="+mj-lt"/>
              </a:rPr>
              <a:t>Taqpachani</a:t>
            </a:r>
            <a:r>
              <a:rPr lang="es-ES" sz="1200" b="1" dirty="0">
                <a:solidFill>
                  <a:srgbClr val="FF0000"/>
                </a:solidFill>
                <a:latin typeface="+mj-lt"/>
              </a:rPr>
              <a:t> </a:t>
            </a:r>
            <a:r>
              <a:rPr lang="es-ES" sz="1200" b="1" dirty="0" err="1">
                <a:solidFill>
                  <a:srgbClr val="FF0000"/>
                </a:solidFill>
                <a:latin typeface="+mj-lt"/>
              </a:rPr>
              <a:t>chika</a:t>
            </a:r>
            <a:r>
              <a:rPr lang="es-ES" sz="1200" b="1" dirty="0">
                <a:solidFill>
                  <a:srgbClr val="FF0000"/>
                </a:solidFill>
                <a:latin typeface="+mj-lt"/>
              </a:rPr>
              <a:t> </a:t>
            </a:r>
            <a:r>
              <a:rPr lang="es-ES" sz="1200" b="1" dirty="0" err="1">
                <a:solidFill>
                  <a:srgbClr val="FF0000"/>
                </a:solidFill>
                <a:latin typeface="+mj-lt"/>
              </a:rPr>
              <a:t>taypi</a:t>
            </a:r>
            <a:r>
              <a:rPr lang="es-ES" sz="1200" b="1" dirty="0">
                <a:solidFill>
                  <a:srgbClr val="FF0000"/>
                </a:solidFill>
                <a:latin typeface="+mj-lt"/>
              </a:rPr>
              <a:t>  </a:t>
            </a:r>
            <a:r>
              <a:rPr lang="es-ES" sz="1200" b="1" dirty="0" err="1">
                <a:solidFill>
                  <a:srgbClr val="FF0000"/>
                </a:solidFill>
                <a:latin typeface="+mj-lt"/>
              </a:rPr>
              <a:t>uchuq´uma</a:t>
            </a:r>
            <a:r>
              <a:rPr lang="es-ES" sz="1200" b="1" dirty="0">
                <a:solidFill>
                  <a:srgbClr val="FF0000"/>
                </a:solidFill>
                <a:latin typeface="+mj-lt"/>
              </a:rPr>
              <a:t>)</a:t>
            </a:r>
            <a:r>
              <a:rPr lang="es-CL" sz="1200" b="1" dirty="0">
                <a:latin typeface="+mj-lt"/>
              </a:rPr>
              <a:t> </a:t>
            </a:r>
            <a:r>
              <a:rPr lang="es-ES" sz="1200" b="1" dirty="0" err="1">
                <a:latin typeface="+mj-lt"/>
              </a:rPr>
              <a:t>kawki</a:t>
            </a:r>
            <a:r>
              <a:rPr lang="es-ES" sz="1200" b="1" dirty="0">
                <a:latin typeface="+mj-lt"/>
              </a:rPr>
              <a:t> </a:t>
            </a:r>
            <a:r>
              <a:rPr lang="es-ES" sz="1200" b="1" dirty="0" err="1">
                <a:latin typeface="+mj-lt"/>
              </a:rPr>
              <a:t>chijnukaña</a:t>
            </a:r>
            <a:r>
              <a:rPr lang="es-ES" sz="1200" b="1" dirty="0">
                <a:latin typeface="+mj-lt"/>
              </a:rPr>
              <a:t> </a:t>
            </a:r>
            <a:r>
              <a:rPr lang="es-ES" sz="1200" b="1" dirty="0" err="1">
                <a:latin typeface="+mj-lt"/>
              </a:rPr>
              <a:t>yak´epana</a:t>
            </a:r>
            <a:r>
              <a:rPr lang="es-ES" sz="1200" b="1" dirty="0">
                <a:latin typeface="+mj-lt"/>
              </a:rPr>
              <a:t> </a:t>
            </a:r>
            <a:r>
              <a:rPr lang="es-ES" sz="1200" b="1" dirty="0" err="1">
                <a:latin typeface="+mj-lt"/>
              </a:rPr>
              <a:t>Ch´aka</a:t>
            </a:r>
            <a:r>
              <a:rPr lang="es-ES" sz="1200" b="1" dirty="0">
                <a:latin typeface="+mj-lt"/>
              </a:rPr>
              <a:t> </a:t>
            </a:r>
            <a:r>
              <a:rPr lang="es-ES" sz="1200" b="1" dirty="0" err="1">
                <a:latin typeface="+mj-lt"/>
              </a:rPr>
              <a:t>taypi</a:t>
            </a:r>
            <a:r>
              <a:rPr lang="es-ES" sz="1200" b="1" dirty="0">
                <a:latin typeface="+mj-lt"/>
              </a:rPr>
              <a:t>, </a:t>
            </a:r>
            <a:r>
              <a:rPr lang="es-ES" sz="1200" b="1" dirty="0" err="1">
                <a:latin typeface="+mj-lt"/>
              </a:rPr>
              <a:t>tukuyatas</a:t>
            </a:r>
            <a:r>
              <a:rPr lang="es-ES" sz="1200" b="1" dirty="0">
                <a:latin typeface="+mj-lt"/>
              </a:rPr>
              <a:t> </a:t>
            </a:r>
            <a:r>
              <a:rPr lang="es-ES" sz="1200" b="1" dirty="0" err="1">
                <a:latin typeface="+mj-lt"/>
              </a:rPr>
              <a:t>churaña</a:t>
            </a:r>
            <a:r>
              <a:rPr lang="es-ES" sz="1200" b="1" dirty="0">
                <a:latin typeface="+mj-lt"/>
              </a:rPr>
              <a:t> </a:t>
            </a:r>
            <a:r>
              <a:rPr lang="es-ES" sz="1200" b="1" dirty="0" err="1">
                <a:latin typeface="+mj-lt"/>
              </a:rPr>
              <a:t>qamasa</a:t>
            </a:r>
            <a:r>
              <a:rPr lang="es-ES" sz="1200" b="1" dirty="0">
                <a:latin typeface="+mj-lt"/>
              </a:rPr>
              <a:t> </a:t>
            </a:r>
            <a:r>
              <a:rPr lang="es-ES" sz="1200" b="1" dirty="0" err="1">
                <a:latin typeface="+mj-lt"/>
              </a:rPr>
              <a:t>purapata</a:t>
            </a:r>
            <a:r>
              <a:rPr lang="es-ES" sz="1200" b="1" dirty="0">
                <a:latin typeface="+mj-lt"/>
              </a:rPr>
              <a:t> </a:t>
            </a:r>
            <a:r>
              <a:rPr lang="es-ES" sz="1200" b="1" dirty="0" err="1">
                <a:latin typeface="+mj-lt"/>
              </a:rPr>
              <a:t>amtuña</a:t>
            </a:r>
            <a:r>
              <a:rPr lang="es-ES" sz="1200" b="1" dirty="0">
                <a:latin typeface="+mj-lt"/>
              </a:rPr>
              <a:t>,  </a:t>
            </a:r>
            <a:r>
              <a:rPr lang="es-ES" sz="1200" b="1" dirty="0" err="1">
                <a:latin typeface="+mj-lt"/>
              </a:rPr>
              <a:t>parlapthapiña</a:t>
            </a:r>
            <a:r>
              <a:rPr lang="es-ES" sz="1200" b="1" dirty="0">
                <a:latin typeface="+mj-lt"/>
              </a:rPr>
              <a:t> </a:t>
            </a:r>
            <a:r>
              <a:rPr lang="es-ES" sz="1200" b="1" dirty="0" err="1">
                <a:latin typeface="+mj-lt"/>
              </a:rPr>
              <a:t>uñakipaña</a:t>
            </a:r>
            <a:r>
              <a:rPr lang="es-ES" sz="1200" b="1" dirty="0">
                <a:latin typeface="+mj-lt"/>
              </a:rPr>
              <a:t> </a:t>
            </a:r>
            <a:r>
              <a:rPr lang="es-ES" sz="1200" b="1" dirty="0" err="1">
                <a:latin typeface="+mj-lt"/>
              </a:rPr>
              <a:t>uchuq´umaña</a:t>
            </a:r>
            <a:r>
              <a:rPr lang="es-ES" sz="1200" b="1" dirty="0">
                <a:latin typeface="+mj-lt"/>
              </a:rPr>
              <a:t>.</a:t>
            </a:r>
          </a:p>
          <a:p>
            <a:pPr>
              <a:defRPr/>
            </a:pPr>
            <a:r>
              <a:rPr lang="es-CL" sz="900" b="1" i="1" dirty="0">
                <a:solidFill>
                  <a:srgbClr val="5F5F5F"/>
                </a:solidFill>
              </a:rPr>
              <a:t>Es un Servicio Público encargado, entre otras cosas, de aplicar la Ley N° 19.300 (Ley de Bases Generales del Medio Ambiente) la cual establece en algunos artículos que determinados proyectos con características particulares deben ser evaluados ambientalmente.</a:t>
            </a:r>
          </a:p>
          <a:p>
            <a:pPr>
              <a:defRPr/>
            </a:pPr>
            <a:endParaRPr lang="es-CL" sz="900" b="1" dirty="0">
              <a:latin typeface="+mj-l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002786"/>
      </p:ext>
    </p:extLst>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4.44444E-6 -7.40741E-7 L -1.07534 -7.40741E-7 " pathEditMode="relative" rAng="0" ptsTypes="AA">
                                      <p:cBhvr>
                                        <p:cTn id="6" dur="2000" fill="hold"/>
                                        <p:tgtEl>
                                          <p:spTgt spid="2051"/>
                                        </p:tgtEl>
                                        <p:attrNameLst>
                                          <p:attrName>ppt_x</p:attrName>
                                          <p:attrName>ppt_y</p:attrName>
                                        </p:attrNameLst>
                                      </p:cBhvr>
                                      <p:rCtr x="-53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Users\Diego\Desktop\presconama\Power Point\imagenes\EVALUACION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071563"/>
            <a:ext cx="11245851"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4 Grupo"/>
          <p:cNvGrpSpPr>
            <a:grpSpLocks/>
          </p:cNvGrpSpPr>
          <p:nvPr/>
        </p:nvGrpSpPr>
        <p:grpSpPr bwMode="auto">
          <a:xfrm>
            <a:off x="9929813" y="214313"/>
            <a:ext cx="4572000" cy="1522412"/>
            <a:chOff x="4786314" y="1285860"/>
            <a:chExt cx="4572032" cy="1522223"/>
          </a:xfrm>
        </p:grpSpPr>
        <p:sp>
          <p:nvSpPr>
            <p:cNvPr id="23563" name="7 CuadroTexto"/>
            <p:cNvSpPr txBox="1">
              <a:spLocks noChangeArrowheads="1"/>
            </p:cNvSpPr>
            <p:nvPr/>
          </p:nvSpPr>
          <p:spPr bwMode="auto">
            <a:xfrm>
              <a:off x="4786314" y="1285860"/>
              <a:ext cx="4275944" cy="10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solidFill>
                    <a:srgbClr val="FF0000"/>
                  </a:solidFill>
                  <a:latin typeface="Impact" pitchFamily="34" charset="0"/>
                </a:rPr>
                <a:t>WALI KHUSA </a:t>
              </a:r>
              <a:r>
                <a:rPr lang="es-ES" altLang="es-CL" sz="2400">
                  <a:latin typeface="Impact" pitchFamily="34" charset="0"/>
                </a:rPr>
                <a:t>JANIWA UKHAMAKITI </a:t>
              </a:r>
            </a:p>
            <a:p>
              <a:pPr eaLnBrk="1" hangingPunct="1"/>
              <a:r>
                <a:rPr lang="es-CL" altLang="es-CL" sz="1600" i="1">
                  <a:solidFill>
                    <a:srgbClr val="FF0000"/>
                  </a:solidFill>
                  <a:latin typeface="Impact" pitchFamily="34" charset="0"/>
                </a:rPr>
                <a:t>RECURSOS</a:t>
              </a:r>
              <a:r>
                <a:rPr lang="es-CL" altLang="es-CL" sz="1600" i="1">
                  <a:latin typeface="Impact" pitchFamily="34" charset="0"/>
                </a:rPr>
                <a:t> DE RECLAMACIÓN</a:t>
              </a:r>
              <a:endParaRPr lang="es-CL" altLang="es-CL" sz="1600" b="1" i="1">
                <a:solidFill>
                  <a:srgbClr val="FFC000"/>
                </a:solidFill>
                <a:latin typeface="Impact" pitchFamily="34" charset="0"/>
              </a:endParaRPr>
            </a:p>
            <a:p>
              <a:pPr eaLnBrk="1" hangingPunct="1"/>
              <a:endParaRPr lang="es-CL" altLang="es-CL" sz="2400">
                <a:latin typeface="Impact" pitchFamily="34" charset="0"/>
              </a:endParaRPr>
            </a:p>
          </p:txBody>
        </p:sp>
        <p:sp>
          <p:nvSpPr>
            <p:cNvPr id="23564" name="8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sp>
        <p:nvSpPr>
          <p:cNvPr id="12" name="11 Rectángulo"/>
          <p:cNvSpPr/>
          <p:nvPr/>
        </p:nvSpPr>
        <p:spPr>
          <a:xfrm>
            <a:off x="1000125" y="7261225"/>
            <a:ext cx="3929063" cy="1557338"/>
          </a:xfrm>
          <a:prstGeom prst="rect">
            <a:avLst/>
          </a:prstGeom>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Kunamana sixt´awi janiwa ukhamakiti jiwasan mistuña ajana kunjamateja, wali chiqapa uka iwjatanaka apnaqaña jithiktayata sumata arsthawita </a:t>
            </a:r>
          </a:p>
          <a:p>
            <a:pPr algn="ctr" eaLnBrk="1" hangingPunct="1"/>
            <a:r>
              <a:rPr lang="es-CL" altLang="es-CL" sz="1100" b="1" i="1">
                <a:solidFill>
                  <a:srgbClr val="5F5F5F"/>
                </a:solidFill>
              </a:rPr>
              <a:t>Los temas reclamados pueden</a:t>
            </a:r>
          </a:p>
          <a:p>
            <a:pPr algn="ctr" eaLnBrk="1" hangingPunct="1"/>
            <a:r>
              <a:rPr lang="es-CL" altLang="es-CL" sz="1100" b="1" i="1">
                <a:solidFill>
                  <a:srgbClr val="5F5F5F"/>
                </a:solidFill>
              </a:rPr>
              <a:t>abordar aspectos técnicos, legales</a:t>
            </a:r>
          </a:p>
          <a:p>
            <a:pPr algn="ctr" eaLnBrk="1" hangingPunct="1"/>
            <a:r>
              <a:rPr lang="es-CL" altLang="es-CL" sz="1100" b="1" i="1">
                <a:solidFill>
                  <a:srgbClr val="5F5F5F"/>
                </a:solidFill>
              </a:rPr>
              <a:t>y administrativos que se obviaron</a:t>
            </a:r>
          </a:p>
          <a:p>
            <a:pPr algn="ctr" eaLnBrk="1" hangingPunct="1"/>
            <a:r>
              <a:rPr lang="es-CL" altLang="es-CL" sz="1100" b="1" i="1">
                <a:solidFill>
                  <a:srgbClr val="5F5F5F"/>
                </a:solidFill>
              </a:rPr>
              <a:t>en la consideración.</a:t>
            </a:r>
          </a:p>
          <a:p>
            <a:pPr algn="ctr" eaLnBrk="1" hangingPunct="1"/>
            <a:endParaRPr lang="es-CL" altLang="es-CL" sz="1600" b="1">
              <a:solidFill>
                <a:srgbClr val="6F6F6F"/>
              </a:solidFill>
            </a:endParaRPr>
          </a:p>
        </p:txBody>
      </p:sp>
      <p:grpSp>
        <p:nvGrpSpPr>
          <p:cNvPr id="3" name="16 Grupo"/>
          <p:cNvGrpSpPr>
            <a:grpSpLocks/>
          </p:cNvGrpSpPr>
          <p:nvPr/>
        </p:nvGrpSpPr>
        <p:grpSpPr bwMode="auto">
          <a:xfrm>
            <a:off x="-1981200" y="836613"/>
            <a:ext cx="4529138" cy="4351337"/>
            <a:chOff x="-4527542" y="785794"/>
            <a:chExt cx="4528830" cy="4351362"/>
          </a:xfrm>
        </p:grpSpPr>
        <p:sp>
          <p:nvSpPr>
            <p:cNvPr id="13" name="12 Elipse"/>
            <p:cNvSpPr/>
            <p:nvPr/>
          </p:nvSpPr>
          <p:spPr>
            <a:xfrm>
              <a:off x="-4527542" y="785794"/>
              <a:ext cx="4528830" cy="435136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3 CuadroTexto"/>
            <p:cNvSpPr txBox="1">
              <a:spLocks noChangeArrowheads="1"/>
            </p:cNvSpPr>
            <p:nvPr/>
          </p:nvSpPr>
          <p:spPr bwMode="auto">
            <a:xfrm>
              <a:off x="-4084660" y="1471598"/>
              <a:ext cx="3784344" cy="316708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Kamachi tunka llatunka waranka kinsa pataka uthanukata sutichata paya tunka llatunkani, chiqaki uñtayaña ma wali khusa janiwa ukhamakiti kutt´katasiña uka jaktawita amtata walispaty yatiqiris muskpaya uchuq´uma, khitin shapintaya </a:t>
              </a:r>
              <a:r>
                <a:rPr lang="es-ES" altLang="es-CL" sz="1200" b="1">
                  <a:solidFill>
                    <a:srgbClr val="FF0000"/>
                  </a:solidFill>
                </a:rPr>
                <a:t>janiwa ukhamaspanty phukhata</a:t>
              </a:r>
              <a:r>
                <a:rPr lang="es-ES" altLang="es-CL" sz="1200" b="1"/>
                <a:t>  sumata arsthawi uñch´ukitanaka churata. </a:t>
              </a:r>
              <a:r>
                <a:rPr lang="es-ES" altLang="es-CL" sz="1200" b="1">
                  <a:solidFill>
                    <a:srgbClr val="FF0000"/>
                  </a:solidFill>
                </a:rPr>
                <a:t>Suykanpacha amuyaña, uñakipaña parlapthapiña markachirinaka</a:t>
              </a:r>
              <a:r>
                <a:rPr lang="es-ES" altLang="es-CL" sz="1200" b="1"/>
                <a:t>, khunjamati aka sistan wali phukhata sumata arsthawi</a:t>
              </a:r>
              <a:r>
                <a:rPr lang="es-CL" altLang="es-CL" sz="1200" b="1"/>
                <a:t>.</a:t>
              </a:r>
            </a:p>
            <a:p>
              <a:pPr algn="ctr" eaLnBrk="1" hangingPunct="1"/>
              <a:endParaRPr lang="es-CL" altLang="es-CL" sz="1200" b="1"/>
            </a:p>
            <a:p>
              <a:pPr eaLnBrk="1" hangingPunct="1"/>
              <a:r>
                <a:rPr lang="es-MX" altLang="es-CL" sz="1000" b="1"/>
                <a:t>La Ley N°19.300, establece en el artículo 29,</a:t>
              </a:r>
              <a:r>
                <a:rPr lang="es-MX" altLang="es-CL" sz="1000"/>
                <a:t> el derecho</a:t>
              </a:r>
            </a:p>
            <a:p>
              <a:pPr eaLnBrk="1" hangingPunct="1"/>
              <a:r>
                <a:rPr lang="es-MX" altLang="es-CL" sz="1000"/>
                <a:t>A presentar un recurso de reclamación en contra de la </a:t>
              </a:r>
            </a:p>
            <a:p>
              <a:pPr eaLnBrk="1" hangingPunct="1"/>
              <a:r>
                <a:rPr lang="es-MX" altLang="es-CL" sz="1000"/>
                <a:t>resolución que califica un EIA, en cuyos fundamentos </a:t>
              </a:r>
              <a:r>
                <a:rPr lang="es-MX" altLang="es-CL" sz="1000">
                  <a:solidFill>
                    <a:srgbClr val="FF3300"/>
                  </a:solidFill>
                </a:rPr>
                <a:t>no </a:t>
              </a:r>
            </a:p>
            <a:p>
              <a:pPr eaLnBrk="1" hangingPunct="1"/>
              <a:r>
                <a:rPr lang="es-MX" altLang="es-CL" sz="1000">
                  <a:solidFill>
                    <a:srgbClr val="FF3300"/>
                  </a:solidFill>
                </a:rPr>
                <a:t>hubieren sido debidamente consideradas</a:t>
              </a:r>
              <a:r>
                <a:rPr lang="es-MX" altLang="es-CL" sz="1000"/>
                <a:t> las observaciones,</a:t>
              </a:r>
            </a:p>
            <a:p>
              <a:pPr eaLnBrk="1" hangingPunct="1"/>
              <a:r>
                <a:rPr lang="es-MX" altLang="es-CL" sz="1000"/>
                <a:t>durante el respectivo </a:t>
              </a:r>
              <a:r>
                <a:rPr lang="es-MX" altLang="es-CL" sz="1000">
                  <a:solidFill>
                    <a:srgbClr val="FF3300"/>
                  </a:solidFill>
                </a:rPr>
                <a:t>proceso de Participación Ciudadana</a:t>
              </a:r>
              <a:r>
                <a:rPr lang="es-MX" altLang="es-CL" sz="1000"/>
                <a:t>, a </a:t>
              </a:r>
            </a:p>
            <a:p>
              <a:pPr eaLnBrk="1" hangingPunct="1"/>
              <a:r>
                <a:rPr lang="es-MX" altLang="es-CL" sz="1000"/>
                <a:t>objeto que éstas sean debidamente consideradas</a:t>
              </a:r>
            </a:p>
            <a:p>
              <a:pPr eaLnBrk="1" hangingPunct="1"/>
              <a:endParaRPr lang="es-ES" altLang="es-CL" sz="1000"/>
            </a:p>
          </p:txBody>
        </p:sp>
      </p:grpSp>
      <p:pic>
        <p:nvPicPr>
          <p:cNvPr id="2050" name="Picture 2" descr="C:\Users\Diego\Desktop\presconama\Power Point\imagenes\flech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386263"/>
            <a:ext cx="781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iego\Desktop\presconama\Power Point\imagenes\imag-diapo-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47825"/>
            <a:ext cx="497363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689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5E-6 4.68208E-6 L -0.59966 0.00578 " pathEditMode="relative" rAng="0" ptsTypes="AA">
                                      <p:cBhvr>
                                        <p:cTn id="6" dur="500" fill="hold"/>
                                        <p:tgtEl>
                                          <p:spTgt spid="2"/>
                                        </p:tgtEl>
                                        <p:attrNameLst>
                                          <p:attrName>ppt_x</p:attrName>
                                          <p:attrName>ppt_y</p:attrName>
                                        </p:attrNameLst>
                                      </p:cBhvr>
                                      <p:rCtr x="-30000" y="300"/>
                                    </p:animMotion>
                                  </p:childTnLst>
                                </p:cTn>
                              </p:par>
                              <p:par>
                                <p:cTn id="7" presetID="63" presetClass="path" presetSubtype="0" accel="50000" decel="50000" fill="hold" nodeType="withEffect">
                                  <p:stCondLst>
                                    <p:cond delay="0"/>
                                  </p:stCondLst>
                                  <p:childTnLst>
                                    <p:animMotion origin="layout" path="M -0.15295 -0.00208 L 0.29584 -0.00208 " pathEditMode="relative" rAng="0" ptsTypes="AA">
                                      <p:cBhvr>
                                        <p:cTn id="8" dur="500" fill="hold"/>
                                        <p:tgtEl>
                                          <p:spTgt spid="3"/>
                                        </p:tgtEl>
                                        <p:attrNameLst>
                                          <p:attrName>ppt_x</p:attrName>
                                          <p:attrName>ppt_y</p:attrName>
                                        </p:attrNameLst>
                                      </p:cBhvr>
                                      <p:rCtr x="22431" y="0"/>
                                    </p:animMotion>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par>
                          <p:cTn id="15" fill="hold" nodeType="afterGroup">
                            <p:stCondLst>
                              <p:cond delay="1000"/>
                            </p:stCondLst>
                            <p:childTnLst>
                              <p:par>
                                <p:cTn id="16" presetID="64" presetClass="path" presetSubtype="0" accel="50000" decel="50000" fill="hold" grpId="0" nodeType="afterEffect">
                                  <p:stCondLst>
                                    <p:cond delay="0"/>
                                  </p:stCondLst>
                                  <p:childTnLst>
                                    <p:animMotion origin="layout" path="M 4.16667E-6 -3.33333E-6 L 4.16667E-6 -0.30439 " pathEditMode="relative" rAng="0" ptsTypes="AA">
                                      <p:cBhvr>
                                        <p:cTn id="17" dur="500" fill="hold"/>
                                        <p:tgtEl>
                                          <p:spTgt spid="12"/>
                                        </p:tgtEl>
                                        <p:attrNameLst>
                                          <p:attrName>ppt_x</p:attrName>
                                          <p:attrName>ppt_y</p:attrName>
                                        </p:attrNameLst>
                                      </p:cBhvr>
                                      <p:rCtr x="0" y="-15200"/>
                                    </p:animMotion>
                                  </p:childTnLst>
                                </p:cTn>
                              </p:par>
                            </p:childTnLst>
                          </p:cTn>
                        </p:par>
                        <p:par>
                          <p:cTn id="18" fill="hold" nodeType="afterGroup">
                            <p:stCondLst>
                              <p:cond delay="1500"/>
                            </p:stCondLst>
                            <p:childTnLst>
                              <p:par>
                                <p:cTn id="19" presetID="53"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C:\Users\Diego\Desktop\presconama\Power Point\imagenes\DIRECCIO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714375"/>
            <a:ext cx="3552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Elipse"/>
          <p:cNvSpPr/>
          <p:nvPr/>
        </p:nvSpPr>
        <p:spPr>
          <a:xfrm>
            <a:off x="-2143125" y="1214438"/>
            <a:ext cx="7429500" cy="7429500"/>
          </a:xfrm>
          <a:prstGeom prst="ellipse">
            <a:avLst/>
          </a:prstGeom>
          <a:solidFill>
            <a:schemeClr val="bg1"/>
          </a:solidFill>
          <a:ln>
            <a:noFill/>
          </a:ln>
          <a:effectLst>
            <a:outerShdw blurRad="965200" dir="20700000" sx="94000" sy="94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 name="14 Rectángulo"/>
          <p:cNvSpPr>
            <a:spLocks noChangeArrowheads="1"/>
          </p:cNvSpPr>
          <p:nvPr/>
        </p:nvSpPr>
        <p:spPr bwMode="auto">
          <a:xfrm>
            <a:off x="-3500438" y="2000250"/>
            <a:ext cx="3243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 </a:t>
            </a:r>
            <a:r>
              <a:rPr lang="es-CL" altLang="es-CL" sz="2800" i="1">
                <a:solidFill>
                  <a:srgbClr val="FF0000"/>
                </a:solidFill>
                <a:latin typeface="Impact" pitchFamily="34" charset="0"/>
              </a:rPr>
              <a:t>RECUERDE</a:t>
            </a:r>
          </a:p>
          <a:p>
            <a:pPr eaLnBrk="1" hangingPunct="1"/>
            <a:endParaRPr lang="es-CL" altLang="es-CL" sz="2800">
              <a:solidFill>
                <a:srgbClr val="FF0000"/>
              </a:solidFill>
              <a:latin typeface="Impact" pitchFamily="34" charset="0"/>
            </a:endParaRPr>
          </a:p>
        </p:txBody>
      </p:sp>
      <p:grpSp>
        <p:nvGrpSpPr>
          <p:cNvPr id="2" name="17 Grupo"/>
          <p:cNvGrpSpPr>
            <a:grpSpLocks/>
          </p:cNvGrpSpPr>
          <p:nvPr/>
        </p:nvGrpSpPr>
        <p:grpSpPr bwMode="auto">
          <a:xfrm>
            <a:off x="-5286375" y="2786063"/>
            <a:ext cx="3309937" cy="2962275"/>
            <a:chOff x="333345" y="2786056"/>
            <a:chExt cx="3309961" cy="2959459"/>
          </a:xfrm>
        </p:grpSpPr>
        <p:sp>
          <p:nvSpPr>
            <p:cNvPr id="28684" name="15 CuadroTexto"/>
            <p:cNvSpPr txBox="1">
              <a:spLocks noChangeArrowheads="1"/>
            </p:cNvSpPr>
            <p:nvPr/>
          </p:nvSpPr>
          <p:spPr bwMode="auto">
            <a:xfrm>
              <a:off x="500033" y="2786056"/>
              <a:ext cx="3143273" cy="2959459"/>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t>kunas lurañapachana aka </a:t>
              </a:r>
              <a:r>
                <a:rPr lang="es-ES" altLang="es-CL" sz="1600" b="1"/>
                <a:t>uñch´uktawi kelkantata churañtaki </a:t>
              </a:r>
              <a:r>
                <a:rPr lang="es-ES" altLang="es-CL" sz="1600" b="1">
                  <a:solidFill>
                    <a:srgbClr val="FF0000"/>
                  </a:solidFill>
                </a:rPr>
                <a:t>uta Qhanstuye </a:t>
              </a:r>
              <a:r>
                <a:rPr lang="es-ES" altLang="es-CL" sz="1600" b="1"/>
                <a:t>katukeri kunjamaty:</a:t>
              </a:r>
            </a:p>
            <a:p>
              <a:pPr eaLnBrk="1" hangingPunct="1"/>
              <a:r>
                <a:rPr lang="es-CL" altLang="es-CL" b="1"/>
                <a:t>Que debe realizar las</a:t>
              </a:r>
            </a:p>
            <a:p>
              <a:pPr eaLnBrk="1" hangingPunct="1"/>
              <a:r>
                <a:rPr lang="es-CL" altLang="es-CL" b="1">
                  <a:solidFill>
                    <a:srgbClr val="FF0000"/>
                  </a:solidFill>
                </a:rPr>
                <a:t>observaciones por escrito </a:t>
              </a:r>
              <a:r>
                <a:rPr lang="es-CL" altLang="es-CL" b="1"/>
                <a:t>entregándolas en</a:t>
              </a:r>
            </a:p>
            <a:p>
              <a:pPr eaLnBrk="1" hangingPunct="1"/>
              <a:r>
                <a:rPr lang="es-CL" altLang="es-CL" b="1">
                  <a:solidFill>
                    <a:srgbClr val="FF0000"/>
                  </a:solidFill>
                </a:rPr>
                <a:t>las</a:t>
              </a:r>
              <a:r>
                <a:rPr lang="es-CL" altLang="es-CL" b="1"/>
                <a:t> </a:t>
              </a:r>
              <a:r>
                <a:rPr lang="es-CL" altLang="es-CL" b="1">
                  <a:solidFill>
                    <a:srgbClr val="FF0000"/>
                  </a:solidFill>
                </a:rPr>
                <a:t>oficinas de partes del SEA o a través de http://www.sea.gob.cl/ </a:t>
              </a:r>
            </a:p>
            <a:p>
              <a:pPr eaLnBrk="1" hangingPunct="1"/>
              <a:endParaRPr lang="es-CL" altLang="es-CL" sz="1600" b="1"/>
            </a:p>
          </p:txBody>
        </p:sp>
        <p:sp>
          <p:nvSpPr>
            <p:cNvPr id="17" name="16 Elipse"/>
            <p:cNvSpPr/>
            <p:nvPr/>
          </p:nvSpPr>
          <p:spPr>
            <a:xfrm>
              <a:off x="333345" y="2890731"/>
              <a:ext cx="142876" cy="14273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grpSp>
      <p:sp>
        <p:nvSpPr>
          <p:cNvPr id="20" name="19 Rectángulo"/>
          <p:cNvSpPr>
            <a:spLocks noChangeArrowheads="1"/>
          </p:cNvSpPr>
          <p:nvPr/>
        </p:nvSpPr>
        <p:spPr bwMode="auto">
          <a:xfrm>
            <a:off x="-5005388" y="5516563"/>
            <a:ext cx="4616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800">
                <a:latin typeface="Impact" pitchFamily="34" charset="0"/>
              </a:rPr>
              <a:t>UÑJAÑA KAUKIN KAMASIRINAKA </a:t>
            </a:r>
          </a:p>
          <a:p>
            <a:pPr eaLnBrk="1" hangingPunct="1"/>
            <a:r>
              <a:rPr lang="es-ES" altLang="es-CL" sz="2800">
                <a:latin typeface="Impact" pitchFamily="34" charset="0"/>
              </a:rPr>
              <a:t>TAKPACHA </a:t>
            </a:r>
            <a:r>
              <a:rPr lang="es-ES" altLang="es-CL" sz="2800">
                <a:solidFill>
                  <a:srgbClr val="FFC000"/>
                </a:solidFill>
                <a:latin typeface="Impact" pitchFamily="34" charset="0"/>
              </a:rPr>
              <a:t>MARKANINAKA :</a:t>
            </a:r>
          </a:p>
          <a:p>
            <a:pPr eaLnBrk="1" hangingPunct="1"/>
            <a:r>
              <a:rPr lang="es-CL" altLang="es-CL" sz="1600" i="1">
                <a:solidFill>
                  <a:srgbClr val="5F5F5F"/>
                </a:solidFill>
                <a:latin typeface="Impact" pitchFamily="34" charset="0"/>
              </a:rPr>
              <a:t>VER DIRECCIONES DE  TODAS LAS REGIONES</a:t>
            </a:r>
          </a:p>
          <a:p>
            <a:pPr eaLnBrk="1" hangingPunct="1"/>
            <a:endParaRPr lang="es-CL" altLang="es-CL" sz="2800">
              <a:solidFill>
                <a:srgbClr val="FFC000"/>
              </a:solidFill>
              <a:latin typeface="Impact" pitchFamily="34" charset="0"/>
            </a:endParaRPr>
          </a:p>
        </p:txBody>
      </p:sp>
      <p:sp>
        <p:nvSpPr>
          <p:cNvPr id="21" name="20 Flecha derecha">
            <a:hlinkClick r:id="rId4" action="ppaction://hlinksldjump"/>
          </p:cNvPr>
          <p:cNvSpPr/>
          <p:nvPr/>
        </p:nvSpPr>
        <p:spPr>
          <a:xfrm>
            <a:off x="4572000" y="5143500"/>
            <a:ext cx="1143000" cy="642938"/>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5F5F5F"/>
                </a:solidFill>
                <a:latin typeface="Arial Black" pitchFamily="34" charset="0"/>
                <a:cs typeface="Arial" charset="0"/>
              </a:rPr>
              <a:t>UÑJAPTA</a:t>
            </a:r>
            <a:r>
              <a:rPr lang="es-ES" sz="1000" dirty="0">
                <a:solidFill>
                  <a:schemeClr val="tx1"/>
                </a:solidFill>
                <a:cs typeface="Arial" charset="0"/>
              </a:rPr>
              <a:t> </a:t>
            </a:r>
            <a:endParaRPr lang="es-CL" sz="1000" dirty="0">
              <a:solidFill>
                <a:schemeClr val="tx1"/>
              </a:solidFill>
              <a:cs typeface="Arial" charset="0"/>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1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10138 -0.00417 L 0.43559 -0.00833 " pathEditMode="relative" rAng="0" ptsTypes="AA">
                                      <p:cBhvr>
                                        <p:cTn id="6" dur="500" fill="hold"/>
                                        <p:tgtEl>
                                          <p:spTgt spid="15"/>
                                        </p:tgtEl>
                                        <p:attrNameLst>
                                          <p:attrName>ppt_x</p:attrName>
                                          <p:attrName>ppt_y</p:attrName>
                                        </p:attrNameLst>
                                      </p:cBhvr>
                                      <p:rCtr x="16700" y="-200"/>
                                    </p:animMotion>
                                  </p:childTnLst>
                                </p:cTn>
                              </p:par>
                            </p:childTnLst>
                          </p:cTn>
                        </p:par>
                        <p:par>
                          <p:cTn id="7" fill="hold" nodeType="afterGroup">
                            <p:stCondLst>
                              <p:cond delay="500"/>
                            </p:stCondLst>
                            <p:childTnLst>
                              <p:par>
                                <p:cTn id="8" presetID="63" presetClass="path" presetSubtype="0" accel="50000" decel="50000" fill="hold" nodeType="afterEffect">
                                  <p:stCondLst>
                                    <p:cond delay="0"/>
                                  </p:stCondLst>
                                  <p:childTnLst>
                                    <p:animMotion origin="layout" path="M 0.36163 -0.0162 L 0.61163 -0.0162 " pathEditMode="relative" rAng="0" ptsTypes="AA">
                                      <p:cBhvr>
                                        <p:cTn id="9" dur="500" fill="hold"/>
                                        <p:tgtEl>
                                          <p:spTgt spid="2"/>
                                        </p:tgtEl>
                                        <p:attrNameLst>
                                          <p:attrName>ppt_x</p:attrName>
                                          <p:attrName>ppt_y</p:attrName>
                                        </p:attrNameLst>
                                      </p:cBhvr>
                                      <p:rCtr x="12500" y="0"/>
                                    </p:animMotion>
                                  </p:childTnLst>
                                </p:cTn>
                              </p:par>
                            </p:childTnLst>
                          </p:cTn>
                        </p:par>
                        <p:par>
                          <p:cTn id="10" fill="hold" nodeType="afterGroup">
                            <p:stCondLst>
                              <p:cond delay="1000"/>
                            </p:stCondLst>
                            <p:childTnLst>
                              <p:par>
                                <p:cTn id="11" presetID="64" presetClass="path" presetSubtype="0" accel="50000" decel="50000" fill="hold" grpId="0" nodeType="afterEffect">
                                  <p:stCondLst>
                                    <p:cond delay="0"/>
                                  </p:stCondLst>
                                  <p:childTnLst>
                                    <p:animMotion origin="layout" path="M 0.20468 -0.00416 L 0.53889 -0.00832 " pathEditMode="relative" rAng="0" ptsTypes="AA">
                                      <p:cBhvr>
                                        <p:cTn id="12" dur="500" fill="hold"/>
                                        <p:tgtEl>
                                          <p:spTgt spid="20"/>
                                        </p:tgtEl>
                                        <p:attrNameLst>
                                          <p:attrName>ppt_x</p:attrName>
                                          <p:attrName>ppt_y</p:attrName>
                                        </p:attrNameLst>
                                      </p:cBhvr>
                                      <p:rCtr x="16700" y="-200"/>
                                    </p:animMotion>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18 Imagen" descr="core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9 Grupo"/>
          <p:cNvGrpSpPr>
            <a:grpSpLocks/>
          </p:cNvGrpSpPr>
          <p:nvPr/>
        </p:nvGrpSpPr>
        <p:grpSpPr bwMode="auto">
          <a:xfrm>
            <a:off x="3429000" y="1571625"/>
            <a:ext cx="2085975" cy="2225675"/>
            <a:chOff x="3428992" y="500042"/>
            <a:chExt cx="3228976" cy="3448053"/>
          </a:xfrm>
        </p:grpSpPr>
        <p:pic>
          <p:nvPicPr>
            <p:cNvPr id="31751" name="Picture 4" descr="C:\Users\Diego\Desktop\presconama\Power Point\imagenes\despedi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2" y="928670"/>
              <a:ext cx="3228976"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C:\Users\Diego\Desktop\presconama\Power Point\imagenes\s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2" y="500042"/>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13 CuadroTexto"/>
          <p:cNvSpPr txBox="1"/>
          <p:nvPr/>
        </p:nvSpPr>
        <p:spPr>
          <a:xfrm>
            <a:off x="285750" y="6143625"/>
            <a:ext cx="8643938" cy="46166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dirty="0">
                <a:solidFill>
                  <a:srgbClr val="028805"/>
                </a:solidFill>
              </a:rPr>
              <a:t>Material desarrollado Departamento de Participación Ciudadana </a:t>
            </a:r>
          </a:p>
          <a:p>
            <a:pPr algn="ctr" eaLnBrk="1" hangingPunct="1"/>
            <a:r>
              <a:rPr lang="es-CL" altLang="es-CL" sz="1200" b="1" dirty="0">
                <a:solidFill>
                  <a:srgbClr val="FF0000"/>
                </a:solidFill>
              </a:rPr>
              <a:t>SANTIAGO DE </a:t>
            </a:r>
            <a:r>
              <a:rPr lang="es-CL" altLang="es-CL" sz="1200" b="1">
                <a:solidFill>
                  <a:srgbClr val="FF0000"/>
                </a:solidFill>
              </a:rPr>
              <a:t>CHILE</a:t>
            </a:r>
            <a:r>
              <a:rPr lang="es-CL" altLang="es-CL" sz="1200" b="1" smtClean="0">
                <a:solidFill>
                  <a:srgbClr val="FF0000"/>
                </a:solidFill>
              </a:rPr>
              <a:t>.</a:t>
            </a:r>
            <a:endParaRPr lang="es-CL" altLang="es-CL" sz="1200" b="1" dirty="0">
              <a:solidFill>
                <a:srgbClr val="FF0000"/>
              </a:solidFill>
            </a:endParaRPr>
          </a:p>
        </p:txBody>
      </p:sp>
      <p:pic>
        <p:nvPicPr>
          <p:cNvPr id="15" name="14 Imagen" descr="fin_gracia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7072313"/>
            <a:ext cx="22860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558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64" presetClass="path" presetSubtype="0" accel="50000" decel="50000" fill="hold" nodeType="afterEffect">
                                  <p:stCondLst>
                                    <p:cond delay="0"/>
                                  </p:stCondLst>
                                  <p:childTnLst>
                                    <p:animMotion origin="layout" path="M 2.5E-6 -3.7037E-6 L 2.5E-6 -0.46435 " pathEditMode="relative" rAng="0" ptsTypes="AA">
                                      <p:cBhvr>
                                        <p:cTn id="12" dur="1000" fill="hold"/>
                                        <p:tgtEl>
                                          <p:spTgt spid="15"/>
                                        </p:tgtEl>
                                        <p:attrNameLst>
                                          <p:attrName>ppt_x</p:attrName>
                                          <p:attrName>ppt_y</p:attrName>
                                        </p:attrNameLst>
                                      </p:cBhvr>
                                      <p:rCtr x="0" y="-23218"/>
                                    </p:animMotion>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3429000" y="1214438"/>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2775" name="15 CuadroTexto"/>
          <p:cNvSpPr txBox="1">
            <a:spLocks noChangeArrowheads="1"/>
          </p:cNvSpPr>
          <p:nvPr/>
        </p:nvSpPr>
        <p:spPr bwMode="auto">
          <a:xfrm>
            <a:off x="3714750" y="1357313"/>
            <a:ext cx="474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ARICA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a:t>
            </a:r>
            <a:r>
              <a:rPr lang="es-CL" altLang="es-CL">
                <a:solidFill>
                  <a:srgbClr val="5F5F5F"/>
                </a:solidFill>
              </a:rPr>
              <a:t> </a:t>
            </a:r>
            <a:r>
              <a:rPr lang="es-CL" altLang="es-CL" b="1">
                <a:solidFill>
                  <a:srgbClr val="5F5F5F"/>
                </a:solidFill>
              </a:rPr>
              <a:t>Arica y Parinacota</a:t>
            </a:r>
            <a:endParaRPr lang="es-CL" altLang="es-CL" b="1">
              <a:solidFill>
                <a:srgbClr val="5F5F5F"/>
              </a:solidFill>
              <a:latin typeface="Arial Black" pitchFamily="34" charset="0"/>
            </a:endParaRPr>
          </a:p>
        </p:txBody>
      </p:sp>
      <p:grpSp>
        <p:nvGrpSpPr>
          <p:cNvPr id="32779" name="22 Grupo"/>
          <p:cNvGrpSpPr>
            <a:grpSpLocks/>
          </p:cNvGrpSpPr>
          <p:nvPr/>
        </p:nvGrpSpPr>
        <p:grpSpPr bwMode="auto">
          <a:xfrm>
            <a:off x="2500313" y="1571625"/>
            <a:ext cx="839787" cy="642938"/>
            <a:chOff x="2643173" y="1571612"/>
            <a:chExt cx="839604" cy="642933"/>
          </a:xfrm>
        </p:grpSpPr>
        <p:sp>
          <p:nvSpPr>
            <p:cNvPr id="29" name="28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2787"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1" name="3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5"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RANCAGUA</a:t>
            </a:r>
            <a:endParaRPr lang="es-CL" sz="1400" dirty="0">
              <a:solidFill>
                <a:schemeClr val="tx1">
                  <a:lumMod val="50000"/>
                  <a:lumOff val="50000"/>
                </a:schemeClr>
              </a:solidFill>
              <a:latin typeface="Arial Black" pitchFamily="34" charset="0"/>
              <a:cs typeface="+mn-cs"/>
            </a:endParaRPr>
          </a:p>
        </p:txBody>
      </p:sp>
      <p:sp>
        <p:nvSpPr>
          <p:cNvPr id="32" name="31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3"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4"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32782"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20" action="ppaction://hlinksldjump"/>
              </a:rPr>
              <a:t>PROYECTOS INTERREGIONALES</a:t>
            </a:r>
            <a:endParaRPr lang="es-CL" altLang="es-CL" sz="1400" dirty="0">
              <a:solidFill>
                <a:srgbClr val="5F5F5F"/>
              </a:solidFill>
              <a:latin typeface="Arial Black" pitchFamily="34" charset="0"/>
            </a:endParaRPr>
          </a:p>
        </p:txBody>
      </p:sp>
      <p:sp>
        <p:nvSpPr>
          <p:cNvPr id="32783"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2784"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dirty="0"/>
              <a:t>Kunas </a:t>
            </a:r>
            <a:r>
              <a:rPr lang="es-CL" altLang="es-CL" sz="1400" b="1" dirty="0" err="1"/>
              <a:t>lurañapachana</a:t>
            </a:r>
            <a:r>
              <a:rPr lang="es-CL" altLang="es-CL" sz="1400" b="1" dirty="0"/>
              <a:t> </a:t>
            </a:r>
            <a:r>
              <a:rPr lang="es-CL" altLang="es-CL" sz="1400" b="1" dirty="0" err="1"/>
              <a:t>aka</a:t>
            </a:r>
            <a:r>
              <a:rPr lang="es-CL" altLang="es-CL" sz="1400" b="1" dirty="0"/>
              <a:t> </a:t>
            </a:r>
            <a:r>
              <a:rPr lang="es-ES" altLang="es-CL" sz="1400" b="1" dirty="0" err="1"/>
              <a:t>uñch´uktawi</a:t>
            </a:r>
            <a:r>
              <a:rPr lang="es-ES" altLang="es-CL" sz="1400" b="1" dirty="0"/>
              <a:t> </a:t>
            </a:r>
            <a:r>
              <a:rPr lang="es-ES" altLang="es-CL" sz="1400" b="1" dirty="0" err="1"/>
              <a:t>kelkantata</a:t>
            </a:r>
            <a:r>
              <a:rPr lang="es-ES" altLang="es-CL" sz="1400" b="1" dirty="0"/>
              <a:t> </a:t>
            </a:r>
            <a:r>
              <a:rPr lang="es-ES" altLang="es-CL" sz="1400" b="1" dirty="0" err="1"/>
              <a:t>churañtaki</a:t>
            </a:r>
            <a:r>
              <a:rPr lang="es-ES" altLang="es-CL" sz="1400" b="1" dirty="0"/>
              <a:t> </a:t>
            </a:r>
            <a:r>
              <a:rPr lang="es-ES" altLang="es-CL" sz="1400" b="1" dirty="0">
                <a:solidFill>
                  <a:srgbClr val="FF0000"/>
                </a:solidFill>
              </a:rPr>
              <a:t>uta </a:t>
            </a:r>
            <a:r>
              <a:rPr lang="es-ES" altLang="es-CL" sz="1400" b="1" dirty="0" err="1">
                <a:solidFill>
                  <a:srgbClr val="FF0000"/>
                </a:solidFill>
              </a:rPr>
              <a:t>Qhanstuye</a:t>
            </a:r>
            <a:r>
              <a:rPr lang="es-ES" altLang="es-CL" sz="1400" b="1" dirty="0">
                <a:solidFill>
                  <a:srgbClr val="FF0000"/>
                </a:solidFill>
              </a:rPr>
              <a:t> </a:t>
            </a:r>
            <a:r>
              <a:rPr lang="es-ES" altLang="es-CL" sz="1400" b="1" dirty="0" err="1"/>
              <a:t>katukeri</a:t>
            </a:r>
            <a:r>
              <a:rPr lang="es-ES" altLang="es-CL" sz="1400" b="1" dirty="0"/>
              <a:t> </a:t>
            </a:r>
            <a:r>
              <a:rPr lang="es-ES" altLang="es-CL" sz="1400" b="1" dirty="0" err="1"/>
              <a:t>kunjamaty</a:t>
            </a:r>
            <a:r>
              <a:rPr lang="es-ES" altLang="es-CL" sz="1400" b="1" dirty="0"/>
              <a:t>:</a:t>
            </a:r>
          </a:p>
          <a:p>
            <a:pPr eaLnBrk="1" hangingPunct="1"/>
            <a:r>
              <a:rPr lang="es-CL" altLang="es-CL" sz="1000" b="1" i="1" dirty="0">
                <a:solidFill>
                  <a:srgbClr val="5F5F5F"/>
                </a:solidFill>
              </a:rPr>
              <a:t>Que debe realizar las observaciones por escrito y entregarlas en </a:t>
            </a:r>
          </a:p>
          <a:p>
            <a:pPr eaLnBrk="1" hangingPunct="1"/>
            <a:r>
              <a:rPr lang="es-CL" altLang="es-CL" sz="1000" b="1" i="1" dirty="0">
                <a:solidFill>
                  <a:srgbClr val="5F5F5F"/>
                </a:solidFill>
              </a:rPr>
              <a:t>las oficinas de partes de:</a:t>
            </a:r>
          </a:p>
        </p:txBody>
      </p:sp>
      <p:pic>
        <p:nvPicPr>
          <p:cNvPr id="27"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16 CuadroTexto"/>
          <p:cNvSpPr txBox="1">
            <a:spLocks noChangeArrowheads="1"/>
          </p:cNvSpPr>
          <p:nvPr/>
        </p:nvSpPr>
        <p:spPr bwMode="auto">
          <a:xfrm>
            <a:off x="4554538" y="2214563"/>
            <a:ext cx="14684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7 de Junio N° 268,</a:t>
            </a:r>
          </a:p>
          <a:p>
            <a:pPr eaLnBrk="1" hangingPunct="1"/>
            <a:r>
              <a:rPr lang="es-CL" altLang="es-CL" sz="1200" dirty="0">
                <a:solidFill>
                  <a:srgbClr val="5F5F5F"/>
                </a:solidFill>
              </a:rPr>
              <a:t>5° piso, oficina 530</a:t>
            </a:r>
          </a:p>
        </p:txBody>
      </p:sp>
      <p:sp>
        <p:nvSpPr>
          <p:cNvPr id="30" name="17 CuadroTexto"/>
          <p:cNvSpPr txBox="1">
            <a:spLocks noChangeArrowheads="1"/>
          </p:cNvSpPr>
          <p:nvPr/>
        </p:nvSpPr>
        <p:spPr bwMode="auto">
          <a:xfrm>
            <a:off x="6643688" y="2214563"/>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(56-58) </a:t>
            </a:r>
            <a:r>
              <a:rPr lang="es-CL" altLang="es-CL" sz="1200" dirty="0" smtClean="0">
                <a:solidFill>
                  <a:srgbClr val="5F5F5F"/>
                </a:solidFill>
              </a:rPr>
              <a:t>2585212</a:t>
            </a:r>
            <a:endParaRPr lang="es-CL" altLang="es-CL" sz="1200" dirty="0">
              <a:solidFill>
                <a:srgbClr val="5F5F5F"/>
              </a:solidFill>
            </a:endParaRPr>
          </a:p>
        </p:txBody>
      </p:sp>
    </p:spTree>
    <p:extLst>
      <p:ext uri="{BB962C8B-B14F-4D97-AF65-F5344CB8AC3E}">
        <p14:creationId xmlns:p14="http://schemas.microsoft.com/office/powerpoint/2010/main" val="22504371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7"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04913"/>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3799" name="15 CuadroTexto"/>
          <p:cNvSpPr txBox="1">
            <a:spLocks noChangeArrowheads="1"/>
          </p:cNvSpPr>
          <p:nvPr/>
        </p:nvSpPr>
        <p:spPr bwMode="auto">
          <a:xfrm>
            <a:off x="3714750" y="1382713"/>
            <a:ext cx="4002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IQUIQUE</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Tarapacá</a:t>
            </a:r>
            <a:endParaRPr lang="es-CL" altLang="es-CL" b="1">
              <a:solidFill>
                <a:srgbClr val="5F5F5F"/>
              </a:solidFill>
              <a:latin typeface="Arial Black" pitchFamily="34" charset="0"/>
            </a:endParaRPr>
          </a:p>
        </p:txBody>
      </p:sp>
      <p:grpSp>
        <p:nvGrpSpPr>
          <p:cNvPr id="33803"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3811"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3804"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3805"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5013" y="2239963"/>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Riquelme N° 1081</a:t>
            </a:r>
          </a:p>
        </p:txBody>
      </p:sp>
      <p:sp>
        <p:nvSpPr>
          <p:cNvPr id="26" name="17 CuadroTexto"/>
          <p:cNvSpPr txBox="1">
            <a:spLocks noChangeArrowheads="1"/>
          </p:cNvSpPr>
          <p:nvPr/>
        </p:nvSpPr>
        <p:spPr bwMode="auto">
          <a:xfrm>
            <a:off x="6632575" y="2239963"/>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(56-57) 2582001</a:t>
            </a:r>
          </a:p>
        </p:txBody>
      </p:sp>
      <p:sp>
        <p:nvSpPr>
          <p:cNvPr id="28" name="27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9"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31" name="3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7020574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2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11263"/>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4823" name="15 CuadroTexto"/>
          <p:cNvSpPr txBox="1">
            <a:spLocks noChangeArrowheads="1"/>
          </p:cNvSpPr>
          <p:nvPr/>
        </p:nvSpPr>
        <p:spPr bwMode="auto">
          <a:xfrm>
            <a:off x="3517900" y="1354138"/>
            <a:ext cx="512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ANTOFAGASTA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Antofagasta</a:t>
            </a:r>
          </a:p>
        </p:txBody>
      </p:sp>
      <p:grpSp>
        <p:nvGrpSpPr>
          <p:cNvPr id="34827"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4835"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4828"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4829"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3425" y="2211388"/>
            <a:ext cx="228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smtClean="0">
                <a:solidFill>
                  <a:srgbClr val="5F5F5F"/>
                </a:solidFill>
              </a:rPr>
              <a:t>República de Croacia </a:t>
            </a:r>
            <a:r>
              <a:rPr lang="es-CL" altLang="es-CL" sz="1200" dirty="0">
                <a:solidFill>
                  <a:srgbClr val="5F5F5F"/>
                </a:solidFill>
              </a:rPr>
              <a:t>Nº </a:t>
            </a:r>
            <a:r>
              <a:rPr lang="es-CL" altLang="es-CL" sz="1200" dirty="0" smtClean="0">
                <a:solidFill>
                  <a:srgbClr val="5F5F5F"/>
                </a:solidFill>
              </a:rPr>
              <a:t>0336</a:t>
            </a:r>
            <a:endParaRPr lang="es-CL" altLang="es-CL" sz="1200" dirty="0">
              <a:solidFill>
                <a:srgbClr val="5F5F5F"/>
              </a:solidFill>
            </a:endParaRPr>
          </a:p>
        </p:txBody>
      </p:sp>
      <p:sp>
        <p:nvSpPr>
          <p:cNvPr id="26" name="17 CuadroTexto"/>
          <p:cNvSpPr txBox="1">
            <a:spLocks noChangeArrowheads="1"/>
          </p:cNvSpPr>
          <p:nvPr/>
        </p:nvSpPr>
        <p:spPr bwMode="auto">
          <a:xfrm>
            <a:off x="6928022" y="221138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(56-55) </a:t>
            </a:r>
            <a:r>
              <a:rPr lang="es-CL" altLang="es-CL" sz="1200" dirty="0" smtClean="0">
                <a:solidFill>
                  <a:srgbClr val="5F5F5F"/>
                </a:solidFill>
              </a:rPr>
              <a:t>2467100</a:t>
            </a:r>
            <a:endParaRPr lang="es-CL" altLang="es-CL" sz="1200" dirty="0">
              <a:solidFill>
                <a:srgbClr val="5F5F5F"/>
              </a:solidFill>
            </a:endParaRP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8" name="27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26032651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29000"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5847" name="15 CuadroTexto"/>
          <p:cNvSpPr txBox="1">
            <a:spLocks noChangeArrowheads="1"/>
          </p:cNvSpPr>
          <p:nvPr/>
        </p:nvSpPr>
        <p:spPr bwMode="auto">
          <a:xfrm>
            <a:off x="3714750" y="1385888"/>
            <a:ext cx="4002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COPIAPÓ</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Atacama</a:t>
            </a:r>
          </a:p>
        </p:txBody>
      </p:sp>
      <p:grpSp>
        <p:nvGrpSpPr>
          <p:cNvPr id="35851"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5859"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5852"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5853"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499992" y="2243138"/>
            <a:ext cx="2088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Yerbas </a:t>
            </a:r>
            <a:r>
              <a:rPr lang="es-CL" altLang="es-CL" sz="1200" dirty="0" smtClean="0">
                <a:solidFill>
                  <a:srgbClr val="5F5F5F"/>
                </a:solidFill>
              </a:rPr>
              <a:t>Buenas Nº </a:t>
            </a:r>
            <a:r>
              <a:rPr lang="es-CL" altLang="es-CL" sz="1200" dirty="0">
                <a:solidFill>
                  <a:srgbClr val="5F5F5F"/>
                </a:solidFill>
              </a:rPr>
              <a:t>295</a:t>
            </a:r>
          </a:p>
        </p:txBody>
      </p:sp>
      <p:sp>
        <p:nvSpPr>
          <p:cNvPr id="26" name="17 CuadroTexto"/>
          <p:cNvSpPr txBox="1">
            <a:spLocks noChangeArrowheads="1"/>
          </p:cNvSpPr>
          <p:nvPr/>
        </p:nvSpPr>
        <p:spPr bwMode="auto">
          <a:xfrm>
            <a:off x="6656388" y="2243138"/>
            <a:ext cx="130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(56-52) 2214511</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4837839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7"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1 Rectángulo redondeado"/>
          <p:cNvSpPr/>
          <p:nvPr/>
        </p:nvSpPr>
        <p:spPr>
          <a:xfrm>
            <a:off x="3419475"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6870" name="15 CuadroTexto"/>
          <p:cNvSpPr txBox="1">
            <a:spLocks noChangeArrowheads="1"/>
          </p:cNvSpPr>
          <p:nvPr/>
        </p:nvSpPr>
        <p:spPr bwMode="auto">
          <a:xfrm>
            <a:off x="3705225" y="1385888"/>
            <a:ext cx="450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LA SERENA</a:t>
            </a:r>
            <a:r>
              <a:rPr lang="es-CL" altLang="es-CL">
                <a:latin typeface="Arial Black" pitchFamily="34" charset="0"/>
              </a:rPr>
              <a:t>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Coquimbo</a:t>
            </a:r>
          </a:p>
        </p:txBody>
      </p:sp>
      <p:grpSp>
        <p:nvGrpSpPr>
          <p:cNvPr id="36874" name="22 Grupo"/>
          <p:cNvGrpSpPr>
            <a:grpSpLocks/>
          </p:cNvGrpSpPr>
          <p:nvPr/>
        </p:nvGrpSpPr>
        <p:grpSpPr bwMode="auto">
          <a:xfrm>
            <a:off x="2500313" y="1571625"/>
            <a:ext cx="839787" cy="642938"/>
            <a:chOff x="2643173" y="1571612"/>
            <a:chExt cx="839604" cy="642933"/>
          </a:xfrm>
        </p:grpSpPr>
        <p:sp>
          <p:nvSpPr>
            <p:cNvPr id="39" name="38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6882"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6875"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6876"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16 CuadroTexto"/>
          <p:cNvSpPr txBox="1">
            <a:spLocks noChangeArrowheads="1"/>
          </p:cNvSpPr>
          <p:nvPr/>
        </p:nvSpPr>
        <p:spPr bwMode="auto">
          <a:xfrm>
            <a:off x="4554538" y="2243138"/>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Eduardo de la Barra </a:t>
            </a:r>
          </a:p>
          <a:p>
            <a:pPr eaLnBrk="1" hangingPunct="1"/>
            <a:r>
              <a:rPr lang="es-CL" altLang="es-CL" sz="1200" dirty="0">
                <a:solidFill>
                  <a:srgbClr val="5F5F5F"/>
                </a:solidFill>
              </a:rPr>
              <a:t>Nº 205, piso 1</a:t>
            </a:r>
          </a:p>
        </p:txBody>
      </p:sp>
      <p:sp>
        <p:nvSpPr>
          <p:cNvPr id="25"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(56-51) 2219534</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6" name="25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23990119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3600"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7895" name="15 CuadroTexto"/>
          <p:cNvSpPr txBox="1">
            <a:spLocks noChangeArrowheads="1"/>
          </p:cNvSpPr>
          <p:nvPr/>
        </p:nvSpPr>
        <p:spPr bwMode="auto">
          <a:xfrm>
            <a:off x="3689350" y="1385888"/>
            <a:ext cx="4614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VALPARAISO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Valparaiso</a:t>
            </a:r>
          </a:p>
        </p:txBody>
      </p:sp>
      <p:grpSp>
        <p:nvGrpSpPr>
          <p:cNvPr id="37899"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7907"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7900"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7901"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8188" y="2243138"/>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Prat </a:t>
            </a:r>
            <a:r>
              <a:rPr lang="es-CL" altLang="es-CL" sz="1200" dirty="0" smtClean="0">
                <a:solidFill>
                  <a:srgbClr val="5F5F5F"/>
                </a:solidFill>
              </a:rPr>
              <a:t>N° 827</a:t>
            </a:r>
            <a:r>
              <a:rPr lang="es-CL" altLang="es-CL" sz="1200" dirty="0">
                <a:solidFill>
                  <a:srgbClr val="5F5F5F"/>
                </a:solidFill>
              </a:rPr>
              <a:t>, oficina 301</a:t>
            </a:r>
          </a:p>
        </p:txBody>
      </p:sp>
      <p:sp>
        <p:nvSpPr>
          <p:cNvPr id="26" name="17 CuadroTexto"/>
          <p:cNvSpPr txBox="1">
            <a:spLocks noChangeArrowheads="1"/>
          </p:cNvSpPr>
          <p:nvPr/>
        </p:nvSpPr>
        <p:spPr bwMode="auto">
          <a:xfrm>
            <a:off x="6653213"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(56-32) 2219928</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41581716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40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8919" name="15 CuadroTexto"/>
          <p:cNvSpPr txBox="1">
            <a:spLocks noChangeArrowheads="1"/>
          </p:cNvSpPr>
          <p:nvPr/>
        </p:nvSpPr>
        <p:spPr bwMode="auto">
          <a:xfrm>
            <a:off x="3694113" y="1146175"/>
            <a:ext cx="4360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SANTIAGO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Metropolitana</a:t>
            </a:r>
          </a:p>
          <a:p>
            <a:pPr eaLnBrk="1" hangingPunct="1"/>
            <a:r>
              <a:rPr lang="es-CL" altLang="es-CL" b="1">
                <a:solidFill>
                  <a:srgbClr val="5F5F5F"/>
                </a:solidFill>
              </a:rPr>
              <a:t>			  de Santiago</a:t>
            </a:r>
          </a:p>
        </p:txBody>
      </p:sp>
      <p:grpSp>
        <p:nvGrpSpPr>
          <p:cNvPr id="38923" name="22 Grupo"/>
          <p:cNvGrpSpPr>
            <a:grpSpLocks/>
          </p:cNvGrpSpPr>
          <p:nvPr/>
        </p:nvGrpSpPr>
        <p:grpSpPr bwMode="auto">
          <a:xfrm>
            <a:off x="2500313" y="1571625"/>
            <a:ext cx="839787" cy="642938"/>
            <a:chOff x="2643173" y="1571612"/>
            <a:chExt cx="839604" cy="642933"/>
          </a:xfrm>
        </p:grpSpPr>
        <p:sp>
          <p:nvSpPr>
            <p:cNvPr id="49" name="48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8931"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8924"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8925"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4538" y="2243138"/>
            <a:ext cx="1866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Miraflores </a:t>
            </a:r>
            <a:r>
              <a:rPr lang="es-CL" altLang="es-CL" sz="1200" dirty="0" smtClean="0">
                <a:solidFill>
                  <a:srgbClr val="5F5F5F"/>
                </a:solidFill>
              </a:rPr>
              <a:t>N° 178</a:t>
            </a:r>
            <a:r>
              <a:rPr lang="es-CL" altLang="es-CL" sz="1200" dirty="0">
                <a:solidFill>
                  <a:srgbClr val="5F5F5F"/>
                </a:solidFill>
              </a:rPr>
              <a:t>, piso 3</a:t>
            </a:r>
          </a:p>
        </p:txBody>
      </p:sp>
      <p:sp>
        <p:nvSpPr>
          <p:cNvPr id="26" name="17 CuadroTexto"/>
          <p:cNvSpPr txBox="1">
            <a:spLocks noChangeArrowheads="1"/>
          </p:cNvSpPr>
          <p:nvPr/>
        </p:nvSpPr>
        <p:spPr bwMode="auto">
          <a:xfrm>
            <a:off x="66452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(56-2) 29569100</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10135382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C:\Users\Diego\Desktop\presconama\Entrega\Power Point\Presentaciones Compatibles 97_2000\Norte\33_20p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Diego\Desktop\presconama\Power Point\imagenes\fondo-diapo-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2636838"/>
            <a:ext cx="4633912"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10644188" y="357188"/>
            <a:ext cx="3708400" cy="1446212"/>
          </a:xfrm>
          <a:prstGeom prst="rect">
            <a:avLst/>
          </a:prstGeom>
          <a:noFill/>
        </p:spPr>
        <p:txBody>
          <a:bodyPr wrap="none">
            <a:spAutoFit/>
          </a:bodyPr>
          <a:lstStyle/>
          <a:p>
            <a:pPr>
              <a:defRPr/>
            </a:pPr>
            <a:r>
              <a:rPr lang="es-ES" sz="2400" dirty="0">
                <a:latin typeface="Impact" pitchFamily="34" charset="0"/>
              </a:rPr>
              <a:t>¿KAUKIRISA KHA</a:t>
            </a:r>
          </a:p>
          <a:p>
            <a:pPr>
              <a:defRPr/>
            </a:pPr>
            <a:r>
              <a:rPr lang="es-ES" sz="2400" dirty="0">
                <a:solidFill>
                  <a:srgbClr val="028805"/>
                </a:solidFill>
                <a:latin typeface="Impact" pitchFamily="34" charset="0"/>
              </a:rPr>
              <a:t>Q´ALLTUWI QHIRQTAYAÑA</a:t>
            </a:r>
            <a:r>
              <a:rPr lang="es-ES" sz="2400" dirty="0">
                <a:latin typeface="Impact" pitchFamily="34" charset="0"/>
              </a:rPr>
              <a:t>?</a:t>
            </a:r>
          </a:p>
          <a:p>
            <a:pPr fontAlgn="auto">
              <a:spcBef>
                <a:spcPts val="0"/>
              </a:spcBef>
              <a:spcAft>
                <a:spcPts val="0"/>
              </a:spcAft>
              <a:defRPr/>
            </a:pPr>
            <a:r>
              <a:rPr lang="es-CL" sz="1600" i="1" kern="1500" dirty="0">
                <a:solidFill>
                  <a:schemeClr val="tx1">
                    <a:lumMod val="95000"/>
                    <a:lumOff val="5000"/>
                  </a:schemeClr>
                </a:solidFill>
                <a:latin typeface="Impact" pitchFamily="34" charset="0"/>
              </a:rPr>
              <a:t>¿CUÁLES SON SUS </a:t>
            </a:r>
            <a:r>
              <a:rPr lang="es-CL" sz="1600" i="1" kern="1500" dirty="0">
                <a:solidFill>
                  <a:srgbClr val="028805"/>
                </a:solidFill>
                <a:latin typeface="Impact" pitchFamily="34" charset="0"/>
              </a:rPr>
              <a:t>PRINCIPALES FUNCIONES?</a:t>
            </a:r>
            <a:endParaRPr lang="es-CL" sz="1600" i="1" dirty="0">
              <a:solidFill>
                <a:srgbClr val="028805"/>
              </a:solidFill>
              <a:latin typeface="Impact" pitchFamily="34" charset="0"/>
            </a:endParaRPr>
          </a:p>
          <a:p>
            <a:pPr>
              <a:defRPr/>
            </a:pPr>
            <a:r>
              <a:rPr lang="es-ES" sz="2400" dirty="0">
                <a:solidFill>
                  <a:srgbClr val="028805"/>
                </a:solidFill>
                <a:latin typeface="Impact" pitchFamily="34" charset="0"/>
              </a:rPr>
              <a:t> </a:t>
            </a:r>
            <a:endParaRPr lang="es-CL" sz="2400" dirty="0">
              <a:solidFill>
                <a:srgbClr val="028805"/>
              </a:solidFill>
              <a:latin typeface="Impact" pitchFamily="34" charset="0"/>
            </a:endParaRPr>
          </a:p>
        </p:txBody>
      </p:sp>
      <p:sp>
        <p:nvSpPr>
          <p:cNvPr id="13" name="12 CuadroTexto"/>
          <p:cNvSpPr txBox="1"/>
          <p:nvPr/>
        </p:nvSpPr>
        <p:spPr>
          <a:xfrm>
            <a:off x="-4500563" y="1571625"/>
            <a:ext cx="3194050" cy="1230313"/>
          </a:xfrm>
          <a:prstGeom prst="rect">
            <a:avLst/>
          </a:prstGeom>
          <a:noFill/>
        </p:spPr>
        <p:txBody>
          <a:bodyPr wrap="none">
            <a:spAutoFit/>
          </a:bodyPr>
          <a:lstStyle/>
          <a:p>
            <a:pPr>
              <a:defRPr/>
            </a:pPr>
            <a:r>
              <a:rPr lang="es-ES" sz="1400" b="1" dirty="0" err="1">
                <a:solidFill>
                  <a:schemeClr val="tx1">
                    <a:lumMod val="85000"/>
                    <a:lumOff val="15000"/>
                  </a:schemeClr>
                </a:solidFill>
                <a:latin typeface="+mj-lt"/>
              </a:rPr>
              <a:t>Iwjatanaka</a:t>
            </a:r>
            <a:r>
              <a:rPr lang="es-ES" sz="1400" b="1" dirty="0">
                <a:solidFill>
                  <a:schemeClr val="tx1">
                    <a:lumMod val="85000"/>
                    <a:lumOff val="15000"/>
                  </a:schemeClr>
                </a:solidFill>
                <a:latin typeface="+mj-lt"/>
              </a:rPr>
              <a:t> </a:t>
            </a:r>
            <a:r>
              <a:rPr lang="es-ES" sz="1400" b="1" dirty="0" err="1">
                <a:solidFill>
                  <a:schemeClr val="tx1">
                    <a:lumMod val="85000"/>
                    <a:lumOff val="15000"/>
                  </a:schemeClr>
                </a:solidFill>
                <a:latin typeface="+mj-lt"/>
              </a:rPr>
              <a:t>apnaqaña</a:t>
            </a:r>
            <a:r>
              <a:rPr lang="es-ES" sz="1400" b="1" dirty="0">
                <a:solidFill>
                  <a:schemeClr val="tx1">
                    <a:lumMod val="85000"/>
                    <a:lumOff val="15000"/>
                  </a:schemeClr>
                </a:solidFill>
                <a:latin typeface="+mj-lt"/>
              </a:rPr>
              <a:t>, </a:t>
            </a:r>
            <a:r>
              <a:rPr lang="es-ES" sz="1400" b="1" dirty="0" err="1">
                <a:solidFill>
                  <a:schemeClr val="tx1">
                    <a:lumMod val="85000"/>
                    <a:lumOff val="15000"/>
                  </a:schemeClr>
                </a:solidFill>
                <a:latin typeface="+mj-lt"/>
              </a:rPr>
              <a:t>kunaymana</a:t>
            </a:r>
            <a:r>
              <a:rPr lang="es-ES" sz="1400" b="1" dirty="0">
                <a:solidFill>
                  <a:schemeClr val="tx1">
                    <a:lumMod val="85000"/>
                    <a:lumOff val="15000"/>
                  </a:schemeClr>
                </a:solidFill>
                <a:latin typeface="+mj-lt"/>
              </a:rPr>
              <a:t> </a:t>
            </a:r>
          </a:p>
          <a:p>
            <a:pPr>
              <a:defRPr/>
            </a:pPr>
            <a:r>
              <a:rPr lang="es-ES" sz="1400" b="1" dirty="0">
                <a:solidFill>
                  <a:schemeClr val="tx1">
                    <a:lumMod val="85000"/>
                    <a:lumOff val="15000"/>
                  </a:schemeClr>
                </a:solidFill>
                <a:latin typeface="+mj-lt"/>
              </a:rPr>
              <a:t>che </a:t>
            </a:r>
            <a:r>
              <a:rPr lang="es-ES" sz="1400" b="1" dirty="0" err="1">
                <a:solidFill>
                  <a:schemeClr val="tx1">
                    <a:lumMod val="85000"/>
                    <a:lumOff val="15000"/>
                  </a:schemeClr>
                </a:solidFill>
                <a:latin typeface="+mj-lt"/>
              </a:rPr>
              <a:t>kanchi</a:t>
            </a:r>
            <a:r>
              <a:rPr lang="es-ES" sz="1400" b="1" dirty="0">
                <a:solidFill>
                  <a:schemeClr val="tx1">
                    <a:lumMod val="85000"/>
                    <a:lumOff val="15000"/>
                  </a:schemeClr>
                </a:solidFill>
                <a:latin typeface="+mj-lt"/>
              </a:rPr>
              <a:t> </a:t>
            </a:r>
            <a:r>
              <a:rPr lang="es-ES" sz="1400" b="1" dirty="0" err="1">
                <a:solidFill>
                  <a:schemeClr val="tx1">
                    <a:lumMod val="85000"/>
                    <a:lumOff val="15000"/>
                  </a:schemeClr>
                </a:solidFill>
                <a:latin typeface="+mj-lt"/>
              </a:rPr>
              <a:t>uñakipaña</a:t>
            </a:r>
            <a:r>
              <a:rPr lang="es-ES" sz="1400" b="1" dirty="0">
                <a:solidFill>
                  <a:schemeClr val="tx1">
                    <a:lumMod val="85000"/>
                    <a:lumOff val="15000"/>
                  </a:schemeClr>
                </a:solidFill>
                <a:latin typeface="+mj-lt"/>
              </a:rPr>
              <a:t>, wali </a:t>
            </a:r>
            <a:r>
              <a:rPr lang="es-ES" sz="1400" b="1" dirty="0" err="1">
                <a:solidFill>
                  <a:schemeClr val="tx1">
                    <a:lumMod val="85000"/>
                    <a:lumOff val="15000"/>
                  </a:schemeClr>
                </a:solidFill>
                <a:latin typeface="+mj-lt"/>
              </a:rPr>
              <a:t>janicha</a:t>
            </a:r>
            <a:r>
              <a:rPr lang="es-ES" sz="1400" b="1" dirty="0">
                <a:solidFill>
                  <a:schemeClr val="tx1">
                    <a:lumMod val="85000"/>
                    <a:lumOff val="15000"/>
                  </a:schemeClr>
                </a:solidFill>
                <a:latin typeface="+mj-lt"/>
              </a:rPr>
              <a:t> </a:t>
            </a:r>
          </a:p>
          <a:p>
            <a:pPr>
              <a:defRPr/>
            </a:pPr>
            <a:r>
              <a:rPr lang="es-ES" sz="1400" b="1" dirty="0" err="1">
                <a:solidFill>
                  <a:schemeClr val="tx1">
                    <a:lumMod val="85000"/>
                    <a:lumOff val="15000"/>
                  </a:schemeClr>
                </a:solidFill>
                <a:latin typeface="+mj-lt"/>
              </a:rPr>
              <a:t>muskpaya</a:t>
            </a:r>
            <a:r>
              <a:rPr lang="es-ES" sz="1400" b="1" dirty="0">
                <a:solidFill>
                  <a:schemeClr val="tx1">
                    <a:lumMod val="85000"/>
                    <a:lumOff val="15000"/>
                  </a:schemeClr>
                </a:solidFill>
                <a:latin typeface="+mj-lt"/>
              </a:rPr>
              <a:t> </a:t>
            </a:r>
            <a:r>
              <a:rPr lang="es-ES" sz="1400" b="1" dirty="0" err="1">
                <a:solidFill>
                  <a:schemeClr val="tx1">
                    <a:lumMod val="85000"/>
                    <a:lumOff val="15000"/>
                  </a:schemeClr>
                </a:solidFill>
                <a:latin typeface="+mj-lt"/>
              </a:rPr>
              <a:t>Uchuq´uma</a:t>
            </a:r>
            <a:endParaRPr lang="es-ES" sz="1000" b="1" dirty="0">
              <a:solidFill>
                <a:schemeClr val="tx1">
                  <a:lumMod val="85000"/>
                  <a:lumOff val="15000"/>
                </a:schemeClr>
              </a:solidFill>
              <a:latin typeface="+mj-lt"/>
            </a:endParaRPr>
          </a:p>
          <a:p>
            <a:pPr fontAlgn="auto">
              <a:spcBef>
                <a:spcPts val="0"/>
              </a:spcBef>
              <a:spcAft>
                <a:spcPts val="0"/>
              </a:spcAft>
              <a:defRPr/>
            </a:pPr>
            <a:r>
              <a:rPr lang="es-CL" sz="900" b="1" i="1" dirty="0">
                <a:solidFill>
                  <a:srgbClr val="5F5F5F"/>
                </a:solidFill>
              </a:rPr>
              <a:t>Administrar el Sistema de Evaluación</a:t>
            </a:r>
          </a:p>
          <a:p>
            <a:pPr fontAlgn="auto">
              <a:spcBef>
                <a:spcPts val="0"/>
              </a:spcBef>
              <a:spcAft>
                <a:spcPts val="0"/>
              </a:spcAft>
              <a:defRPr/>
            </a:pPr>
            <a:r>
              <a:rPr lang="es-CL" sz="900" b="1" i="1" dirty="0">
                <a:solidFill>
                  <a:srgbClr val="5F5F5F"/>
                </a:solidFill>
              </a:rPr>
              <a:t>de Impacto Ambiental</a:t>
            </a:r>
          </a:p>
          <a:p>
            <a:pPr>
              <a:defRPr/>
            </a:pPr>
            <a:r>
              <a:rPr lang="es-ES" sz="1400" b="1" i="1" dirty="0">
                <a:solidFill>
                  <a:srgbClr val="5F5F5F"/>
                </a:solidFill>
                <a:latin typeface="+mj-lt"/>
              </a:rPr>
              <a:t> </a:t>
            </a:r>
            <a:endParaRPr lang="es-CL" sz="1400" b="1" i="1" dirty="0">
              <a:solidFill>
                <a:srgbClr val="5F5F5F"/>
              </a:solidFill>
              <a:latin typeface="+mj-lt"/>
            </a:endParaRPr>
          </a:p>
        </p:txBody>
      </p:sp>
      <p:sp>
        <p:nvSpPr>
          <p:cNvPr id="17" name="16 CuadroTexto"/>
          <p:cNvSpPr txBox="1">
            <a:spLocks noChangeArrowheads="1"/>
          </p:cNvSpPr>
          <p:nvPr/>
        </p:nvSpPr>
        <p:spPr bwMode="auto">
          <a:xfrm>
            <a:off x="2428875" y="5916613"/>
            <a:ext cx="5429250" cy="723900"/>
          </a:xfrm>
          <a:prstGeom prst="rect">
            <a:avLst/>
          </a:prstGeom>
          <a:noFill/>
          <a:ln w="9525">
            <a:noFill/>
            <a:miter lim="800000"/>
            <a:headEnd/>
            <a:tailEnd/>
          </a:ln>
        </p:spPr>
        <p:txBody>
          <a:bodyPr>
            <a:spAutoFit/>
          </a:bodyPr>
          <a:lstStyle/>
          <a:p>
            <a:pPr marL="342900" indent="-342900" algn="ctr">
              <a:defRPr/>
            </a:pPr>
            <a:r>
              <a:rPr lang="es-ES" sz="1600" b="1" dirty="0">
                <a:solidFill>
                  <a:schemeClr val="tx1">
                    <a:lumMod val="85000"/>
                    <a:lumOff val="15000"/>
                  </a:schemeClr>
                </a:solidFill>
                <a:latin typeface="+mn-lt"/>
              </a:rPr>
              <a:t>YATJAYAÑATAKI PARLAPTHAPIÑA  MARKA JAKE</a:t>
            </a:r>
            <a:endParaRPr lang="es-ES" sz="1000" b="1" dirty="0">
              <a:solidFill>
                <a:schemeClr val="tx1">
                  <a:lumMod val="85000"/>
                  <a:lumOff val="15000"/>
                </a:schemeClr>
              </a:solidFill>
              <a:latin typeface="+mn-lt"/>
            </a:endParaRPr>
          </a:p>
          <a:p>
            <a:pPr algn="ctr">
              <a:defRPr/>
            </a:pPr>
            <a:r>
              <a:rPr lang="es-CL" sz="900" b="1" i="1" dirty="0">
                <a:solidFill>
                  <a:srgbClr val="5F5F5F"/>
                </a:solidFill>
              </a:rPr>
              <a:t>Promover la Participación  Ciudadana</a:t>
            </a:r>
          </a:p>
          <a:p>
            <a:pPr marL="342900" indent="-342900" algn="ctr">
              <a:defRPr/>
            </a:pPr>
            <a:endParaRPr lang="es-CL" sz="1600" b="1" dirty="0">
              <a:solidFill>
                <a:srgbClr val="FF0000"/>
              </a:solidFill>
              <a:latin typeface="+mn-lt"/>
            </a:endParaRPr>
          </a:p>
        </p:txBody>
      </p:sp>
      <p:grpSp>
        <p:nvGrpSpPr>
          <p:cNvPr id="7" name="38 Grupo"/>
          <p:cNvGrpSpPr>
            <a:grpSpLocks/>
          </p:cNvGrpSpPr>
          <p:nvPr/>
        </p:nvGrpSpPr>
        <p:grpSpPr bwMode="auto">
          <a:xfrm rot="3092680">
            <a:off x="4015582" y="2145506"/>
            <a:ext cx="623888" cy="523875"/>
            <a:chOff x="5716116" y="2184416"/>
            <a:chExt cx="623683" cy="523428"/>
          </a:xfrm>
        </p:grpSpPr>
        <p:sp>
          <p:nvSpPr>
            <p:cNvPr id="3" name="35 Elipse"/>
            <p:cNvSpPr/>
            <p:nvPr/>
          </p:nvSpPr>
          <p:spPr>
            <a:xfrm rot="18420000">
              <a:off x="5686180" y="2214312"/>
              <a:ext cx="157028" cy="1571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4" name="36 Conector recto"/>
            <p:cNvCxnSpPr/>
            <p:nvPr/>
          </p:nvCxnSpPr>
          <p:spPr>
            <a:xfrm rot="21420000">
              <a:off x="5866601" y="2298476"/>
              <a:ext cx="471332"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57" name="WordArt 37"/>
          <p:cNvSpPr>
            <a:spLocks noChangeArrowheads="1" noChangeShapeType="1" noTextEdit="1"/>
          </p:cNvSpPr>
          <p:nvPr/>
        </p:nvSpPr>
        <p:spPr bwMode="auto">
          <a:xfrm>
            <a:off x="4356100" y="4437063"/>
            <a:ext cx="1082675" cy="468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L"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SEA</a:t>
            </a:r>
          </a:p>
        </p:txBody>
      </p:sp>
      <p:sp>
        <p:nvSpPr>
          <p:cNvPr id="14" name="13 CuadroTexto"/>
          <p:cNvSpPr txBox="1">
            <a:spLocks noChangeArrowheads="1"/>
          </p:cNvSpPr>
          <p:nvPr/>
        </p:nvSpPr>
        <p:spPr bwMode="auto">
          <a:xfrm>
            <a:off x="6675438" y="2360613"/>
            <a:ext cx="246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Interpretar administrativamente</a:t>
            </a:r>
          </a:p>
          <a:p>
            <a:pPr eaLnBrk="1" hangingPunct="1"/>
            <a:r>
              <a:rPr lang="es-CL" altLang="es-CL" sz="1200" b="1">
                <a:solidFill>
                  <a:srgbClr val="5F5F5F"/>
                </a:solidFill>
              </a:rPr>
              <a:t>las RCA</a:t>
            </a:r>
          </a:p>
        </p:txBody>
      </p:sp>
      <p:sp>
        <p:nvSpPr>
          <p:cNvPr id="15" name="14 CuadroTexto"/>
          <p:cNvSpPr txBox="1">
            <a:spLocks noChangeArrowheads="1"/>
          </p:cNvSpPr>
          <p:nvPr/>
        </p:nvSpPr>
        <p:spPr bwMode="auto">
          <a:xfrm>
            <a:off x="1500188" y="1571625"/>
            <a:ext cx="2657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Administrar el registro público de</a:t>
            </a:r>
          </a:p>
          <a:p>
            <a:pPr eaLnBrk="1" hangingPunct="1"/>
            <a:r>
              <a:rPr lang="es-CL" altLang="es-CL" sz="1200" b="1">
                <a:solidFill>
                  <a:srgbClr val="5F5F5F"/>
                </a:solidFill>
              </a:rPr>
              <a:t>Consultores para la realización de</a:t>
            </a:r>
          </a:p>
          <a:p>
            <a:pPr eaLnBrk="1" hangingPunct="1"/>
            <a:r>
              <a:rPr lang="es-CL" altLang="es-CL" sz="1200" b="1">
                <a:solidFill>
                  <a:srgbClr val="5F5F5F"/>
                </a:solidFill>
              </a:rPr>
              <a:t>EIA y DIA</a:t>
            </a:r>
          </a:p>
        </p:txBody>
      </p:sp>
      <p:sp>
        <p:nvSpPr>
          <p:cNvPr id="16" name="15 CuadroTexto"/>
          <p:cNvSpPr txBox="1">
            <a:spLocks noChangeArrowheads="1"/>
          </p:cNvSpPr>
          <p:nvPr/>
        </p:nvSpPr>
        <p:spPr bwMode="auto">
          <a:xfrm>
            <a:off x="157163" y="2736850"/>
            <a:ext cx="36750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a:solidFill>
                  <a:srgbClr val="5F5F5F"/>
                </a:solidFill>
              </a:rPr>
              <a:t>Administrar los sistemas de información</a:t>
            </a:r>
          </a:p>
          <a:p>
            <a:pPr eaLnBrk="1" hangingPunct="1"/>
            <a:r>
              <a:rPr lang="es-CL" altLang="es-CL" sz="1200" b="1">
                <a:solidFill>
                  <a:srgbClr val="5F5F5F"/>
                </a:solidFill>
              </a:rPr>
              <a:t>de líneas de bases de los proyectos sometidos</a:t>
            </a:r>
          </a:p>
          <a:p>
            <a:pPr eaLnBrk="1" hangingPunct="1"/>
            <a:r>
              <a:rPr lang="es-CL" altLang="es-CL" sz="1200" b="1">
                <a:solidFill>
                  <a:srgbClr val="5F5F5F"/>
                </a:solidFill>
              </a:rPr>
              <a:t>al SEIA, de acceso público y georreferenciado.</a:t>
            </a:r>
          </a:p>
          <a:p>
            <a:pPr eaLnBrk="1" hangingPunct="1"/>
            <a:r>
              <a:rPr lang="es-CL" altLang="es-CL" sz="1200" b="1">
                <a:solidFill>
                  <a:srgbClr val="5F5F5F"/>
                </a:solidFill>
              </a:rPr>
              <a:t>Así como también, el sistema de información de</a:t>
            </a:r>
          </a:p>
          <a:p>
            <a:pPr eaLnBrk="1" hangingPunct="1"/>
            <a:r>
              <a:rPr lang="es-CL" altLang="es-CL" sz="1200" b="1">
                <a:solidFill>
                  <a:srgbClr val="5F5F5F"/>
                </a:solidFill>
              </a:rPr>
              <a:t>permisos y autorizaciones</a:t>
            </a:r>
          </a:p>
        </p:txBody>
      </p:sp>
      <p:grpSp>
        <p:nvGrpSpPr>
          <p:cNvPr id="2" name="37 Grupo"/>
          <p:cNvGrpSpPr>
            <a:grpSpLocks/>
          </p:cNvGrpSpPr>
          <p:nvPr/>
        </p:nvGrpSpPr>
        <p:grpSpPr bwMode="auto">
          <a:xfrm>
            <a:off x="2206625" y="2095500"/>
            <a:ext cx="4468813" cy="3870325"/>
            <a:chOff x="1382253" y="2000945"/>
            <a:chExt cx="4469025" cy="3869983"/>
          </a:xfrm>
        </p:grpSpPr>
        <p:grpSp>
          <p:nvGrpSpPr>
            <p:cNvPr id="5162" name="20 Grupo"/>
            <p:cNvGrpSpPr>
              <a:grpSpLocks/>
            </p:cNvGrpSpPr>
            <p:nvPr/>
          </p:nvGrpSpPr>
          <p:grpSpPr bwMode="auto">
            <a:xfrm rot="900000">
              <a:off x="5693636" y="2706720"/>
              <a:ext cx="157642" cy="1156045"/>
              <a:chOff x="7429520" y="3500438"/>
              <a:chExt cx="214314" cy="1571637"/>
            </a:xfrm>
          </p:grpSpPr>
          <p:sp>
            <p:nvSpPr>
              <p:cNvPr id="18" name="17 Elipse"/>
              <p:cNvSpPr/>
              <p:nvPr/>
            </p:nvSpPr>
            <p:spPr>
              <a:xfrm>
                <a:off x="7429090" y="3500163"/>
                <a:ext cx="211513" cy="2136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0" name="19 Conector recto"/>
              <p:cNvCxnSpPr>
                <a:stCxn id="18" idx="4"/>
              </p:cNvCxnSpPr>
              <p:nvPr/>
            </p:nvCxnSpPr>
            <p:spPr>
              <a:xfrm rot="5400000">
                <a:off x="6840063" y="4374896"/>
                <a:ext cx="1357387" cy="366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65" name="23 Grupo"/>
            <p:cNvGrpSpPr>
              <a:grpSpLocks/>
            </p:cNvGrpSpPr>
            <p:nvPr/>
          </p:nvGrpSpPr>
          <p:grpSpPr bwMode="auto">
            <a:xfrm rot="-900000">
              <a:off x="2504340" y="2000945"/>
              <a:ext cx="157642" cy="1156045"/>
              <a:chOff x="7429520" y="3500438"/>
              <a:chExt cx="214314" cy="1571637"/>
            </a:xfrm>
          </p:grpSpPr>
          <p:sp>
            <p:nvSpPr>
              <p:cNvPr id="25" name="24 Elipse"/>
              <p:cNvSpPr/>
              <p:nvPr/>
            </p:nvSpPr>
            <p:spPr>
              <a:xfrm>
                <a:off x="7431792" y="3479742"/>
                <a:ext cx="200722" cy="2136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6" name="25 Conector recto"/>
              <p:cNvCxnSpPr>
                <a:stCxn id="25" idx="4"/>
              </p:cNvCxnSpPr>
              <p:nvPr/>
            </p:nvCxnSpPr>
            <p:spPr>
              <a:xfrm rot="5400000">
                <a:off x="6836506" y="4351997"/>
                <a:ext cx="1346597" cy="366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68" name="26 Grupo"/>
            <p:cNvGrpSpPr>
              <a:grpSpLocks/>
            </p:cNvGrpSpPr>
            <p:nvPr/>
          </p:nvGrpSpPr>
          <p:grpSpPr bwMode="auto">
            <a:xfrm rot="-3180000">
              <a:off x="1530207" y="3510369"/>
              <a:ext cx="409793" cy="705702"/>
              <a:chOff x="7250753" y="3500438"/>
              <a:chExt cx="557113" cy="959397"/>
            </a:xfrm>
          </p:grpSpPr>
          <p:sp>
            <p:nvSpPr>
              <p:cNvPr id="28" name="27 Elipse"/>
              <p:cNvSpPr>
                <a:spLocks noChangeArrowheads="1"/>
              </p:cNvSpPr>
              <p:nvPr/>
            </p:nvSpPr>
            <p:spPr bwMode="auto">
              <a:xfrm>
                <a:off x="7464523" y="3474739"/>
                <a:ext cx="213643" cy="213672"/>
              </a:xfrm>
              <a:prstGeom prst="ellipse">
                <a:avLst/>
              </a:prstGeom>
              <a:solidFill>
                <a:srgbClr val="FF0000"/>
              </a:solidFill>
              <a:ln w="25400" algn="ctr">
                <a:solidFill>
                  <a:srgbClr val="FF0000"/>
                </a:solidFill>
                <a:round/>
                <a:headEnd/>
                <a:tailEnd/>
              </a:ln>
            </p:spPr>
            <p:txBody>
              <a:bodyPr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29" name="28 Conector recto"/>
              <p:cNvCxnSpPr>
                <a:stCxn id="28" idx="4"/>
              </p:cNvCxnSpPr>
              <p:nvPr/>
            </p:nvCxnSpPr>
            <p:spPr>
              <a:xfrm rot="3000000">
                <a:off x="7243846" y="3836524"/>
                <a:ext cx="641013" cy="5546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71" name="32 Grupo"/>
            <p:cNvGrpSpPr>
              <a:grpSpLocks/>
            </p:cNvGrpSpPr>
            <p:nvPr/>
          </p:nvGrpSpPr>
          <p:grpSpPr bwMode="auto">
            <a:xfrm rot="10800000">
              <a:off x="4218851" y="5143512"/>
              <a:ext cx="157642" cy="727416"/>
              <a:chOff x="7429520" y="3306199"/>
              <a:chExt cx="214314" cy="988918"/>
            </a:xfrm>
          </p:grpSpPr>
          <p:sp>
            <p:nvSpPr>
              <p:cNvPr id="34" name="33 Elipse"/>
              <p:cNvSpPr>
                <a:spLocks noChangeArrowheads="1"/>
              </p:cNvSpPr>
              <p:nvPr/>
            </p:nvSpPr>
            <p:spPr bwMode="auto">
              <a:xfrm>
                <a:off x="7455518" y="3332095"/>
                <a:ext cx="213674" cy="213642"/>
              </a:xfrm>
              <a:prstGeom prst="ellipse">
                <a:avLst/>
              </a:prstGeom>
              <a:solidFill>
                <a:srgbClr val="FF0000"/>
              </a:solidFill>
              <a:ln w="25400" algn="ctr">
                <a:solidFill>
                  <a:srgbClr val="FF0000"/>
                </a:solidFill>
                <a:round/>
                <a:headEnd/>
                <a:tailEnd/>
              </a:ln>
            </p:spPr>
            <p:txBody>
              <a:bodyPr rot="10800000" anchor="ctr"/>
              <a:lstStyle/>
              <a:p>
                <a:pPr algn="ctr" fontAlgn="auto">
                  <a:spcBef>
                    <a:spcPts val="0"/>
                  </a:spcBef>
                  <a:spcAft>
                    <a:spcPts val="0"/>
                  </a:spcAft>
                  <a:defRPr/>
                </a:pPr>
                <a:endParaRPr lang="es-CL">
                  <a:solidFill>
                    <a:schemeClr val="lt1"/>
                  </a:solidFill>
                  <a:latin typeface="+mn-lt"/>
                  <a:cs typeface="+mn-cs"/>
                </a:endParaRPr>
              </a:p>
            </p:txBody>
          </p:sp>
          <p:cxnSp>
            <p:nvCxnSpPr>
              <p:cNvPr id="35" name="34 Conector recto"/>
              <p:cNvCxnSpPr>
                <a:stCxn id="34" idx="4"/>
              </p:cNvCxnSpPr>
              <p:nvPr/>
            </p:nvCxnSpPr>
            <p:spPr>
              <a:xfrm rot="16200000" flipH="1" flipV="1">
                <a:off x="7137222" y="3922308"/>
                <a:ext cx="774724" cy="25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 name="16 CuadroTexto"/>
          <p:cNvSpPr txBox="1">
            <a:spLocks noChangeArrowheads="1"/>
          </p:cNvSpPr>
          <p:nvPr/>
        </p:nvSpPr>
        <p:spPr bwMode="auto">
          <a:xfrm>
            <a:off x="6069013" y="4591050"/>
            <a:ext cx="2617787" cy="457200"/>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595959"/>
                </a:solidFill>
              </a:rPr>
              <a:t>Proponer la simplificación de trámites en el SEIA</a:t>
            </a:r>
          </a:p>
        </p:txBody>
      </p:sp>
      <p:sp>
        <p:nvSpPr>
          <p:cNvPr id="6" name="16 CuadroTexto"/>
          <p:cNvSpPr txBox="1">
            <a:spLocks noChangeArrowheads="1"/>
          </p:cNvSpPr>
          <p:nvPr/>
        </p:nvSpPr>
        <p:spPr bwMode="auto">
          <a:xfrm>
            <a:off x="901700" y="5035550"/>
            <a:ext cx="2617788" cy="639763"/>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595959"/>
                </a:solidFill>
              </a:rPr>
              <a:t>Uniformar criterios, requisitos, condiciones y trámites en general</a:t>
            </a:r>
          </a:p>
        </p:txBody>
      </p:sp>
      <p:grpSp>
        <p:nvGrpSpPr>
          <p:cNvPr id="8" name="38 Grupo"/>
          <p:cNvGrpSpPr>
            <a:grpSpLocks/>
          </p:cNvGrpSpPr>
          <p:nvPr/>
        </p:nvGrpSpPr>
        <p:grpSpPr bwMode="auto">
          <a:xfrm rot="10800000">
            <a:off x="5675313" y="4067175"/>
            <a:ext cx="623887" cy="523875"/>
            <a:chOff x="5716116" y="2184416"/>
            <a:chExt cx="623683" cy="523428"/>
          </a:xfrm>
        </p:grpSpPr>
        <p:sp>
          <p:nvSpPr>
            <p:cNvPr id="9" name="35 Elipse"/>
            <p:cNvSpPr>
              <a:spLocks noChangeArrowheads="1"/>
            </p:cNvSpPr>
            <p:nvPr/>
          </p:nvSpPr>
          <p:spPr bwMode="auto">
            <a:xfrm rot="-3180000">
              <a:off x="5694075" y="2204375"/>
              <a:ext cx="157028" cy="157110"/>
            </a:xfrm>
            <a:prstGeom prst="ellipse">
              <a:avLst/>
            </a:prstGeom>
            <a:solidFill>
              <a:srgbClr val="FF0000"/>
            </a:solidFill>
            <a:ln w="25400" algn="ctr">
              <a:solidFill>
                <a:srgbClr val="FF0000"/>
              </a:solidFill>
              <a:round/>
              <a:headEnd/>
              <a:tailEnd/>
            </a:ln>
          </p:spPr>
          <p:txBody>
            <a:bodyPr rot="10800000"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11" name="36 Conector recto"/>
            <p:cNvCxnSpPr/>
            <p:nvPr/>
          </p:nvCxnSpPr>
          <p:spPr>
            <a:xfrm rot="21420000">
              <a:off x="5868466" y="2298618"/>
              <a:ext cx="471333"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38 Grupo"/>
          <p:cNvGrpSpPr>
            <a:grpSpLocks/>
          </p:cNvGrpSpPr>
          <p:nvPr/>
        </p:nvGrpSpPr>
        <p:grpSpPr bwMode="auto">
          <a:xfrm rot="38998843">
            <a:off x="2966244" y="4431506"/>
            <a:ext cx="623888" cy="523875"/>
            <a:chOff x="5716116" y="2184416"/>
            <a:chExt cx="623683" cy="523428"/>
          </a:xfrm>
        </p:grpSpPr>
        <p:sp>
          <p:nvSpPr>
            <p:cNvPr id="36" name="35 Elipse"/>
            <p:cNvSpPr>
              <a:spLocks noChangeArrowheads="1"/>
            </p:cNvSpPr>
            <p:nvPr/>
          </p:nvSpPr>
          <p:spPr bwMode="auto">
            <a:xfrm rot="-3180000">
              <a:off x="5694075" y="2204375"/>
              <a:ext cx="157028" cy="157110"/>
            </a:xfrm>
            <a:prstGeom prst="ellipse">
              <a:avLst/>
            </a:prstGeom>
            <a:solidFill>
              <a:srgbClr val="FF0000"/>
            </a:solidFill>
            <a:ln w="25400" algn="ctr">
              <a:solidFill>
                <a:srgbClr val="FF0000"/>
              </a:solidFill>
              <a:round/>
              <a:headEnd/>
              <a:tailEnd/>
            </a:ln>
          </p:spPr>
          <p:txBody>
            <a:bodyPr vert="eaVert" anchor="ctr"/>
            <a:lstStyle/>
            <a:p>
              <a:pPr algn="ctr" fontAlgn="auto">
                <a:spcBef>
                  <a:spcPts val="0"/>
                </a:spcBef>
                <a:spcAft>
                  <a:spcPts val="0"/>
                </a:spcAft>
                <a:defRPr/>
              </a:pPr>
              <a:endParaRPr lang="es-CL">
                <a:solidFill>
                  <a:schemeClr val="lt1"/>
                </a:solidFill>
                <a:latin typeface="+mn-lt"/>
                <a:cs typeface="+mn-cs"/>
              </a:endParaRPr>
            </a:p>
          </p:txBody>
        </p:sp>
        <p:cxnSp>
          <p:nvCxnSpPr>
            <p:cNvPr id="37" name="36 Conector recto"/>
            <p:cNvCxnSpPr>
              <a:stCxn id="36" idx="4"/>
            </p:cNvCxnSpPr>
            <p:nvPr/>
          </p:nvCxnSpPr>
          <p:spPr>
            <a:xfrm rot="21420000">
              <a:off x="5866589" y="2297217"/>
              <a:ext cx="471333" cy="409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17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5.55112E-17 0 L 0.78108 0 " pathEditMode="relative" rAng="0" ptsTypes="AA">
                                      <p:cBhvr>
                                        <p:cTn id="6" dur="2000" fill="hold"/>
                                        <p:tgtEl>
                                          <p:spTgt spid="3074"/>
                                        </p:tgtEl>
                                        <p:attrNameLst>
                                          <p:attrName>ppt_x</p:attrName>
                                          <p:attrName>ppt_y</p:attrName>
                                        </p:attrNameLst>
                                      </p:cBhvr>
                                      <p:rCtr x="39000" y="0"/>
                                    </p:animMotion>
                                  </p:childTnLst>
                                </p:cTn>
                              </p:par>
                              <p:par>
                                <p:cTn id="7" presetID="35" presetClass="path" presetSubtype="0" accel="50000" decel="50000" fill="hold" nodeType="withEffect">
                                  <p:stCondLst>
                                    <p:cond delay="0"/>
                                  </p:stCondLst>
                                  <p:childTnLst>
                                    <p:animMotion origin="layout" path="M -2.5E-6 2.96296E-6 L -0.68107 -0.00185 " pathEditMode="relative" rAng="0" ptsTypes="AA">
                                      <p:cBhvr>
                                        <p:cTn id="8" dur="2000" fill="hold"/>
                                        <p:tgtEl>
                                          <p:spTgt spid="10"/>
                                        </p:tgtEl>
                                        <p:attrNameLst>
                                          <p:attrName>ppt_x</p:attrName>
                                          <p:attrName>ppt_y</p:attrName>
                                        </p:attrNameLst>
                                      </p:cBhvr>
                                      <p:rCtr x="-34100" y="-100"/>
                                    </p:animMotion>
                                  </p:childTnLst>
                                </p:cTn>
                              </p:par>
                            </p:childTnLst>
                          </p:cTn>
                        </p:par>
                        <p:par>
                          <p:cTn id="9" fill="hold" nodeType="afterGroup">
                            <p:stCondLst>
                              <p:cond delay="2000"/>
                            </p:stCondLst>
                            <p:childTnLst>
                              <p:par>
                                <p:cTn id="10" presetID="63" presetClass="path" presetSubtype="0" accel="50000" decel="50000" fill="hold" grpId="0" nodeType="afterEffect">
                                  <p:stCondLst>
                                    <p:cond delay="0"/>
                                  </p:stCondLst>
                                  <p:childTnLst>
                                    <p:animMotion origin="layout" path="M -0.12673 -3.46901E-6 L 0.97431 -3.46901E-6 " pathEditMode="relative" rAng="0" ptsTypes="AA">
                                      <p:cBhvr>
                                        <p:cTn id="11" dur="500" fill="hold"/>
                                        <p:tgtEl>
                                          <p:spTgt spid="13"/>
                                        </p:tgtEl>
                                        <p:attrNameLst>
                                          <p:attrName>ppt_x</p:attrName>
                                          <p:attrName>ppt_y</p:attrName>
                                        </p:attrNameLst>
                                      </p:cBhvr>
                                      <p:rCtr x="55100" y="0"/>
                                    </p:animMotion>
                                  </p:childTnLst>
                                </p:cTn>
                              </p:par>
                            </p:childTnLst>
                          </p:cTn>
                        </p:par>
                        <p:par>
                          <p:cTn id="12" fill="hold" nodeType="afterGroup">
                            <p:stCondLst>
                              <p:cond delay="2500"/>
                            </p:stCondLst>
                            <p:childTnLst>
                              <p:par>
                                <p:cTn id="13" presetID="1" presetClass="entr" presetSubtype="0"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nodeType="afterGroup">
                            <p:stCondLst>
                              <p:cond delay="3000"/>
                            </p:stCondLst>
                            <p:childTnLst>
                              <p:par>
                                <p:cTn id="18" presetID="4" presetClass="emph" presetSubtype="1" grpId="1" nodeType="afterEffect">
                                  <p:stCondLst>
                                    <p:cond delay="0"/>
                                  </p:stCondLst>
                                  <p:childTnLst>
                                    <p:set>
                                      <p:cBhvr override="childStyle">
                                        <p:cTn id="19" dur="indefinite"/>
                                        <p:tgtEl>
                                          <p:spTgt spid="17"/>
                                        </p:tgtEl>
                                        <p:attrNameLst>
                                          <p:attrName>style.fontSize</p:attrName>
                                        </p:attrNameLst>
                                      </p:cBhvr>
                                      <p:to>
                                        <p:strVal val="1.05"/>
                                      </p:to>
                                    </p:set>
                                  </p:childTnLst>
                                </p:cTn>
                              </p:par>
                              <p:par>
                                <p:cTn id="20" presetID="4" presetClass="emph" presetSubtype="2" fill="hold" grpId="1" nodeType="withEffect">
                                  <p:stCondLst>
                                    <p:cond delay="0"/>
                                  </p:stCondLst>
                                  <p:childTnLst>
                                    <p:anim to="1.05" calcmode="lin" valueType="num">
                                      <p:cBhvr override="childStyle">
                                        <p:cTn id="21" dur="2000" fill="hold"/>
                                        <p:tgtEl>
                                          <p:spTgt spid="13"/>
                                        </p:tgtEl>
                                        <p:attrNameLst>
                                          <p:attrName>style.fontSize</p:attrName>
                                        </p:attrNameLst>
                                      </p:cBhvr>
                                    </p:anim>
                                  </p:childTnLst>
                                </p:cTn>
                              </p:par>
                            </p:childTnLst>
                          </p:cTn>
                        </p:par>
                        <p:par>
                          <p:cTn id="22" fill="hold" nodeType="afterGroup">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nodeType="afterGroup">
                            <p:stCondLst>
                              <p:cond delay="5500"/>
                            </p:stCondLst>
                            <p:childTnLst>
                              <p:par>
                                <p:cTn id="26" presetID="1"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nodeType="afterGroup">
                            <p:stCondLst>
                              <p:cond delay="6500"/>
                            </p:stCondLst>
                            <p:childTnLst>
                              <p:par>
                                <p:cTn id="32" presetID="1" presetClass="entr" presetSubtype="0" fill="hold" nodeType="afterEffect">
                                  <p:stCondLst>
                                    <p:cond delay="500"/>
                                  </p:stCondLst>
                                  <p:childTnLst>
                                    <p:set>
                                      <p:cBhvr>
                                        <p:cTn id="33" dur="1" fill="hold">
                                          <p:stCondLst>
                                            <p:cond delay="0"/>
                                          </p:stCondLst>
                                        </p:cTn>
                                        <p:tgtEl>
                                          <p:spTgt spid="2"/>
                                        </p:tgtEl>
                                        <p:attrNameLst>
                                          <p:attrName>style.visibility</p:attrName>
                                        </p:attrNameLst>
                                      </p:cBhvr>
                                      <p:to>
                                        <p:strVal val="visible"/>
                                      </p:to>
                                    </p:set>
                                  </p:childTnLst>
                                </p:cTn>
                              </p:par>
                            </p:childTnLst>
                          </p:cTn>
                        </p:par>
                        <p:par>
                          <p:cTn id="34" fill="hold" nodeType="afterGroup">
                            <p:stCondLst>
                              <p:cond delay="7000"/>
                            </p:stCondLst>
                            <p:childTnLst>
                              <p:par>
                                <p:cTn id="35" presetID="1" presetClass="entr" presetSubtype="0" fill="hold" grpId="0" nodeType="afterEffect">
                                  <p:stCondLst>
                                    <p:cond delay="500"/>
                                  </p:stCondLst>
                                  <p:childTnLst>
                                    <p:set>
                                      <p:cBhvr>
                                        <p:cTn id="36" dur="1" fill="hold">
                                          <p:stCondLst>
                                            <p:cond delay="0"/>
                                          </p:stCondLst>
                                        </p:cTn>
                                        <p:tgtEl>
                                          <p:spTgt spid="5"/>
                                        </p:tgtEl>
                                        <p:attrNameLst>
                                          <p:attrName>style.visibility</p:attrName>
                                        </p:attrNameLst>
                                      </p:cBhvr>
                                      <p:to>
                                        <p:strVal val="visible"/>
                                      </p:to>
                                    </p:set>
                                  </p:childTnLst>
                                </p:cTn>
                              </p:par>
                              <p:par>
                                <p:cTn id="37" presetID="4" presetClass="emph" presetSubtype="1" grpId="1" nodeType="withEffect">
                                  <p:stCondLst>
                                    <p:cond delay="0"/>
                                  </p:stCondLst>
                                  <p:childTnLst>
                                    <p:set>
                                      <p:cBhvr override="childStyle">
                                        <p:cTn id="38" dur="indefinite"/>
                                        <p:tgtEl>
                                          <p:spTgt spid="5"/>
                                        </p:tgtEl>
                                        <p:attrNameLst>
                                          <p:attrName>style.fontSize</p:attrName>
                                        </p:attrNameLst>
                                      </p:cBhvr>
                                      <p:to>
                                        <p:strVal val="1.2"/>
                                      </p:to>
                                    </p:set>
                                  </p:childTnLst>
                                </p:cTn>
                              </p:par>
                            </p:childTnLst>
                          </p:cTn>
                        </p:par>
                        <p:par>
                          <p:cTn id="39" fill="hold" nodeType="afterGroup">
                            <p:stCondLst>
                              <p:cond delay="7500"/>
                            </p:stCondLst>
                            <p:childTnLst>
                              <p:par>
                                <p:cTn id="40" presetID="1" presetClass="entr" presetSubtype="0" fill="hold" grpId="0" nodeType="afterEffect">
                                  <p:stCondLst>
                                    <p:cond delay="500"/>
                                  </p:stCondLst>
                                  <p:childTnLst>
                                    <p:set>
                                      <p:cBhvr>
                                        <p:cTn id="41" dur="1" fill="hold">
                                          <p:stCondLst>
                                            <p:cond delay="0"/>
                                          </p:stCondLst>
                                        </p:cTn>
                                        <p:tgtEl>
                                          <p:spTgt spid="6"/>
                                        </p:tgtEl>
                                        <p:attrNameLst>
                                          <p:attrName>style.visibility</p:attrName>
                                        </p:attrNameLst>
                                      </p:cBhvr>
                                      <p:to>
                                        <p:strVal val="visible"/>
                                      </p:to>
                                    </p:set>
                                  </p:childTnLst>
                                </p:cTn>
                              </p:par>
                              <p:par>
                                <p:cTn id="42" presetID="4" presetClass="emph" presetSubtype="1" grpId="1" nodeType="withEffect">
                                  <p:stCondLst>
                                    <p:cond delay="0"/>
                                  </p:stCondLst>
                                  <p:childTnLst>
                                    <p:set>
                                      <p:cBhvr override="childStyle">
                                        <p:cTn id="43" dur="indefinite"/>
                                        <p:tgtEl>
                                          <p:spTgt spid="6"/>
                                        </p:tgtEl>
                                        <p:attrNameLst>
                                          <p:attrName>style.fontSize</p:attrName>
                                        </p:attrNameLst>
                                      </p:cBhvr>
                                      <p:to>
                                        <p:strVal val="1.2"/>
                                      </p:to>
                                    </p:set>
                                  </p:childTnLst>
                                </p:cTn>
                              </p:par>
                              <p:par>
                                <p:cTn id="44" presetID="1" presetClass="entr" presetSubtype="0" fill="hold" nodeType="withEffect">
                                  <p:stCondLst>
                                    <p:cond delay="50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nodeType="with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P spid="17" grpId="1"/>
      <p:bldP spid="14" grpId="0"/>
      <p:bldP spid="15" grpId="0"/>
      <p:bldP spid="16" grpId="0"/>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4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39943" name="15 CuadroTexto"/>
          <p:cNvSpPr txBox="1">
            <a:spLocks noChangeArrowheads="1"/>
          </p:cNvSpPr>
          <p:nvPr/>
        </p:nvSpPr>
        <p:spPr bwMode="auto">
          <a:xfrm>
            <a:off x="3694113" y="1146175"/>
            <a:ext cx="465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RANCAGUA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del Libertador</a:t>
            </a:r>
          </a:p>
          <a:p>
            <a:pPr eaLnBrk="1" hangingPunct="1"/>
            <a:r>
              <a:rPr lang="es-CL" altLang="es-CL" b="1">
                <a:solidFill>
                  <a:srgbClr val="5F5F5F"/>
                </a:solidFill>
              </a:rPr>
              <a:t>	                   Bernardo O’Higgins</a:t>
            </a:r>
          </a:p>
        </p:txBody>
      </p:sp>
      <p:grpSp>
        <p:nvGrpSpPr>
          <p:cNvPr id="39947"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39955"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9948"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39949"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1363" y="2243138"/>
            <a:ext cx="176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Campos </a:t>
            </a:r>
            <a:r>
              <a:rPr lang="es-CL" altLang="es-CL" sz="1200" dirty="0" smtClean="0">
                <a:solidFill>
                  <a:srgbClr val="5F5F5F"/>
                </a:solidFill>
              </a:rPr>
              <a:t>N° 241</a:t>
            </a:r>
            <a:r>
              <a:rPr lang="es-CL" altLang="es-CL" sz="1200" dirty="0">
                <a:solidFill>
                  <a:srgbClr val="5F5F5F"/>
                </a:solidFill>
              </a:rPr>
              <a:t>, piso 7</a:t>
            </a:r>
          </a:p>
        </p:txBody>
      </p:sp>
      <p:sp>
        <p:nvSpPr>
          <p:cNvPr id="26" name="17 CuadroTexto"/>
          <p:cNvSpPr txBox="1">
            <a:spLocks noChangeArrowheads="1"/>
          </p:cNvSpPr>
          <p:nvPr/>
        </p:nvSpPr>
        <p:spPr bwMode="auto">
          <a:xfrm>
            <a:off x="6669088"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(56-72) 2229770</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27711744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19475" y="1209675"/>
            <a:ext cx="5214938"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0967" name="15 CuadroTexto"/>
          <p:cNvSpPr txBox="1">
            <a:spLocks noChangeArrowheads="1"/>
          </p:cNvSpPr>
          <p:nvPr/>
        </p:nvSpPr>
        <p:spPr bwMode="auto">
          <a:xfrm>
            <a:off x="3705225" y="1385888"/>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TALCA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del Maule</a:t>
            </a:r>
          </a:p>
        </p:txBody>
      </p:sp>
      <p:grpSp>
        <p:nvGrpSpPr>
          <p:cNvPr id="40971"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0979"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0972"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0973"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6125" y="2243138"/>
            <a:ext cx="132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2 Oriente Nº 946</a:t>
            </a:r>
          </a:p>
        </p:txBody>
      </p:sp>
      <p:sp>
        <p:nvSpPr>
          <p:cNvPr id="26"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(56-71) 2217500</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93391893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1991" name="15 CuadroTexto"/>
          <p:cNvSpPr txBox="1">
            <a:spLocks noChangeArrowheads="1"/>
          </p:cNvSpPr>
          <p:nvPr/>
        </p:nvSpPr>
        <p:spPr bwMode="auto">
          <a:xfrm>
            <a:off x="3694113" y="1385888"/>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FF0000"/>
                </a:solidFill>
                <a:latin typeface="Arial Black" pitchFamily="34" charset="0"/>
              </a:rPr>
              <a:t>CONCEPCIÓN</a:t>
            </a:r>
            <a:r>
              <a:rPr lang="es-CL" altLang="es-CL" dirty="0">
                <a:solidFill>
                  <a:srgbClr val="5F5F5F"/>
                </a:solidFill>
                <a:latin typeface="Arial Black" pitchFamily="34" charset="0"/>
              </a:rPr>
              <a:t>- REGIÓN:</a:t>
            </a:r>
            <a:r>
              <a:rPr lang="es-CL" altLang="es-CL" dirty="0">
                <a:solidFill>
                  <a:srgbClr val="5F5F5F"/>
                </a:solidFill>
              </a:rPr>
              <a:t> </a:t>
            </a:r>
            <a:r>
              <a:rPr lang="es-CL" altLang="es-CL" b="1" dirty="0">
                <a:solidFill>
                  <a:srgbClr val="5F5F5F"/>
                </a:solidFill>
              </a:rPr>
              <a:t>del </a:t>
            </a:r>
            <a:r>
              <a:rPr lang="es-CL" altLang="es-CL" b="1" dirty="0" smtClean="0">
                <a:solidFill>
                  <a:srgbClr val="5F5F5F"/>
                </a:solidFill>
              </a:rPr>
              <a:t>Biobío</a:t>
            </a:r>
            <a:endParaRPr lang="es-CL" altLang="es-CL" b="1" dirty="0">
              <a:solidFill>
                <a:srgbClr val="5F5F5F"/>
              </a:solidFill>
            </a:endParaRPr>
          </a:p>
        </p:txBody>
      </p:sp>
      <p:grpSp>
        <p:nvGrpSpPr>
          <p:cNvPr id="41995"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2003"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1996"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1997"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129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err="1">
                <a:solidFill>
                  <a:srgbClr val="5F5F5F"/>
                </a:solidFill>
              </a:rPr>
              <a:t>Lincoyán</a:t>
            </a:r>
            <a:r>
              <a:rPr lang="es-CL" altLang="es-CL" sz="1200" dirty="0">
                <a:solidFill>
                  <a:srgbClr val="5F5F5F"/>
                </a:solidFill>
              </a:rPr>
              <a:t> Nº 145</a:t>
            </a:r>
          </a:p>
        </p:txBody>
      </p:sp>
      <p:sp>
        <p:nvSpPr>
          <p:cNvPr id="26" name="17 CuadroTexto"/>
          <p:cNvSpPr txBox="1">
            <a:spLocks noChangeArrowheads="1"/>
          </p:cNvSpPr>
          <p:nvPr/>
        </p:nvSpPr>
        <p:spPr bwMode="auto">
          <a:xfrm>
            <a:off x="6665913"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fr-FR" altLang="es-CL" sz="1200" dirty="0">
                <a:solidFill>
                  <a:srgbClr val="5F5F5F"/>
                </a:solidFill>
              </a:rPr>
              <a:t>(56-41) 2791750</a:t>
            </a:r>
            <a:endParaRPr lang="es-CL" altLang="es-CL" sz="1200" dirty="0">
              <a:solidFill>
                <a:srgbClr val="5F5F5F"/>
              </a:solidFill>
            </a:endParaRP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36540880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3015" name="15 CuadroTexto"/>
          <p:cNvSpPr txBox="1">
            <a:spLocks noChangeArrowheads="1"/>
          </p:cNvSpPr>
          <p:nvPr/>
        </p:nvSpPr>
        <p:spPr bwMode="auto">
          <a:xfrm>
            <a:off x="3694113" y="1385888"/>
            <a:ext cx="4305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TEMUCO</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la Araucanía</a:t>
            </a:r>
          </a:p>
        </p:txBody>
      </p:sp>
      <p:grpSp>
        <p:nvGrpSpPr>
          <p:cNvPr id="43019"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3027"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3020"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3021"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2090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Vicuña </a:t>
            </a:r>
            <a:r>
              <a:rPr lang="es-CL" altLang="es-CL" sz="1200" dirty="0" smtClean="0">
                <a:solidFill>
                  <a:srgbClr val="5F5F5F"/>
                </a:solidFill>
              </a:rPr>
              <a:t>Mackenna Nº </a:t>
            </a:r>
            <a:r>
              <a:rPr lang="es-CL" altLang="es-CL" sz="1200" dirty="0">
                <a:solidFill>
                  <a:srgbClr val="5F5F5F"/>
                </a:solidFill>
              </a:rPr>
              <a:t>224</a:t>
            </a:r>
          </a:p>
        </p:txBody>
      </p:sp>
      <p:sp>
        <p:nvSpPr>
          <p:cNvPr id="26" name="17 CuadroTexto"/>
          <p:cNvSpPr txBox="1">
            <a:spLocks noChangeArrowheads="1"/>
          </p:cNvSpPr>
          <p:nvPr/>
        </p:nvSpPr>
        <p:spPr bwMode="auto">
          <a:xfrm>
            <a:off x="6667500" y="2243138"/>
            <a:ext cx="1507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pt-BR" altLang="es-CL" sz="1200" dirty="0" smtClean="0">
                <a:solidFill>
                  <a:srgbClr val="5F5F5F"/>
                </a:solidFill>
              </a:rPr>
              <a:t>(56-45</a:t>
            </a:r>
            <a:r>
              <a:rPr lang="pt-BR" altLang="es-CL" sz="1200" dirty="0">
                <a:solidFill>
                  <a:srgbClr val="5F5F5F"/>
                </a:solidFill>
              </a:rPr>
              <a:t>) 2970900</a:t>
            </a:r>
            <a:endParaRPr lang="es-CL" altLang="es-CL" sz="1200" dirty="0">
              <a:solidFill>
                <a:srgbClr val="5F5F5F"/>
              </a:solidFill>
            </a:endParaRP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723307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6"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4039" name="15 CuadroTexto"/>
          <p:cNvSpPr txBox="1">
            <a:spLocks noChangeArrowheads="1"/>
          </p:cNvSpPr>
          <p:nvPr/>
        </p:nvSpPr>
        <p:spPr bwMode="auto">
          <a:xfrm>
            <a:off x="3694113" y="1385888"/>
            <a:ext cx="396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VALDIVIA</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los Ríos</a:t>
            </a:r>
          </a:p>
        </p:txBody>
      </p:sp>
      <p:grpSp>
        <p:nvGrpSpPr>
          <p:cNvPr id="44043"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4051"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4044"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4045"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1891258" cy="461665"/>
          </a:xfrm>
          <a:prstGeom prst="rect">
            <a:avLst/>
          </a:prstGeom>
          <a:noFill/>
          <a:ln w="9525">
            <a:noFill/>
            <a:miter lim="800000"/>
            <a:headEnd/>
            <a:tailEnd/>
          </a:ln>
        </p:spPr>
        <p:txBody>
          <a:bodyPr wrap="square">
            <a:spAutoFit/>
          </a:bodyPr>
          <a:lstStyle/>
          <a:p>
            <a:pPr>
              <a:defRPr/>
            </a:pPr>
            <a:r>
              <a:rPr lang="es-CL" sz="1200" b="1" dirty="0">
                <a:solidFill>
                  <a:srgbClr val="5F5F5F"/>
                </a:solidFill>
                <a:latin typeface="Arial" charset="0"/>
                <a:cs typeface="Arial" charset="0"/>
              </a:rPr>
              <a:t>DIRECCIÓN:</a:t>
            </a:r>
          </a:p>
          <a:p>
            <a:pPr>
              <a:defRPr/>
            </a:pPr>
            <a:r>
              <a:rPr lang="es-CL" sz="1200" dirty="0">
                <a:solidFill>
                  <a:srgbClr val="5F5F5F"/>
                </a:solidFill>
                <a:latin typeface="Arial" charset="0"/>
                <a:cs typeface="Arial" charset="0"/>
              </a:rPr>
              <a:t>Carlos </a:t>
            </a:r>
            <a:r>
              <a:rPr lang="es-CL" sz="1200" dirty="0" err="1" smtClean="0">
                <a:solidFill>
                  <a:srgbClr val="5F5F5F"/>
                </a:solidFill>
                <a:latin typeface="Arial" charset="0"/>
                <a:cs typeface="Arial" charset="0"/>
              </a:rPr>
              <a:t>Andwanter</a:t>
            </a:r>
            <a:r>
              <a:rPr lang="es-CL" sz="1200" dirty="0" smtClean="0">
                <a:solidFill>
                  <a:srgbClr val="5F5F5F"/>
                </a:solidFill>
                <a:latin typeface="Arial" charset="0"/>
                <a:cs typeface="Arial" charset="0"/>
              </a:rPr>
              <a:t> Nº </a:t>
            </a:r>
            <a:r>
              <a:rPr lang="es-CL" sz="1200" dirty="0">
                <a:solidFill>
                  <a:srgbClr val="5F5F5F"/>
                </a:solidFill>
                <a:latin typeface="Arial" charset="0"/>
                <a:cs typeface="Arial" charset="0"/>
              </a:rPr>
              <a:t>834</a:t>
            </a:r>
          </a:p>
        </p:txBody>
      </p:sp>
      <p:sp>
        <p:nvSpPr>
          <p:cNvPr id="26" name="17 CuadroTexto"/>
          <p:cNvSpPr txBox="1">
            <a:spLocks noChangeArrowheads="1"/>
          </p:cNvSpPr>
          <p:nvPr/>
        </p:nvSpPr>
        <p:spPr bwMode="auto">
          <a:xfrm>
            <a:off x="66579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(56-63) 2239206</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41678590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60"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5063" name="15 CuadroTexto"/>
          <p:cNvSpPr txBox="1">
            <a:spLocks noChangeArrowheads="1"/>
          </p:cNvSpPr>
          <p:nvPr/>
        </p:nvSpPr>
        <p:spPr bwMode="auto">
          <a:xfrm>
            <a:off x="3579813" y="1385888"/>
            <a:ext cx="504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solidFill>
                  <a:srgbClr val="FF0000"/>
                </a:solidFill>
                <a:latin typeface="Arial Black" pitchFamily="34" charset="0"/>
              </a:rPr>
              <a:t>PUERTO MONTT </a:t>
            </a:r>
            <a:r>
              <a:rPr lang="es-CL" altLang="es-CL" b="1">
                <a:solidFill>
                  <a:srgbClr val="5F5F5F"/>
                </a:solidFill>
                <a:latin typeface="Arial Black" pitchFamily="34" charset="0"/>
              </a:rPr>
              <a:t>- REGIÓN:</a:t>
            </a:r>
            <a:r>
              <a:rPr lang="es-CL" altLang="es-CL" b="1">
                <a:solidFill>
                  <a:srgbClr val="5F5F5F"/>
                </a:solidFill>
              </a:rPr>
              <a:t> de los Lagos</a:t>
            </a:r>
          </a:p>
        </p:txBody>
      </p:sp>
      <p:grpSp>
        <p:nvGrpSpPr>
          <p:cNvPr id="45067"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5075"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5068"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5069"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2950" y="2243138"/>
            <a:ext cx="1874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pt-BR" altLang="es-CL" sz="1200" dirty="0" smtClean="0">
                <a:solidFill>
                  <a:srgbClr val="5F5F5F"/>
                </a:solidFill>
              </a:rPr>
              <a:t>Diego </a:t>
            </a:r>
            <a:r>
              <a:rPr lang="pt-BR" altLang="es-CL" sz="1200" dirty="0" err="1">
                <a:solidFill>
                  <a:srgbClr val="5F5F5F"/>
                </a:solidFill>
              </a:rPr>
              <a:t>Portales</a:t>
            </a:r>
            <a:r>
              <a:rPr lang="pt-BR" altLang="es-CL" sz="1200" dirty="0">
                <a:solidFill>
                  <a:srgbClr val="5F5F5F"/>
                </a:solidFill>
              </a:rPr>
              <a:t> N° </a:t>
            </a:r>
            <a:r>
              <a:rPr lang="pt-BR" altLang="es-CL" sz="1200" dirty="0" smtClean="0">
                <a:solidFill>
                  <a:srgbClr val="5F5F5F"/>
                </a:solidFill>
              </a:rPr>
              <a:t>2000, </a:t>
            </a:r>
          </a:p>
          <a:p>
            <a:pPr eaLnBrk="1" hangingPunct="1"/>
            <a:r>
              <a:rPr lang="pt-BR" altLang="es-CL" sz="1200" dirty="0" smtClean="0">
                <a:solidFill>
                  <a:srgbClr val="5F5F5F"/>
                </a:solidFill>
              </a:rPr>
              <a:t>Oficina </a:t>
            </a:r>
            <a:r>
              <a:rPr lang="pt-BR" altLang="es-CL" sz="1200" dirty="0">
                <a:solidFill>
                  <a:srgbClr val="5F5F5F"/>
                </a:solidFill>
              </a:rPr>
              <a:t>401</a:t>
            </a:r>
            <a:endParaRPr lang="es-CL" altLang="es-CL" sz="1200" dirty="0">
              <a:solidFill>
                <a:srgbClr val="5F5F5F"/>
              </a:solidFill>
            </a:endParaRPr>
          </a:p>
        </p:txBody>
      </p:sp>
      <p:sp>
        <p:nvSpPr>
          <p:cNvPr id="26" name="17 CuadroTexto"/>
          <p:cNvSpPr txBox="1">
            <a:spLocks noChangeArrowheads="1"/>
          </p:cNvSpPr>
          <p:nvPr/>
        </p:nvSpPr>
        <p:spPr bwMode="auto">
          <a:xfrm>
            <a:off x="6670675"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a:t>
            </a:r>
            <a:r>
              <a:rPr lang="es-CL" altLang="es-CL" sz="1200" dirty="0" smtClean="0">
                <a:solidFill>
                  <a:srgbClr val="5F5F5F"/>
                </a:solidFill>
              </a:rPr>
              <a:t>56-65) </a:t>
            </a:r>
            <a:r>
              <a:rPr lang="es-CL" altLang="es-CL" sz="1200" dirty="0">
                <a:solidFill>
                  <a:srgbClr val="5F5F5F"/>
                </a:solidFill>
              </a:rPr>
              <a:t>2562000</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31399003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4"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1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6087" name="15 CuadroTexto"/>
          <p:cNvSpPr txBox="1">
            <a:spLocks noChangeArrowheads="1"/>
          </p:cNvSpPr>
          <p:nvPr/>
        </p:nvSpPr>
        <p:spPr bwMode="auto">
          <a:xfrm>
            <a:off x="3694113" y="1146175"/>
            <a:ext cx="431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COYHAIQUE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Aysén </a:t>
            </a:r>
          </a:p>
          <a:p>
            <a:pPr eaLnBrk="1" hangingPunct="1"/>
            <a:r>
              <a:rPr lang="es-CL" altLang="es-CL" b="1">
                <a:solidFill>
                  <a:srgbClr val="5F5F5F"/>
                </a:solidFill>
              </a:rPr>
              <a:t>del General Carlos Ibáñez del Campo </a:t>
            </a:r>
          </a:p>
        </p:txBody>
      </p:sp>
      <p:grpSp>
        <p:nvGrpSpPr>
          <p:cNvPr id="46091" name="22 Grupo"/>
          <p:cNvGrpSpPr>
            <a:grpSpLocks/>
          </p:cNvGrpSpPr>
          <p:nvPr/>
        </p:nvGrpSpPr>
        <p:grpSpPr bwMode="auto">
          <a:xfrm>
            <a:off x="2500313" y="1571625"/>
            <a:ext cx="839787" cy="642938"/>
            <a:chOff x="2643173" y="1571612"/>
            <a:chExt cx="839604" cy="642933"/>
          </a:xfrm>
        </p:grpSpPr>
        <p:sp>
          <p:nvSpPr>
            <p:cNvPr id="39" name="38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6099"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6092"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6093"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48188" y="2243138"/>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Avenida </a:t>
            </a:r>
            <a:r>
              <a:rPr lang="es-CL" altLang="es-CL" sz="1200" dirty="0" err="1" smtClean="0">
                <a:solidFill>
                  <a:srgbClr val="5F5F5F"/>
                </a:solidFill>
              </a:rPr>
              <a:t>Ogana</a:t>
            </a:r>
            <a:r>
              <a:rPr lang="es-CL" altLang="es-CL" sz="1200" dirty="0" smtClean="0">
                <a:solidFill>
                  <a:srgbClr val="5F5F5F"/>
                </a:solidFill>
              </a:rPr>
              <a:t> Nº </a:t>
            </a:r>
            <a:r>
              <a:rPr lang="es-CL" altLang="es-CL" sz="1200" dirty="0">
                <a:solidFill>
                  <a:srgbClr val="5F5F5F"/>
                </a:solidFill>
              </a:rPr>
              <a:t>759</a:t>
            </a:r>
          </a:p>
        </p:txBody>
      </p:sp>
      <p:sp>
        <p:nvSpPr>
          <p:cNvPr id="26" name="17 CuadroTexto"/>
          <p:cNvSpPr txBox="1">
            <a:spLocks noChangeArrowheads="1"/>
          </p:cNvSpPr>
          <p:nvPr/>
        </p:nvSpPr>
        <p:spPr bwMode="auto">
          <a:xfrm>
            <a:off x="6648450"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(56-67) 2219476</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450213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8"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redondeado"/>
          <p:cNvSpPr/>
          <p:nvPr/>
        </p:nvSpPr>
        <p:spPr>
          <a:xfrm>
            <a:off x="3408363" y="1000125"/>
            <a:ext cx="5214937" cy="206692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11" name="15 CuadroTexto"/>
          <p:cNvSpPr txBox="1">
            <a:spLocks noChangeArrowheads="1"/>
          </p:cNvSpPr>
          <p:nvPr/>
        </p:nvSpPr>
        <p:spPr bwMode="auto">
          <a:xfrm>
            <a:off x="3694113" y="1146175"/>
            <a:ext cx="392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PUNTA ARENAS </a:t>
            </a:r>
            <a:r>
              <a:rPr lang="es-CL" altLang="es-CL">
                <a:solidFill>
                  <a:srgbClr val="5F5F5F"/>
                </a:solidFill>
                <a:latin typeface="Arial Black" pitchFamily="34" charset="0"/>
              </a:rPr>
              <a:t>- REGIÓN:</a:t>
            </a:r>
            <a:r>
              <a:rPr lang="es-CL" altLang="es-CL">
                <a:solidFill>
                  <a:srgbClr val="5F5F5F"/>
                </a:solidFill>
              </a:rPr>
              <a:t> </a:t>
            </a:r>
            <a:r>
              <a:rPr lang="es-CL" altLang="es-CL" b="1">
                <a:solidFill>
                  <a:srgbClr val="5F5F5F"/>
                </a:solidFill>
              </a:rPr>
              <a:t>de </a:t>
            </a:r>
          </a:p>
          <a:p>
            <a:pPr eaLnBrk="1" hangingPunct="1"/>
            <a:r>
              <a:rPr lang="es-CL" altLang="es-CL" b="1">
                <a:solidFill>
                  <a:srgbClr val="5F5F5F"/>
                </a:solidFill>
              </a:rPr>
              <a:t>Magallanes y la Antártica Chilena</a:t>
            </a:r>
          </a:p>
        </p:txBody>
      </p:sp>
      <p:grpSp>
        <p:nvGrpSpPr>
          <p:cNvPr id="47115" name="22 Grupo"/>
          <p:cNvGrpSpPr>
            <a:grpSpLocks/>
          </p:cNvGrpSpPr>
          <p:nvPr/>
        </p:nvGrpSpPr>
        <p:grpSpPr bwMode="auto">
          <a:xfrm>
            <a:off x="2500313" y="1571625"/>
            <a:ext cx="839787" cy="642938"/>
            <a:chOff x="2643173" y="1571612"/>
            <a:chExt cx="839604" cy="642933"/>
          </a:xfrm>
        </p:grpSpPr>
        <p:sp>
          <p:nvSpPr>
            <p:cNvPr id="34" name="33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7123"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47116"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7117"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16 CuadroTexto"/>
          <p:cNvSpPr txBox="1">
            <a:spLocks noChangeArrowheads="1"/>
          </p:cNvSpPr>
          <p:nvPr/>
        </p:nvSpPr>
        <p:spPr bwMode="auto">
          <a:xfrm>
            <a:off x="4551363" y="2243138"/>
            <a:ext cx="1964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p>
          <a:p>
            <a:pPr eaLnBrk="1" hangingPunct="1"/>
            <a:r>
              <a:rPr lang="es-CL" altLang="es-CL" sz="1200" dirty="0">
                <a:solidFill>
                  <a:srgbClr val="5F5F5F"/>
                </a:solidFill>
              </a:rPr>
              <a:t>Lautaro </a:t>
            </a:r>
            <a:r>
              <a:rPr lang="es-CL" altLang="es-CL" sz="1200" dirty="0" smtClean="0">
                <a:solidFill>
                  <a:srgbClr val="5F5F5F"/>
                </a:solidFill>
              </a:rPr>
              <a:t>Navarro Nº </a:t>
            </a:r>
            <a:r>
              <a:rPr lang="es-CL" altLang="es-CL" sz="1200" dirty="0">
                <a:solidFill>
                  <a:srgbClr val="5F5F5F"/>
                </a:solidFill>
              </a:rPr>
              <a:t>363</a:t>
            </a:r>
          </a:p>
        </p:txBody>
      </p:sp>
      <p:sp>
        <p:nvSpPr>
          <p:cNvPr id="26" name="17 CuadroTexto"/>
          <p:cNvSpPr txBox="1">
            <a:spLocks noChangeArrowheads="1"/>
          </p:cNvSpPr>
          <p:nvPr/>
        </p:nvSpPr>
        <p:spPr bwMode="auto">
          <a:xfrm>
            <a:off x="6656388" y="2243138"/>
            <a:ext cx="136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a:solidFill>
                  <a:srgbClr val="5F5F5F"/>
                </a:solidFill>
              </a:rPr>
              <a:t>(56) (61)2227446</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27888380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2" descr="C:\Users\Diego\Desktop\presconama\Power Point\imagenes\fondo_opa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C:\Users\Diego\Desktop\presconama\Power Point\imagenes\sedescona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347913"/>
            <a:ext cx="4500562"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22 Grupo"/>
          <p:cNvGrpSpPr>
            <a:grpSpLocks/>
          </p:cNvGrpSpPr>
          <p:nvPr/>
        </p:nvGrpSpPr>
        <p:grpSpPr bwMode="auto">
          <a:xfrm>
            <a:off x="2500313" y="1571625"/>
            <a:ext cx="839787" cy="642938"/>
            <a:chOff x="2643173" y="1571612"/>
            <a:chExt cx="839604" cy="642933"/>
          </a:xfrm>
        </p:grpSpPr>
        <p:sp>
          <p:nvSpPr>
            <p:cNvPr id="25" name="24 Flecha derecha">
              <a:hlinkClick r:id="rId4" action="ppaction://hlinksldjump"/>
            </p:cNvPr>
            <p:cNvSpPr/>
            <p:nvPr/>
          </p:nvSpPr>
          <p:spPr>
            <a:xfrm rot="10800000">
              <a:off x="2643173" y="1571612"/>
              <a:ext cx="785641" cy="642933"/>
            </a:xfrm>
            <a:prstGeom prst="rightArrow">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sz="1100" dirty="0"/>
            </a:p>
          </p:txBody>
        </p:sp>
        <p:sp>
          <p:nvSpPr>
            <p:cNvPr id="48147" name="21 CuadroTexto">
              <a:hlinkClick r:id="rId4" action="ppaction://hlinksldjump"/>
            </p:cNvPr>
            <p:cNvSpPr txBox="1">
              <a:spLocks noChangeArrowheads="1"/>
            </p:cNvSpPr>
            <p:nvPr/>
          </p:nvSpPr>
          <p:spPr bwMode="auto">
            <a:xfrm>
              <a:off x="2714612" y="1785926"/>
              <a:ext cx="768165" cy="2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000" b="1">
                  <a:solidFill>
                    <a:srgbClr val="5F5F5F"/>
                  </a:solidFill>
                  <a:latin typeface="Arial Black" pitchFamily="34" charset="0"/>
                </a:rPr>
                <a:t>VOLVER</a:t>
              </a:r>
            </a:p>
          </p:txBody>
        </p:sp>
      </p:grpSp>
      <p:sp>
        <p:nvSpPr>
          <p:cNvPr id="35" name="34 Rectángulo redondeado"/>
          <p:cNvSpPr/>
          <p:nvPr/>
        </p:nvSpPr>
        <p:spPr>
          <a:xfrm>
            <a:off x="3408363" y="1209675"/>
            <a:ext cx="5214937" cy="1857375"/>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8136" name="15 CuadroTexto"/>
          <p:cNvSpPr txBox="1">
            <a:spLocks noChangeArrowheads="1"/>
          </p:cNvSpPr>
          <p:nvPr/>
        </p:nvSpPr>
        <p:spPr bwMode="auto">
          <a:xfrm>
            <a:off x="3579813" y="1385888"/>
            <a:ext cx="4681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FF0000"/>
                </a:solidFill>
                <a:latin typeface="Arial Black" pitchFamily="34" charset="0"/>
              </a:rPr>
              <a:t>SANTIAGO</a:t>
            </a:r>
            <a:r>
              <a:rPr lang="es-CL" altLang="es-CL">
                <a:solidFill>
                  <a:srgbClr val="5F5F5F"/>
                </a:solidFill>
                <a:latin typeface="Arial Black" pitchFamily="34" charset="0"/>
              </a:rPr>
              <a:t>- DIRECCIÓN EJECUTIVA</a:t>
            </a:r>
            <a:endParaRPr lang="es-CL" altLang="es-CL" b="1">
              <a:solidFill>
                <a:srgbClr val="5F5F5F"/>
              </a:solidFill>
            </a:endParaRPr>
          </a:p>
        </p:txBody>
      </p:sp>
      <p:sp>
        <p:nvSpPr>
          <p:cNvPr id="48140" name="7 Rectángulo"/>
          <p:cNvSpPr>
            <a:spLocks noChangeArrowheads="1"/>
          </p:cNvSpPr>
          <p:nvPr/>
        </p:nvSpPr>
        <p:spPr bwMode="auto">
          <a:xfrm>
            <a:off x="428625" y="1643063"/>
            <a:ext cx="1844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800">
                <a:solidFill>
                  <a:srgbClr val="FF0000"/>
                </a:solidFill>
                <a:latin typeface="Impact" pitchFamily="34" charset="0"/>
              </a:rPr>
              <a:t>AMTASITA …</a:t>
            </a:r>
          </a:p>
          <a:p>
            <a:pPr eaLnBrk="1" hangingPunct="1"/>
            <a:r>
              <a:rPr lang="es-CL" altLang="es-CL" sz="1600" i="1">
                <a:solidFill>
                  <a:srgbClr val="FF0000"/>
                </a:solidFill>
                <a:latin typeface="Impact" pitchFamily="34" charset="0"/>
              </a:rPr>
              <a:t>RECUERDE…</a:t>
            </a:r>
          </a:p>
        </p:txBody>
      </p:sp>
      <p:sp>
        <p:nvSpPr>
          <p:cNvPr id="48141" name="10 CuadroTexto"/>
          <p:cNvSpPr txBox="1">
            <a:spLocks noChangeArrowheads="1"/>
          </p:cNvSpPr>
          <p:nvPr/>
        </p:nvSpPr>
        <p:spPr bwMode="auto">
          <a:xfrm>
            <a:off x="4537075" y="3151188"/>
            <a:ext cx="442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t>Kunas lurañapachana aka </a:t>
            </a:r>
            <a:r>
              <a:rPr lang="es-ES" altLang="es-CL" sz="1400" b="1"/>
              <a:t>uñch´uktawi kelkantata churañtaki </a:t>
            </a:r>
            <a:r>
              <a:rPr lang="es-ES" altLang="es-CL" sz="1400" b="1">
                <a:solidFill>
                  <a:srgbClr val="FF0000"/>
                </a:solidFill>
              </a:rPr>
              <a:t>uta Qhanstuye </a:t>
            </a:r>
            <a:r>
              <a:rPr lang="es-ES" altLang="es-CL" sz="1400" b="1"/>
              <a:t>katukeri kunjamaty:</a:t>
            </a:r>
          </a:p>
          <a:p>
            <a:pPr eaLnBrk="1" hangingPunct="1"/>
            <a:r>
              <a:rPr lang="es-CL" altLang="es-CL" sz="1000" b="1" i="1">
                <a:solidFill>
                  <a:srgbClr val="5F5F5F"/>
                </a:solidFill>
              </a:rPr>
              <a:t>Que debe realizar las observaciones por escrito y entregarlas en </a:t>
            </a:r>
          </a:p>
          <a:p>
            <a:pPr eaLnBrk="1" hangingPunct="1"/>
            <a:r>
              <a:rPr lang="es-CL" altLang="es-CL" sz="1000" b="1" i="1">
                <a:solidFill>
                  <a:srgbClr val="5F5F5F"/>
                </a:solidFill>
              </a:rPr>
              <a:t>las oficinas de partes de:</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16 CuadroTexto"/>
          <p:cNvSpPr txBox="1">
            <a:spLocks noChangeArrowheads="1"/>
          </p:cNvSpPr>
          <p:nvPr/>
        </p:nvSpPr>
        <p:spPr bwMode="auto">
          <a:xfrm>
            <a:off x="4140200" y="2205038"/>
            <a:ext cx="18756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a:solidFill>
                  <a:srgbClr val="5F5F5F"/>
                </a:solidFill>
              </a:rPr>
              <a:t>DIRECCIÓN</a:t>
            </a:r>
            <a:r>
              <a:rPr lang="es-CL" altLang="es-CL" sz="1400" b="1" dirty="0"/>
              <a:t>:</a:t>
            </a:r>
          </a:p>
          <a:p>
            <a:pPr eaLnBrk="1" hangingPunct="1"/>
            <a:r>
              <a:rPr lang="es-CL" altLang="es-CL" sz="1200" dirty="0" smtClean="0">
                <a:solidFill>
                  <a:srgbClr val="5F5F5F"/>
                </a:solidFill>
              </a:rPr>
              <a:t>Miraflores N° 222 Piso 7</a:t>
            </a:r>
            <a:endParaRPr lang="es-CL" altLang="es-CL" sz="1200" dirty="0">
              <a:solidFill>
                <a:srgbClr val="5F5F5F"/>
              </a:solidFill>
            </a:endParaRPr>
          </a:p>
        </p:txBody>
      </p:sp>
      <p:sp>
        <p:nvSpPr>
          <p:cNvPr id="27" name="17 CuadroTexto"/>
          <p:cNvSpPr txBox="1">
            <a:spLocks noChangeArrowheads="1"/>
          </p:cNvSpPr>
          <p:nvPr/>
        </p:nvSpPr>
        <p:spPr bwMode="auto">
          <a:xfrm>
            <a:off x="6643688" y="2243138"/>
            <a:ext cx="131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200" b="1" dirty="0" smtClean="0">
                <a:solidFill>
                  <a:srgbClr val="5F5F5F"/>
                </a:solidFill>
              </a:rPr>
              <a:t>TELÉFONO:</a:t>
            </a:r>
            <a:endParaRPr lang="es-CL" altLang="es-CL" sz="1200" b="1" dirty="0">
              <a:solidFill>
                <a:srgbClr val="5F5F5F"/>
              </a:solidFill>
            </a:endParaRPr>
          </a:p>
          <a:p>
            <a:pPr eaLnBrk="1" hangingPunct="1"/>
            <a:r>
              <a:rPr lang="es-CL" altLang="es-CL" sz="1200" dirty="0" smtClean="0">
                <a:solidFill>
                  <a:srgbClr val="5F5F5F"/>
                </a:solidFill>
              </a:rPr>
              <a:t>(56-2) </a:t>
            </a:r>
            <a:r>
              <a:rPr lang="es-CL" altLang="es-CL" sz="1200" dirty="0">
                <a:solidFill>
                  <a:srgbClr val="5F5F5F"/>
                </a:solidFill>
              </a:rPr>
              <a:t>26164000</a:t>
            </a:r>
          </a:p>
        </p:txBody>
      </p:sp>
      <p:sp>
        <p:nvSpPr>
          <p:cNvPr id="19" name="18 CuadroTexto"/>
          <p:cNvSpPr txBox="1"/>
          <p:nvPr/>
        </p:nvSpPr>
        <p:spPr>
          <a:xfrm>
            <a:off x="6643688" y="4325938"/>
            <a:ext cx="2428875" cy="1600200"/>
          </a:xfrm>
          <a:prstGeom prst="rect">
            <a:avLst/>
          </a:prstGeom>
          <a:noFill/>
        </p:spPr>
        <p:txBody>
          <a:bodyPr>
            <a:spAutoFit/>
          </a:bodyPr>
          <a:lstStyle/>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6" action="ppaction://hlinksldjump"/>
              </a:rPr>
              <a:t>TALCA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7" action="ppaction://hlinksldjump"/>
              </a:rPr>
              <a:t>CONCEPCIÓN</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8" action="ppaction://hlinksldjump"/>
              </a:rPr>
              <a:t>TEMUCO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9" action="ppaction://hlinksldjump"/>
              </a:rPr>
              <a:t>VALDIVIA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0" action="ppaction://hlinksldjump"/>
              </a:rPr>
              <a:t>PUERTO MONTT</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1" action="ppaction://hlinksldjump"/>
              </a:rPr>
              <a:t>COYHAIQUE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2" action="ppaction://hlinksldjump"/>
              </a:rPr>
              <a:t>PUNTA ARENAS</a:t>
            </a:r>
            <a:endParaRPr lang="es-CL" sz="1400" dirty="0">
              <a:solidFill>
                <a:schemeClr val="tx1">
                  <a:lumMod val="50000"/>
                  <a:lumOff val="50000"/>
                </a:schemeClr>
              </a:solidFill>
              <a:latin typeface="Arial Black" pitchFamily="34" charset="0"/>
              <a:cs typeface="+mn-cs"/>
            </a:endParaRPr>
          </a:p>
        </p:txBody>
      </p:sp>
      <p:sp>
        <p:nvSpPr>
          <p:cNvPr id="20" name="33 Rectángulo"/>
          <p:cNvSpPr>
            <a:spLocks noChangeArrowheads="1"/>
          </p:cNvSpPr>
          <p:nvPr/>
        </p:nvSpPr>
        <p:spPr bwMode="auto">
          <a:xfrm>
            <a:off x="4562475" y="5916613"/>
            <a:ext cx="338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solidFill>
                  <a:srgbClr val="5F5F5F"/>
                </a:solidFill>
                <a:latin typeface="Arial Black" pitchFamily="34" charset="0"/>
                <a:hlinkClick r:id="rId13" action="ppaction://hlinksldjump"/>
              </a:rPr>
              <a:t>PROYECTOS INTERREGIONALES</a:t>
            </a:r>
            <a:endParaRPr lang="es-CL" altLang="es-CL" sz="1400" dirty="0">
              <a:solidFill>
                <a:srgbClr val="5F5F5F"/>
              </a:solidFill>
              <a:latin typeface="Arial Black" pitchFamily="34" charset="0"/>
            </a:endParaRPr>
          </a:p>
        </p:txBody>
      </p:sp>
      <p:sp>
        <p:nvSpPr>
          <p:cNvPr id="21" name="20 CuadroTexto"/>
          <p:cNvSpPr txBox="1"/>
          <p:nvPr/>
        </p:nvSpPr>
        <p:spPr>
          <a:xfrm>
            <a:off x="4572000" y="4071938"/>
            <a:ext cx="2071688" cy="1816100"/>
          </a:xfrm>
          <a:prstGeom prst="rect">
            <a:avLst/>
          </a:prstGeom>
          <a:noFill/>
        </p:spPr>
        <p:txBody>
          <a:bodyPr>
            <a:spAutoFit/>
          </a:bodyPr>
          <a:lstStyle/>
          <a:p>
            <a:pPr fontAlgn="auto">
              <a:spcBef>
                <a:spcPts val="0"/>
              </a:spcBef>
              <a:spcAft>
                <a:spcPts val="0"/>
              </a:spcAft>
              <a:defRPr/>
            </a:pPr>
            <a:r>
              <a:rPr lang="es-CL" sz="1400" dirty="0">
                <a:solidFill>
                  <a:srgbClr val="5F5F5F"/>
                </a:solidFill>
                <a:latin typeface="Arial Black" pitchFamily="34" charset="0"/>
                <a:cs typeface="+mn-cs"/>
                <a:hlinkClick r:id="rId14" action="ppaction://hlinksldjump"/>
              </a:rPr>
              <a:t>ARICA</a:t>
            </a:r>
            <a:endParaRPr lang="es-CL" sz="1400" dirty="0">
              <a:solidFill>
                <a:srgbClr val="5F5F5F"/>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5" action="ppaction://hlinksldjump"/>
              </a:rPr>
              <a:t>IQUIQUE</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6" action="ppaction://hlinksldjump"/>
              </a:rPr>
              <a:t>ANTOFAGASTA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7" action="ppaction://hlinksldjump"/>
              </a:rPr>
              <a:t>COPIAPÓ</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8" action="ppaction://hlinksldjump"/>
              </a:rPr>
              <a:t>LA SERENA</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19" action="ppaction://hlinksldjump"/>
              </a:rPr>
              <a:t>VALPARAISO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0" action="ppaction://hlinksldjump"/>
              </a:rPr>
              <a:t>SANTIAGO</a:t>
            </a:r>
            <a:endParaRPr lang="es-CL" sz="1400" dirty="0">
              <a:solidFill>
                <a:schemeClr val="tx1">
                  <a:lumMod val="50000"/>
                  <a:lumOff val="50000"/>
                </a:schemeClr>
              </a:solidFill>
              <a:latin typeface="Arial Black" pitchFamily="34" charset="0"/>
              <a:cs typeface="+mn-cs"/>
            </a:endParaRPr>
          </a:p>
          <a:p>
            <a:pPr fontAlgn="auto">
              <a:spcBef>
                <a:spcPts val="0"/>
              </a:spcBef>
              <a:spcAft>
                <a:spcPts val="0"/>
              </a:spcAft>
              <a:defRPr/>
            </a:pPr>
            <a:r>
              <a:rPr lang="es-CL" sz="1400" dirty="0">
                <a:solidFill>
                  <a:schemeClr val="tx1">
                    <a:lumMod val="50000"/>
                    <a:lumOff val="50000"/>
                  </a:schemeClr>
                </a:solidFill>
                <a:latin typeface="Arial Black" pitchFamily="34" charset="0"/>
                <a:cs typeface="+mn-cs"/>
                <a:hlinkClick r:id="rId21" action="ppaction://hlinksldjump"/>
              </a:rPr>
              <a:t>RANCAGUA</a:t>
            </a:r>
            <a:endParaRPr lang="es-CL" sz="1400" dirty="0">
              <a:solidFill>
                <a:schemeClr val="tx1">
                  <a:lumMod val="50000"/>
                  <a:lumOff val="50000"/>
                </a:schemeClr>
              </a:solidFill>
              <a:latin typeface="Arial Black" pitchFamily="34" charset="0"/>
              <a:cs typeface="+mn-cs"/>
            </a:endParaRPr>
          </a:p>
        </p:txBody>
      </p:sp>
    </p:spTree>
    <p:extLst>
      <p:ext uri="{BB962C8B-B14F-4D97-AF65-F5344CB8AC3E}">
        <p14:creationId xmlns:p14="http://schemas.microsoft.com/office/powerpoint/2010/main" val="40843651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2" descr="C:\Users\Diego\Desktop\presconama\Entrega\Power Point\Presentaciones Compatibles 97_2000\Norte\32_20p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Diego\Desktop\presconama\Power Point\imagenes\imag-diapo-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6858000"/>
            <a:ext cx="54292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Elipse"/>
          <p:cNvSpPr/>
          <p:nvPr/>
        </p:nvSpPr>
        <p:spPr>
          <a:xfrm>
            <a:off x="6000750" y="4429125"/>
            <a:ext cx="2159000" cy="215900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Elipse"/>
          <p:cNvSpPr/>
          <p:nvPr/>
        </p:nvSpPr>
        <p:spPr>
          <a:xfrm>
            <a:off x="6572250" y="2286000"/>
            <a:ext cx="2000250" cy="200025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9" name="8 CuadroTexto"/>
          <p:cNvSpPr txBox="1">
            <a:spLocks noChangeArrowheads="1"/>
          </p:cNvSpPr>
          <p:nvPr/>
        </p:nvSpPr>
        <p:spPr bwMode="auto">
          <a:xfrm>
            <a:off x="6048375" y="4967288"/>
            <a:ext cx="2136775" cy="1292225"/>
          </a:xfrm>
          <a:prstGeom prst="rect">
            <a:avLst/>
          </a:prstGeom>
          <a:noFill/>
          <a:ln w="9525">
            <a:noFill/>
            <a:miter lim="800000"/>
            <a:headEnd/>
            <a:tailEnd/>
          </a:ln>
        </p:spPr>
        <p:txBody>
          <a:bodyPr wrap="none">
            <a:spAutoFit/>
          </a:bodyPr>
          <a:lstStyle/>
          <a:p>
            <a:pPr marL="342900" indent="-342900" algn="ctr">
              <a:defRPr/>
            </a:pPr>
            <a:r>
              <a:rPr lang="es-ES" sz="1400" b="1" dirty="0" err="1">
                <a:solidFill>
                  <a:srgbClr val="FF0000"/>
                </a:solidFill>
                <a:latin typeface="Arial Black" pitchFamily="34" charset="0"/>
              </a:rPr>
              <a:t>Chicanchaña</a:t>
            </a:r>
            <a:r>
              <a:rPr lang="es-ES" sz="1400" b="1" dirty="0">
                <a:solidFill>
                  <a:srgbClr val="FF0000"/>
                </a:solidFill>
                <a:latin typeface="Arial Black" pitchFamily="34" charset="0"/>
              </a:rPr>
              <a:t> </a:t>
            </a:r>
          </a:p>
          <a:p>
            <a:pPr marL="342900" indent="-342900" algn="ctr">
              <a:defRPr/>
            </a:pPr>
            <a:r>
              <a:rPr lang="es-ES" sz="1400" b="1" dirty="0" err="1">
                <a:solidFill>
                  <a:srgbClr val="FF0000"/>
                </a:solidFill>
                <a:latin typeface="Arial Black" pitchFamily="34" charset="0"/>
              </a:rPr>
              <a:t>tupuña</a:t>
            </a:r>
            <a:r>
              <a:rPr lang="es-ES" sz="1400" b="1" dirty="0">
                <a:solidFill>
                  <a:srgbClr val="FF0000"/>
                </a:solidFill>
                <a:latin typeface="Arial Black" pitchFamily="34" charset="0"/>
              </a:rPr>
              <a:t> </a:t>
            </a:r>
            <a:r>
              <a:rPr lang="es-ES" sz="1400" b="1" dirty="0" err="1">
                <a:solidFill>
                  <a:srgbClr val="FF0000"/>
                </a:solidFill>
                <a:latin typeface="Arial Black" pitchFamily="34" charset="0"/>
              </a:rPr>
              <a:t>lurañtaki</a:t>
            </a:r>
            <a:r>
              <a:rPr lang="es-ES" sz="1400" b="1" dirty="0">
                <a:solidFill>
                  <a:srgbClr val="FF0000"/>
                </a:solidFill>
                <a:latin typeface="Arial Black" pitchFamily="34" charset="0"/>
              </a:rPr>
              <a:t> </a:t>
            </a:r>
          </a:p>
          <a:p>
            <a:pPr marL="342900" indent="-342900" algn="ctr">
              <a:defRPr/>
            </a:pPr>
            <a:r>
              <a:rPr lang="es-ES" sz="1400" b="1" dirty="0" err="1">
                <a:solidFill>
                  <a:srgbClr val="FF0000"/>
                </a:solidFill>
                <a:latin typeface="Arial Black" pitchFamily="34" charset="0"/>
              </a:rPr>
              <a:t>khumu</a:t>
            </a:r>
            <a:r>
              <a:rPr lang="es-ES" sz="1400" b="1" dirty="0">
                <a:solidFill>
                  <a:srgbClr val="FF0000"/>
                </a:solidFill>
                <a:latin typeface="Arial Black" pitchFamily="34" charset="0"/>
              </a:rPr>
              <a:t> </a:t>
            </a:r>
            <a:r>
              <a:rPr lang="es-ES" sz="1400" b="1" dirty="0" err="1">
                <a:solidFill>
                  <a:srgbClr val="FF0000"/>
                </a:solidFill>
                <a:latin typeface="Arial Black" pitchFamily="34" charset="0"/>
              </a:rPr>
              <a:t>siw</a:t>
            </a:r>
            <a:r>
              <a:rPr lang="es-ES" sz="1400" b="1" dirty="0">
                <a:solidFill>
                  <a:srgbClr val="FF0000"/>
                </a:solidFill>
                <a:latin typeface="Arial Black" pitchFamily="34" charset="0"/>
              </a:rPr>
              <a:t> sata</a:t>
            </a:r>
          </a:p>
          <a:p>
            <a:pPr algn="ctr">
              <a:defRPr/>
            </a:pPr>
            <a:r>
              <a:rPr lang="es-CL" sz="900" b="1" i="1" dirty="0">
                <a:solidFill>
                  <a:srgbClr val="5F5F5F"/>
                </a:solidFill>
                <a:latin typeface="Arial Black" pitchFamily="34" charset="0"/>
              </a:rPr>
              <a:t>Evalúa las medidas que se </a:t>
            </a:r>
          </a:p>
          <a:p>
            <a:pPr algn="ctr">
              <a:defRPr/>
            </a:pPr>
            <a:r>
              <a:rPr lang="es-CL" sz="900" b="1" i="1" dirty="0">
                <a:solidFill>
                  <a:srgbClr val="5F5F5F"/>
                </a:solidFill>
                <a:latin typeface="Arial Black" pitchFamily="34" charset="0"/>
              </a:rPr>
              <a:t>hacen cargo de dichos </a:t>
            </a:r>
          </a:p>
          <a:p>
            <a:pPr algn="ctr">
              <a:defRPr/>
            </a:pPr>
            <a:r>
              <a:rPr lang="es-CL" sz="900" b="1" i="1" dirty="0">
                <a:solidFill>
                  <a:srgbClr val="5F5F5F"/>
                </a:solidFill>
                <a:latin typeface="Arial Black" pitchFamily="34" charset="0"/>
              </a:rPr>
              <a:t>efectos</a:t>
            </a:r>
          </a:p>
          <a:p>
            <a:pPr marL="342900" indent="-342900">
              <a:defRPr/>
            </a:pPr>
            <a:endParaRPr lang="es-CL" sz="900" b="1" dirty="0">
              <a:solidFill>
                <a:srgbClr val="FF0000"/>
              </a:solidFill>
              <a:latin typeface="Arial Black" pitchFamily="34" charset="0"/>
            </a:endParaRPr>
          </a:p>
        </p:txBody>
      </p:sp>
      <p:sp>
        <p:nvSpPr>
          <p:cNvPr id="10" name="9 CuadroTexto"/>
          <p:cNvSpPr txBox="1">
            <a:spLocks noChangeArrowheads="1"/>
          </p:cNvSpPr>
          <p:nvPr/>
        </p:nvSpPr>
        <p:spPr bwMode="auto">
          <a:xfrm>
            <a:off x="6637338" y="2606675"/>
            <a:ext cx="1743075" cy="1370013"/>
          </a:xfrm>
          <a:prstGeom prst="rect">
            <a:avLst/>
          </a:prstGeom>
          <a:noFill/>
          <a:ln w="9525">
            <a:noFill/>
            <a:miter lim="800000"/>
            <a:headEnd/>
            <a:tailEnd/>
          </a:ln>
        </p:spPr>
        <p:txBody>
          <a:bodyPr wrap="none">
            <a:spAutoFit/>
          </a:bodyPr>
          <a:lstStyle/>
          <a:p>
            <a:pPr marL="342900" indent="-342900" algn="ctr">
              <a:defRPr/>
            </a:pPr>
            <a:r>
              <a:rPr lang="es-ES" sz="1400" dirty="0" err="1">
                <a:solidFill>
                  <a:srgbClr val="FF0000"/>
                </a:solidFill>
                <a:latin typeface="Arial Black" pitchFamily="34" charset="0"/>
              </a:rPr>
              <a:t>Tumpaytma</a:t>
            </a:r>
            <a:r>
              <a:rPr lang="es-ES" sz="1400" dirty="0">
                <a:solidFill>
                  <a:srgbClr val="FF0000"/>
                </a:solidFill>
                <a:latin typeface="Arial Black" pitchFamily="34" charset="0"/>
              </a:rPr>
              <a:t> </a:t>
            </a:r>
          </a:p>
          <a:p>
            <a:pPr marL="342900" indent="-342900" algn="ctr">
              <a:defRPr/>
            </a:pPr>
            <a:r>
              <a:rPr lang="es-ES" sz="1400" dirty="0" err="1">
                <a:solidFill>
                  <a:srgbClr val="FF0000"/>
                </a:solidFill>
                <a:latin typeface="Arial Black" pitchFamily="34" charset="0"/>
              </a:rPr>
              <a:t>chicanchaña</a:t>
            </a:r>
            <a:r>
              <a:rPr lang="es-ES" sz="1400" dirty="0">
                <a:solidFill>
                  <a:srgbClr val="FF0000"/>
                </a:solidFill>
                <a:latin typeface="Arial Black" pitchFamily="34" charset="0"/>
              </a:rPr>
              <a:t> </a:t>
            </a:r>
          </a:p>
          <a:p>
            <a:pPr marL="342900" indent="-342900" algn="ctr">
              <a:defRPr/>
            </a:pPr>
            <a:r>
              <a:rPr lang="es-ES" sz="1400" dirty="0" err="1">
                <a:solidFill>
                  <a:srgbClr val="FF0000"/>
                </a:solidFill>
                <a:latin typeface="Arial Black" pitchFamily="34" charset="0"/>
              </a:rPr>
              <a:t>muskpayan</a:t>
            </a:r>
            <a:r>
              <a:rPr lang="es-ES" sz="1400" dirty="0">
                <a:solidFill>
                  <a:srgbClr val="FF0000"/>
                </a:solidFill>
                <a:latin typeface="Arial Black" pitchFamily="34" charset="0"/>
              </a:rPr>
              <a:t> </a:t>
            </a:r>
          </a:p>
          <a:p>
            <a:pPr marL="342900" indent="-342900" algn="ctr">
              <a:defRPr/>
            </a:pPr>
            <a:r>
              <a:rPr lang="es-ES" sz="1400" dirty="0" err="1">
                <a:solidFill>
                  <a:srgbClr val="FF0000"/>
                </a:solidFill>
                <a:latin typeface="Arial Black" pitchFamily="34" charset="0"/>
              </a:rPr>
              <a:t>uchuq´umana</a:t>
            </a:r>
            <a:endParaRPr lang="es-ES" sz="1400" dirty="0">
              <a:solidFill>
                <a:srgbClr val="FF0000"/>
              </a:solidFill>
              <a:latin typeface="Arial Black" pitchFamily="34" charset="0"/>
            </a:endParaRPr>
          </a:p>
          <a:p>
            <a:pPr algn="ctr">
              <a:defRPr/>
            </a:pPr>
            <a:r>
              <a:rPr lang="es-CL" sz="900" i="1" dirty="0">
                <a:solidFill>
                  <a:srgbClr val="5F5F5F"/>
                </a:solidFill>
                <a:latin typeface="Arial Black" pitchFamily="34" charset="0"/>
              </a:rPr>
              <a:t>Identifica y evalúa los</a:t>
            </a:r>
          </a:p>
          <a:p>
            <a:pPr algn="ctr">
              <a:defRPr/>
            </a:pPr>
            <a:r>
              <a:rPr lang="es-CL" sz="900" i="1" dirty="0">
                <a:solidFill>
                  <a:srgbClr val="5F5F5F"/>
                </a:solidFill>
                <a:latin typeface="Arial Black" pitchFamily="34" charset="0"/>
              </a:rPr>
              <a:t>Impactos ambientales</a:t>
            </a:r>
          </a:p>
          <a:p>
            <a:pPr marL="342900" indent="-342900">
              <a:defRPr/>
            </a:pPr>
            <a:endParaRPr lang="es-CL" sz="900" dirty="0">
              <a:solidFill>
                <a:srgbClr val="5F5F5F"/>
              </a:solidFill>
              <a:latin typeface="Arial Black" pitchFamily="34" charset="0"/>
            </a:endParaRPr>
          </a:p>
        </p:txBody>
      </p:sp>
      <p:grpSp>
        <p:nvGrpSpPr>
          <p:cNvPr id="2" name="10 Grupo"/>
          <p:cNvGrpSpPr>
            <a:grpSpLocks/>
          </p:cNvGrpSpPr>
          <p:nvPr/>
        </p:nvGrpSpPr>
        <p:grpSpPr bwMode="auto">
          <a:xfrm>
            <a:off x="9144000" y="168275"/>
            <a:ext cx="7643813" cy="2305050"/>
            <a:chOff x="4786314" y="1285860"/>
            <a:chExt cx="6539500" cy="2304863"/>
          </a:xfrm>
        </p:grpSpPr>
        <p:sp>
          <p:nvSpPr>
            <p:cNvPr id="6156" name="11 CuadroTexto"/>
            <p:cNvSpPr txBox="1">
              <a:spLocks noChangeArrowheads="1"/>
            </p:cNvSpPr>
            <p:nvPr/>
          </p:nvSpPr>
          <p:spPr bwMode="auto">
            <a:xfrm>
              <a:off x="4786314" y="1285860"/>
              <a:ext cx="6539500" cy="132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¿KUNAPACHAS KUNAYMANA </a:t>
              </a:r>
              <a:r>
                <a:rPr lang="es-ES" altLang="es-CL" sz="2400">
                  <a:solidFill>
                    <a:srgbClr val="028805"/>
                  </a:solidFill>
                  <a:latin typeface="Impact" pitchFamily="34" charset="0"/>
                </a:rPr>
                <a:t>CHICANCHATA</a:t>
              </a:r>
              <a:r>
                <a:rPr lang="es-ES" altLang="es-CL" sz="2400">
                  <a:latin typeface="Impact" pitchFamily="34" charset="0"/>
                </a:rPr>
                <a:t> </a:t>
              </a:r>
            </a:p>
            <a:p>
              <a:pPr eaLnBrk="1" hangingPunct="1"/>
              <a:r>
                <a:rPr lang="es-ES" altLang="es-CL" sz="2400">
                  <a:solidFill>
                    <a:srgbClr val="FF0000"/>
                  </a:solidFill>
                  <a:latin typeface="Impact" pitchFamily="34" charset="0"/>
                </a:rPr>
                <a:t>MUSPAYA </a:t>
              </a:r>
              <a:r>
                <a:rPr lang="es-ES" altLang="es-CL" sz="2400">
                  <a:latin typeface="Impact" pitchFamily="34" charset="0"/>
                </a:rPr>
                <a:t>UCHUQ´UMA?</a:t>
              </a:r>
              <a:endParaRPr lang="es-ES" altLang="es-CL" sz="1200">
                <a:latin typeface="Impact" pitchFamily="34" charset="0"/>
              </a:endParaRPr>
            </a:p>
            <a:p>
              <a:pPr eaLnBrk="1" hangingPunct="1"/>
              <a:r>
                <a:rPr lang="es-CL" altLang="es-CL" sz="1600" i="1">
                  <a:latin typeface="Impact" pitchFamily="34" charset="0"/>
                </a:rPr>
                <a:t>¿QUÉ ES EL SISTEMA DE</a:t>
              </a:r>
              <a:r>
                <a:rPr lang="es-CL" altLang="es-CL" sz="1600" i="1">
                  <a:solidFill>
                    <a:srgbClr val="92D050"/>
                  </a:solidFill>
                  <a:latin typeface="Impact" pitchFamily="34" charset="0"/>
                </a:rPr>
                <a:t> </a:t>
              </a:r>
              <a:r>
                <a:rPr lang="es-CL" altLang="es-CL" sz="1600" i="1">
                  <a:solidFill>
                    <a:srgbClr val="028805"/>
                  </a:solidFill>
                  <a:latin typeface="Impact" pitchFamily="34" charset="0"/>
                </a:rPr>
                <a:t>EVALUACIÓN </a:t>
              </a:r>
              <a:r>
                <a:rPr lang="es-CL" altLang="es-CL" sz="1600" i="1">
                  <a:latin typeface="Impact" pitchFamily="34" charset="0"/>
                </a:rPr>
                <a:t>DE </a:t>
              </a:r>
              <a:r>
                <a:rPr lang="es-CL" altLang="es-CL" sz="1600" i="1">
                  <a:solidFill>
                    <a:srgbClr val="FF0000"/>
                  </a:solidFill>
                  <a:latin typeface="Impact" pitchFamily="34" charset="0"/>
                </a:rPr>
                <a:t>IMPACTO</a:t>
              </a:r>
              <a:r>
                <a:rPr lang="es-CL" altLang="es-CL" sz="1600" i="1">
                  <a:latin typeface="Impact" pitchFamily="34" charset="0"/>
                </a:rPr>
                <a:t> AMBIENTAL?</a:t>
              </a:r>
              <a:endParaRPr lang="es-CL" altLang="es-CL" sz="1600" b="1" i="1">
                <a:solidFill>
                  <a:srgbClr val="669900"/>
                </a:solidFill>
                <a:latin typeface="Impact" pitchFamily="34" charset="0"/>
              </a:endParaRPr>
            </a:p>
            <a:p>
              <a:pPr eaLnBrk="1" hangingPunct="1"/>
              <a:endParaRPr lang="es-CL" altLang="es-CL" sz="1600">
                <a:latin typeface="Impact" pitchFamily="34" charset="0"/>
              </a:endParaRPr>
            </a:p>
          </p:txBody>
        </p:sp>
        <p:sp>
          <p:nvSpPr>
            <p:cNvPr id="14" name="13 CuadroTexto"/>
            <p:cNvSpPr txBox="1"/>
            <p:nvPr/>
          </p:nvSpPr>
          <p:spPr>
            <a:xfrm>
              <a:off x="4791747" y="2512898"/>
              <a:ext cx="5000714" cy="1077825"/>
            </a:xfrm>
            <a:prstGeom prst="rect">
              <a:avLst/>
            </a:prstGeom>
            <a:noFill/>
          </p:spPr>
          <p:txBody>
            <a:bodyPr>
              <a:spAutoFit/>
            </a:bodyPr>
            <a:lstStyle/>
            <a:p>
              <a:pPr>
                <a:defRPr/>
              </a:pPr>
              <a:r>
                <a:rPr lang="es-ES" sz="1400" b="1" dirty="0" err="1"/>
                <a:t>Ma</a:t>
              </a:r>
              <a:r>
                <a:rPr lang="es-ES" sz="1400" b="1" dirty="0"/>
                <a:t> </a:t>
              </a:r>
              <a:r>
                <a:rPr lang="es-ES" sz="1400" b="1" dirty="0" err="1"/>
                <a:t>kunaymana</a:t>
              </a:r>
              <a:r>
                <a:rPr lang="es-ES" sz="1400" b="1" dirty="0"/>
                <a:t> </a:t>
              </a:r>
              <a:r>
                <a:rPr lang="es-ES" sz="1400" b="1" dirty="0" err="1">
                  <a:solidFill>
                    <a:schemeClr val="tx1">
                      <a:lumMod val="50000"/>
                      <a:lumOff val="50000"/>
                    </a:schemeClr>
                  </a:solidFill>
                </a:rPr>
                <a:t>chincanchaña</a:t>
              </a:r>
              <a:r>
                <a:rPr lang="es-ES" sz="1400" b="1" dirty="0">
                  <a:solidFill>
                    <a:schemeClr val="tx1">
                      <a:lumMod val="50000"/>
                      <a:lumOff val="50000"/>
                    </a:schemeClr>
                  </a:solidFill>
                </a:rPr>
                <a:t> </a:t>
              </a:r>
              <a:r>
                <a:rPr lang="es-ES" sz="1400" b="1" dirty="0" err="1">
                  <a:solidFill>
                    <a:schemeClr val="tx1">
                      <a:lumMod val="50000"/>
                      <a:lumOff val="50000"/>
                    </a:schemeClr>
                  </a:solidFill>
                </a:rPr>
                <a:t>yamaptaña</a:t>
              </a:r>
              <a:r>
                <a:rPr lang="es-ES" sz="1400" b="1" dirty="0">
                  <a:solidFill>
                    <a:schemeClr val="tx1">
                      <a:lumMod val="50000"/>
                      <a:lumOff val="50000"/>
                    </a:schemeClr>
                  </a:solidFill>
                </a:rPr>
                <a:t> </a:t>
              </a:r>
              <a:r>
                <a:rPr lang="es-ES" sz="1400" b="1" dirty="0" err="1">
                  <a:solidFill>
                    <a:schemeClr val="tx1">
                      <a:lumMod val="50000"/>
                      <a:lumOff val="50000"/>
                    </a:schemeClr>
                  </a:solidFill>
                </a:rPr>
                <a:t>tumpayaña</a:t>
              </a:r>
              <a:r>
                <a:rPr lang="es-ES" sz="1400" b="1" dirty="0">
                  <a:solidFill>
                    <a:schemeClr val="tx1">
                      <a:lumMod val="50000"/>
                      <a:lumOff val="50000"/>
                    </a:schemeClr>
                  </a:solidFill>
                </a:rPr>
                <a:t> </a:t>
              </a:r>
              <a:r>
                <a:rPr lang="es-ES" sz="1400" b="1" dirty="0" err="1">
                  <a:solidFill>
                    <a:schemeClr val="tx1">
                      <a:lumMod val="50000"/>
                      <a:lumOff val="50000"/>
                    </a:schemeClr>
                  </a:solidFill>
                </a:rPr>
                <a:t>k´apanaxa</a:t>
              </a:r>
              <a:r>
                <a:rPr lang="es-ES" sz="1400" b="1" dirty="0">
                  <a:solidFill>
                    <a:schemeClr val="tx1">
                      <a:lumMod val="50000"/>
                      <a:lumOff val="50000"/>
                    </a:schemeClr>
                  </a:solidFill>
                </a:rPr>
                <a:t> </a:t>
              </a:r>
            </a:p>
            <a:p>
              <a:pPr>
                <a:defRPr/>
              </a:pPr>
              <a:r>
                <a:rPr lang="es-ES" sz="1400" b="1" dirty="0">
                  <a:solidFill>
                    <a:schemeClr val="tx1">
                      <a:lumMod val="50000"/>
                      <a:lumOff val="50000"/>
                    </a:schemeClr>
                  </a:solidFill>
                </a:rPr>
                <a:t>wali </a:t>
              </a:r>
              <a:r>
                <a:rPr lang="es-ES" sz="1400" b="1" dirty="0" err="1">
                  <a:solidFill>
                    <a:schemeClr val="tx1">
                      <a:lumMod val="50000"/>
                      <a:lumOff val="50000"/>
                    </a:schemeClr>
                  </a:solidFill>
                </a:rPr>
                <a:t>lurañtaki</a:t>
              </a:r>
              <a:r>
                <a:rPr lang="es-ES" sz="1400" b="1" dirty="0">
                  <a:solidFill>
                    <a:schemeClr val="tx1">
                      <a:lumMod val="50000"/>
                      <a:lumOff val="50000"/>
                    </a:schemeClr>
                  </a:solidFill>
                </a:rPr>
                <a:t>  </a:t>
              </a:r>
              <a:r>
                <a:rPr lang="es-ES" sz="1400" b="1" dirty="0" err="1">
                  <a:solidFill>
                    <a:schemeClr val="tx1">
                      <a:lumMod val="50000"/>
                      <a:lumOff val="50000"/>
                    </a:schemeClr>
                  </a:solidFill>
                </a:rPr>
                <a:t>muskpaya</a:t>
              </a:r>
              <a:r>
                <a:rPr lang="es-ES" sz="1400" b="1" dirty="0">
                  <a:solidFill>
                    <a:schemeClr val="tx1">
                      <a:lumMod val="50000"/>
                      <a:lumOff val="50000"/>
                    </a:schemeClr>
                  </a:solidFill>
                </a:rPr>
                <a:t>  </a:t>
              </a:r>
              <a:r>
                <a:rPr lang="es-ES" sz="1400" b="1" dirty="0" err="1">
                  <a:solidFill>
                    <a:schemeClr val="tx1">
                      <a:lumMod val="50000"/>
                      <a:lumOff val="50000"/>
                    </a:schemeClr>
                  </a:solidFill>
                </a:rPr>
                <a:t>chika</a:t>
              </a:r>
              <a:r>
                <a:rPr lang="es-ES" sz="1400" b="1" dirty="0">
                  <a:solidFill>
                    <a:schemeClr val="tx1">
                      <a:lumMod val="50000"/>
                      <a:lumOff val="50000"/>
                    </a:schemeClr>
                  </a:solidFill>
                </a:rPr>
                <a:t> </a:t>
              </a:r>
              <a:r>
                <a:rPr lang="es-ES" sz="1400" b="1" dirty="0" err="1">
                  <a:solidFill>
                    <a:schemeClr val="tx1">
                      <a:lumMod val="50000"/>
                      <a:lumOff val="50000"/>
                    </a:schemeClr>
                  </a:solidFill>
                </a:rPr>
                <a:t>taypi</a:t>
              </a:r>
              <a:r>
                <a:rPr lang="es-ES" sz="1400" b="1" dirty="0">
                  <a:solidFill>
                    <a:schemeClr val="tx1">
                      <a:lumMod val="50000"/>
                      <a:lumOff val="50000"/>
                    </a:schemeClr>
                  </a:solidFill>
                </a:rPr>
                <a:t>  </a:t>
              </a:r>
              <a:r>
                <a:rPr lang="es-ES" sz="1400" b="1" dirty="0" err="1">
                  <a:solidFill>
                    <a:schemeClr val="tx1">
                      <a:lumMod val="50000"/>
                      <a:lumOff val="50000"/>
                    </a:schemeClr>
                  </a:solidFill>
                </a:rPr>
                <a:t>uchuq´uma</a:t>
              </a:r>
              <a:r>
                <a:rPr lang="es-ES" sz="1400" b="1" dirty="0">
                  <a:solidFill>
                    <a:schemeClr val="tx1">
                      <a:lumMod val="50000"/>
                      <a:lumOff val="50000"/>
                    </a:schemeClr>
                  </a:solidFill>
                </a:rPr>
                <a:t>. </a:t>
              </a:r>
              <a:r>
                <a:rPr lang="es-ES" sz="1400" b="1" dirty="0" err="1"/>
                <a:t>Ukjamsatasti</a:t>
              </a:r>
              <a:r>
                <a:rPr lang="es-ES" sz="1400" b="1" dirty="0"/>
                <a:t>:</a:t>
              </a:r>
              <a:endParaRPr lang="es-CL" sz="1200" b="1" dirty="0"/>
            </a:p>
            <a:p>
              <a:pPr fontAlgn="auto">
                <a:spcBef>
                  <a:spcPts val="0"/>
                </a:spcBef>
                <a:spcAft>
                  <a:spcPts val="0"/>
                </a:spcAft>
                <a:defRPr/>
              </a:pPr>
              <a:r>
                <a:rPr lang="es-CL" sz="1100" b="1" i="1" dirty="0">
                  <a:latin typeface="Arial" pitchFamily="34" charset="0"/>
                  <a:cs typeface="Arial" pitchFamily="34" charset="0"/>
                </a:rPr>
                <a:t>Es el instrumento </a:t>
              </a:r>
              <a:r>
                <a:rPr lang="es-CL" sz="1100" b="1" i="1" dirty="0">
                  <a:solidFill>
                    <a:schemeClr val="tx1">
                      <a:lumMod val="50000"/>
                      <a:lumOff val="50000"/>
                    </a:schemeClr>
                  </a:solidFill>
                  <a:latin typeface="Arial" pitchFamily="34" charset="0"/>
                  <a:cs typeface="Arial" pitchFamily="34" charset="0"/>
                </a:rPr>
                <a:t>que permite determinar los impactos ambientales que generan ciertas actividades o proyectos. </a:t>
              </a:r>
              <a:r>
                <a:rPr lang="es-CL" sz="1100" b="1" i="1" dirty="0">
                  <a:latin typeface="Arial" pitchFamily="34" charset="0"/>
                  <a:cs typeface="Arial" pitchFamily="34" charset="0"/>
                </a:rPr>
                <a:t>Por lo tanto:</a:t>
              </a:r>
            </a:p>
            <a:p>
              <a:pPr>
                <a:defRPr/>
              </a:pPr>
              <a:endParaRPr lang="es-ES" sz="1400" b="1" dirty="0"/>
            </a:p>
          </p:txBody>
        </p:sp>
      </p:grpSp>
      <p:sp>
        <p:nvSpPr>
          <p:cNvPr id="12" name="12 Elipse"/>
          <p:cNvSpPr/>
          <p:nvPr/>
        </p:nvSpPr>
        <p:spPr>
          <a:xfrm>
            <a:off x="357188" y="1928813"/>
            <a:ext cx="2038350" cy="203835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C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s-CL"/>
          </a:p>
        </p:txBody>
      </p:sp>
      <p:sp>
        <p:nvSpPr>
          <p:cNvPr id="13" name="14 CuadroTexto"/>
          <p:cNvSpPr txBox="1">
            <a:spLocks noChangeArrowheads="1"/>
          </p:cNvSpPr>
          <p:nvPr/>
        </p:nvSpPr>
        <p:spPr bwMode="auto">
          <a:xfrm>
            <a:off x="571500" y="2474913"/>
            <a:ext cx="156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400" b="1">
                <a:solidFill>
                  <a:srgbClr val="FF0000"/>
                </a:solidFill>
                <a:latin typeface="Arial Black" pitchFamily="34" charset="0"/>
              </a:rPr>
              <a:t>Evalúa la </a:t>
            </a:r>
          </a:p>
          <a:p>
            <a:pPr algn="ctr" eaLnBrk="1" hangingPunct="1"/>
            <a:r>
              <a:rPr lang="es-CL" altLang="es-CL" sz="1400" b="1">
                <a:solidFill>
                  <a:srgbClr val="FF0000"/>
                </a:solidFill>
                <a:latin typeface="Arial Black" pitchFamily="34" charset="0"/>
              </a:rPr>
              <a:t>descripción </a:t>
            </a:r>
          </a:p>
          <a:p>
            <a:pPr algn="ctr" eaLnBrk="1" hangingPunct="1"/>
            <a:r>
              <a:rPr lang="es-CL" altLang="es-CL" sz="1400" b="1">
                <a:solidFill>
                  <a:srgbClr val="FF0000"/>
                </a:solidFill>
                <a:latin typeface="Arial Black" pitchFamily="34" charset="0"/>
              </a:rPr>
              <a:t>adecuada del </a:t>
            </a:r>
          </a:p>
          <a:p>
            <a:pPr algn="ctr" eaLnBrk="1" hangingPunct="1"/>
            <a:r>
              <a:rPr lang="es-CL" altLang="es-CL" sz="1400" b="1">
                <a:solidFill>
                  <a:srgbClr val="FF0000"/>
                </a:solidFill>
                <a:latin typeface="Arial Black" pitchFamily="34" charset="0"/>
              </a:rPr>
              <a:t>proyecto</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23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afterEffect">
                                  <p:stCondLst>
                                    <p:cond delay="0"/>
                                  </p:stCondLst>
                                  <p:childTnLst>
                                    <p:animMotion origin="layout" path="M 2.5E-6 1.85185E-6 L 2.5E-6 -0.60926 " pathEditMode="relative" rAng="0" ptsTypes="AA">
                                      <p:cBhvr>
                                        <p:cTn id="6" dur="2000" fill="hold"/>
                                        <p:tgtEl>
                                          <p:spTgt spid="4098"/>
                                        </p:tgtEl>
                                        <p:attrNameLst>
                                          <p:attrName>ppt_x</p:attrName>
                                          <p:attrName>ppt_y</p:attrName>
                                        </p:attrNameLst>
                                      </p:cBhvr>
                                      <p:rCtr x="0" y="-30500"/>
                                    </p:animMotion>
                                  </p:childTnLst>
                                </p:cTn>
                              </p:par>
                              <p:par>
                                <p:cTn id="7" presetID="35" presetClass="path" presetSubtype="0" accel="50000" decel="50000" fill="hold" nodeType="withEffect">
                                  <p:stCondLst>
                                    <p:cond delay="0"/>
                                  </p:stCondLst>
                                  <p:childTnLst>
                                    <p:animMotion origin="layout" path="M -4.44444E-6 0.01574 L -0.63489 0.01921 " pathEditMode="relative" rAng="0" ptsTypes="AA">
                                      <p:cBhvr>
                                        <p:cTn id="8" dur="2000" fill="hold"/>
                                        <p:tgtEl>
                                          <p:spTgt spid="2"/>
                                        </p:tgtEl>
                                        <p:attrNameLst>
                                          <p:attrName>ppt_x</p:attrName>
                                          <p:attrName>ppt_y</p:attrName>
                                        </p:attrNameLst>
                                      </p:cBhvr>
                                      <p:rCtr x="-31800" y="200"/>
                                    </p:animMotion>
                                  </p:childTnLst>
                                </p:cTn>
                              </p:par>
                            </p:childTnLst>
                          </p:cTn>
                        </p:par>
                        <p:par>
                          <p:cTn id="9" fill="hold" nodeType="afterGroup">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428625" y="1571625"/>
            <a:ext cx="5286375" cy="28575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9" name="Picture 2" descr="C:\Users\Diego\Desktop\presconama\Power Point\imagenes\imag-diapo-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1500188"/>
            <a:ext cx="5715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Diego\Desktop\presconama\Power Point\imagenes\hoj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4857750"/>
            <a:ext cx="1230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a:spLocks noChangeArrowheads="1"/>
          </p:cNvSpPr>
          <p:nvPr/>
        </p:nvSpPr>
        <p:spPr bwMode="auto">
          <a:xfrm>
            <a:off x="714375" y="1714500"/>
            <a:ext cx="379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3600">
                <a:solidFill>
                  <a:srgbClr val="FF0000"/>
                </a:solidFill>
                <a:latin typeface="Impact" pitchFamily="34" charset="0"/>
              </a:rPr>
              <a:t>WAKISI -</a:t>
            </a:r>
            <a:r>
              <a:rPr lang="es-CL" altLang="es-CL" sz="3200" i="1">
                <a:solidFill>
                  <a:srgbClr val="FF0000"/>
                </a:solidFill>
                <a:latin typeface="Impact" pitchFamily="34" charset="0"/>
              </a:rPr>
              <a:t>IMPORTANTE</a:t>
            </a:r>
            <a:endParaRPr lang="es-CL" altLang="es-CL" sz="3200" b="1" i="1">
              <a:solidFill>
                <a:srgbClr val="FF0000"/>
              </a:solidFill>
              <a:latin typeface="Impact" pitchFamily="34" charset="0"/>
            </a:endParaRPr>
          </a:p>
          <a:p>
            <a:pPr eaLnBrk="1" hangingPunct="1"/>
            <a:endParaRPr lang="es-CL" altLang="es-CL" sz="3600">
              <a:solidFill>
                <a:srgbClr val="FF0000"/>
              </a:solidFill>
              <a:latin typeface="Impact" pitchFamily="34" charset="0"/>
            </a:endParaRPr>
          </a:p>
        </p:txBody>
      </p:sp>
      <p:sp>
        <p:nvSpPr>
          <p:cNvPr id="12" name="11 CuadroTexto"/>
          <p:cNvSpPr txBox="1">
            <a:spLocks noChangeArrowheads="1"/>
          </p:cNvSpPr>
          <p:nvPr/>
        </p:nvSpPr>
        <p:spPr bwMode="auto">
          <a:xfrm>
            <a:off x="673100" y="2357438"/>
            <a:ext cx="50006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Aka wakichaña kunsa suma </a:t>
            </a:r>
            <a:r>
              <a:rPr lang="es-ES" altLang="es-CL" sz="1400" b="1">
                <a:solidFill>
                  <a:srgbClr val="FF0000"/>
                </a:solidFill>
              </a:rPr>
              <a:t>uñañchaña parlapthapiña luqt´añantaki taqiru yatiyaña atipaña Uchuq´uma</a:t>
            </a:r>
            <a:r>
              <a:rPr lang="es-CL" altLang="es-CL" sz="1400" b="1">
                <a:solidFill>
                  <a:srgbClr val="FF0000"/>
                </a:solidFill>
              </a:rPr>
              <a:t>, </a:t>
            </a:r>
            <a:r>
              <a:rPr lang="es-ES" altLang="es-CL" sz="1400" b="1"/>
              <a:t>khitinakas uñakapani churaña </a:t>
            </a:r>
            <a:r>
              <a:rPr lang="es-ES" altLang="es-CL" sz="1400" b="1">
                <a:solidFill>
                  <a:srgbClr val="FF0000"/>
                </a:solidFill>
              </a:rPr>
              <a:t>ukhamaraki parlapthapiña ayllus markas </a:t>
            </a:r>
            <a:r>
              <a:rPr lang="es-ES" altLang="es-CL" sz="1400" b="1"/>
              <a:t>“ yatiqiris muskpaya uchuq´uma” </a:t>
            </a:r>
            <a:endParaRPr lang="es-ES" altLang="es-CL" sz="1200" b="1"/>
          </a:p>
          <a:p>
            <a:pPr eaLnBrk="1" hangingPunct="1"/>
            <a:r>
              <a:rPr lang="es-CL" altLang="es-CL" sz="1200" b="1" i="1">
                <a:solidFill>
                  <a:srgbClr val="5F5F5F"/>
                </a:solidFill>
              </a:rPr>
              <a:t>Este procedimiento se sustenta en la participación de los Órganos de la Administración del Estado con competencia ambiental, quienes revisan los proyectos, así como en la participación de la comunidad en los "Estudios de Impacto Ambiental".</a:t>
            </a:r>
          </a:p>
          <a:p>
            <a:pPr eaLnBrk="1" hangingPunct="1"/>
            <a:endParaRPr lang="es-ES" altLang="es-CL" sz="1400" b="1"/>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41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500" fill="hold"/>
                                        <p:tgtEl>
                                          <p:spTgt spid="9"/>
                                        </p:tgtEl>
                                        <p:attrNameLst>
                                          <p:attrName>ppt_x</p:attrName>
                                          <p:attrName>ppt_y</p:attrName>
                                        </p:attrNameLst>
                                      </p:cBhvr>
                                    </p:animMotion>
                                  </p:childTnLst>
                                </p:cTn>
                              </p:par>
                            </p:childTnLst>
                          </p:cTn>
                        </p:par>
                        <p:par>
                          <p:cTn id="7" fill="hold" nodeType="afterGroup">
                            <p:stCondLst>
                              <p:cond delay="500"/>
                            </p:stCondLst>
                            <p:childTnLst>
                              <p:par>
                                <p:cTn id="8" presetID="63" presetClass="path" presetSubtype="0" accel="50000" decel="50000" fill="hold" nodeType="afterEffect">
                                  <p:stCondLst>
                                    <p:cond delay="0"/>
                                  </p:stCondLst>
                                  <p:childTnLst>
                                    <p:animMotion origin="layout" path="M -3.61111E-6 2.96296E-6 L 0.69896 2.96296E-6 " pathEditMode="relative" rAng="0" ptsTypes="AA">
                                      <p:cBhvr>
                                        <p:cTn id="9" dur="500" fill="hold"/>
                                        <p:tgtEl>
                                          <p:spTgt spid="10"/>
                                        </p:tgtEl>
                                        <p:attrNameLst>
                                          <p:attrName>ppt_x</p:attrName>
                                          <p:attrName>ppt_y</p:attrName>
                                        </p:attrNameLst>
                                      </p:cBhvr>
                                      <p:rCtr x="34900" y="0"/>
                                    </p:animMotion>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nodeType="afterGroup">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C:\Users\Diego\Desktop\presconama\Power Point\imagenes\hoj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571750"/>
            <a:ext cx="10556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C:\Users\Diego\Desktop\presconama\Power Point\imagenes\imag-diapo-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00313"/>
            <a:ext cx="295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2 Grupo"/>
          <p:cNvGrpSpPr>
            <a:grpSpLocks/>
          </p:cNvGrpSpPr>
          <p:nvPr/>
        </p:nvGrpSpPr>
        <p:grpSpPr bwMode="auto">
          <a:xfrm>
            <a:off x="3929063" y="357188"/>
            <a:ext cx="5214937" cy="1831975"/>
            <a:chOff x="4786314" y="1285860"/>
            <a:chExt cx="5215117" cy="1832742"/>
          </a:xfrm>
        </p:grpSpPr>
        <p:sp>
          <p:nvSpPr>
            <p:cNvPr id="8221" name="13 CuadroTexto"/>
            <p:cNvSpPr txBox="1">
              <a:spLocks noChangeArrowheads="1"/>
            </p:cNvSpPr>
            <p:nvPr/>
          </p:nvSpPr>
          <p:spPr bwMode="auto">
            <a:xfrm>
              <a:off x="4786314" y="1285860"/>
              <a:ext cx="5215117" cy="107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¿KUNASA AKA YATIKAWI </a:t>
              </a:r>
              <a:r>
                <a:rPr lang="es-ES" altLang="es-CL" sz="2400">
                  <a:solidFill>
                    <a:srgbClr val="FFC000"/>
                  </a:solidFill>
                  <a:latin typeface="Impact" pitchFamily="34" charset="0"/>
                </a:rPr>
                <a:t>MUSKPAYA</a:t>
              </a:r>
              <a:r>
                <a:rPr lang="es-ES" altLang="es-CL" sz="2400">
                  <a:latin typeface="Impact" pitchFamily="34" charset="0"/>
                </a:rPr>
                <a:t> UCHUQ´UMA</a:t>
              </a:r>
              <a:r>
                <a:rPr lang="es-CL" altLang="es-CL" sz="2400">
                  <a:latin typeface="Impact" pitchFamily="34" charset="0"/>
                </a:rPr>
                <a:t>?</a:t>
              </a:r>
              <a:endParaRPr lang="es-CL" altLang="es-CL" sz="1600">
                <a:latin typeface="Impact" pitchFamily="34" charset="0"/>
              </a:endParaRPr>
            </a:p>
            <a:p>
              <a:pPr eaLnBrk="1" hangingPunct="1"/>
              <a:r>
                <a:rPr lang="es-CL" altLang="es-CL" sz="1600" i="1">
                  <a:latin typeface="Impact" pitchFamily="34" charset="0"/>
                </a:rPr>
                <a:t>¿QUÉ ES UN ESTUDIO DE </a:t>
              </a:r>
              <a:r>
                <a:rPr lang="es-CL" altLang="es-CL" sz="1600" i="1">
                  <a:solidFill>
                    <a:srgbClr val="FFC000"/>
                  </a:solidFill>
                  <a:latin typeface="Impact" pitchFamily="34" charset="0"/>
                </a:rPr>
                <a:t>IMPACTO</a:t>
              </a:r>
              <a:r>
                <a:rPr lang="es-CL" altLang="es-CL" sz="1600" i="1">
                  <a:solidFill>
                    <a:srgbClr val="669900"/>
                  </a:solidFill>
                  <a:latin typeface="Impact" pitchFamily="34" charset="0"/>
                </a:rPr>
                <a:t> </a:t>
              </a:r>
              <a:r>
                <a:rPr lang="es-CL" altLang="es-CL" sz="1600" i="1">
                  <a:latin typeface="Impact" pitchFamily="34" charset="0"/>
                </a:rPr>
                <a:t>AMBIENTAL</a:t>
              </a:r>
              <a:r>
                <a:rPr lang="es-CL" altLang="es-CL" sz="1600" i="1">
                  <a:solidFill>
                    <a:srgbClr val="669900"/>
                  </a:solidFill>
                  <a:latin typeface="Impact" pitchFamily="34" charset="0"/>
                </a:rPr>
                <a:t> </a:t>
              </a:r>
              <a:r>
                <a:rPr lang="es-CL" altLang="es-CL" sz="1600" i="1">
                  <a:solidFill>
                    <a:srgbClr val="028805"/>
                  </a:solidFill>
                  <a:latin typeface="Impact" pitchFamily="34" charset="0"/>
                </a:rPr>
                <a:t>EIA</a:t>
              </a:r>
              <a:r>
                <a:rPr lang="es-CL" altLang="es-CL" sz="1600" i="1">
                  <a:latin typeface="Impact" pitchFamily="34" charset="0"/>
                </a:rPr>
                <a:t>?</a:t>
              </a:r>
            </a:p>
          </p:txBody>
        </p:sp>
        <p:sp>
          <p:nvSpPr>
            <p:cNvPr id="4" name="14 CuadroTexto"/>
            <p:cNvSpPr txBox="1">
              <a:spLocks noChangeArrowheads="1"/>
            </p:cNvSpPr>
            <p:nvPr/>
          </p:nvSpPr>
          <p:spPr bwMode="auto">
            <a:xfrm>
              <a:off x="4799014" y="2348342"/>
              <a:ext cx="4500717" cy="770260"/>
            </a:xfrm>
            <a:prstGeom prst="rect">
              <a:avLst/>
            </a:prstGeom>
            <a:noFill/>
            <a:ln w="9525">
              <a:noFill/>
              <a:miter lim="800000"/>
              <a:headEnd/>
              <a:tailEnd/>
            </a:ln>
          </p:spPr>
          <p:txBody>
            <a:bodyPr>
              <a:spAutoFit/>
            </a:bodyPr>
            <a:lstStyle/>
            <a:p>
              <a:pPr>
                <a:defRPr/>
              </a:pPr>
              <a:r>
                <a:rPr lang="es-CL" sz="1600" b="1" dirty="0" err="1">
                  <a:solidFill>
                    <a:srgbClr val="FF0000"/>
                  </a:solidFill>
                  <a:latin typeface="+mj-lt"/>
                </a:rPr>
                <a:t>Aka</a:t>
              </a:r>
              <a:r>
                <a:rPr lang="es-CL" sz="1600" b="1" dirty="0">
                  <a:solidFill>
                    <a:srgbClr val="FF0000"/>
                  </a:solidFill>
                  <a:latin typeface="+mj-lt"/>
                </a:rPr>
                <a:t> </a:t>
              </a:r>
              <a:r>
                <a:rPr lang="es-CL" sz="1600" b="1" dirty="0" err="1">
                  <a:solidFill>
                    <a:srgbClr val="FF0000"/>
                  </a:solidFill>
                  <a:latin typeface="+mj-lt"/>
                </a:rPr>
                <a:t>kelkata</a:t>
              </a:r>
              <a:r>
                <a:rPr lang="es-CL" sz="1600" b="1" dirty="0">
                  <a:solidFill>
                    <a:srgbClr val="FF0000"/>
                  </a:solidFill>
                  <a:latin typeface="+mj-lt"/>
                </a:rPr>
                <a:t> </a:t>
              </a:r>
              <a:r>
                <a:rPr lang="es-CL" sz="1600" b="1" dirty="0" err="1">
                  <a:solidFill>
                    <a:srgbClr val="FF0000"/>
                  </a:solidFill>
                  <a:latin typeface="+mj-lt"/>
                </a:rPr>
                <a:t>uñanchaña</a:t>
              </a:r>
              <a:r>
                <a:rPr lang="es-CL" sz="1600" b="1" dirty="0">
                  <a:solidFill>
                    <a:srgbClr val="FF0000"/>
                  </a:solidFill>
                  <a:latin typeface="+mj-lt"/>
                </a:rPr>
                <a:t> </a:t>
              </a:r>
              <a:r>
                <a:rPr lang="es-CL" sz="1600" b="1" dirty="0" err="1">
                  <a:solidFill>
                    <a:srgbClr val="FF0000"/>
                  </a:solidFill>
                  <a:latin typeface="+mj-lt"/>
                </a:rPr>
                <a:t>kunjama</a:t>
              </a:r>
              <a:r>
                <a:rPr lang="es-CL" sz="1600" b="1" dirty="0">
                  <a:solidFill>
                    <a:srgbClr val="FF0000"/>
                  </a:solidFill>
                  <a:latin typeface="+mj-lt"/>
                </a:rPr>
                <a:t> </a:t>
              </a:r>
              <a:r>
                <a:rPr lang="es-CL" sz="1600" b="1" dirty="0" err="1">
                  <a:solidFill>
                    <a:srgbClr val="FF0000"/>
                  </a:solidFill>
                  <a:latin typeface="+mj-lt"/>
                </a:rPr>
                <a:t>luratasa</a:t>
              </a:r>
              <a:r>
                <a:rPr lang="es-ES" sz="1600" b="1" dirty="0">
                  <a:solidFill>
                    <a:srgbClr val="FF0000"/>
                  </a:solidFill>
                  <a:latin typeface="+mj-lt"/>
                </a:rPr>
                <a:t>:</a:t>
              </a:r>
              <a:endParaRPr lang="es-ES" sz="1200" b="1" dirty="0">
                <a:solidFill>
                  <a:srgbClr val="FF0000"/>
                </a:solidFill>
                <a:latin typeface="+mj-lt"/>
              </a:endParaRPr>
            </a:p>
            <a:p>
              <a:pPr>
                <a:defRPr/>
              </a:pPr>
              <a:r>
                <a:rPr lang="es-CL" sz="1200" b="1" i="1" dirty="0">
                  <a:solidFill>
                    <a:srgbClr val="5F5F5F"/>
                  </a:solidFill>
                  <a:latin typeface="Arial" pitchFamily="34" charset="0"/>
                  <a:cs typeface="Arial" pitchFamily="34" charset="0"/>
                </a:rPr>
                <a:t>Es el documento que contiene:</a:t>
              </a:r>
              <a:endParaRPr lang="es-CL" sz="1200" b="1" i="1" dirty="0">
                <a:solidFill>
                  <a:srgbClr val="5F5F5F"/>
                </a:solidFill>
                <a:latin typeface="Impact" pitchFamily="34" charset="0"/>
                <a:cs typeface="Arial" pitchFamily="34" charset="0"/>
              </a:endParaRPr>
            </a:p>
            <a:p>
              <a:pPr>
                <a:defRPr/>
              </a:pPr>
              <a:endParaRPr lang="es-CL" sz="1600" b="1" dirty="0">
                <a:solidFill>
                  <a:srgbClr val="FF0000"/>
                </a:solidFill>
                <a:latin typeface="+mj-lt"/>
              </a:endParaRPr>
            </a:p>
          </p:txBody>
        </p:sp>
      </p:grpSp>
      <p:sp>
        <p:nvSpPr>
          <p:cNvPr id="16" name="15 CuadroTexto"/>
          <p:cNvSpPr txBox="1"/>
          <p:nvPr/>
        </p:nvSpPr>
        <p:spPr>
          <a:xfrm>
            <a:off x="714375" y="1785938"/>
            <a:ext cx="3286125" cy="708025"/>
          </a:xfrm>
          <a:prstGeom prst="rect">
            <a:avLst/>
          </a:prstGeom>
          <a:noFill/>
        </p:spPr>
        <p:txBody>
          <a:bodyPr>
            <a:spAutoFit/>
          </a:bodyPr>
          <a:lstStyle/>
          <a:p>
            <a:pPr>
              <a:defRPr/>
            </a:pPr>
            <a:r>
              <a:rPr lang="es-CL" sz="1400" b="1" dirty="0" err="1">
                <a:solidFill>
                  <a:srgbClr val="FF0000"/>
                </a:solidFill>
                <a:latin typeface="+mj-lt"/>
              </a:rPr>
              <a:t>Wal</a:t>
            </a:r>
            <a:r>
              <a:rPr lang="es-CL" sz="1400" b="1" dirty="0">
                <a:solidFill>
                  <a:srgbClr val="FF0000"/>
                </a:solidFill>
                <a:latin typeface="+mj-lt"/>
              </a:rPr>
              <a:t> </a:t>
            </a:r>
            <a:r>
              <a:rPr lang="es-CL" sz="1400" b="1" dirty="0" err="1">
                <a:solidFill>
                  <a:srgbClr val="FF0000"/>
                </a:solidFill>
                <a:latin typeface="+mj-lt"/>
              </a:rPr>
              <a:t>uñthaña</a:t>
            </a:r>
            <a:r>
              <a:rPr lang="es-CL" sz="1400" b="1" dirty="0">
                <a:latin typeface="+mj-lt"/>
              </a:rPr>
              <a:t>  </a:t>
            </a:r>
            <a:r>
              <a:rPr lang="es-CL" sz="1400" b="1" dirty="0" err="1">
                <a:latin typeface="+mj-lt"/>
              </a:rPr>
              <a:t>akja</a:t>
            </a:r>
            <a:r>
              <a:rPr lang="es-CL" sz="1400" b="1" dirty="0">
                <a:latin typeface="+mj-lt"/>
              </a:rPr>
              <a:t> </a:t>
            </a:r>
            <a:r>
              <a:rPr lang="es-CL" sz="1400" b="1" dirty="0" err="1">
                <a:latin typeface="+mj-lt"/>
              </a:rPr>
              <a:t>churaña</a:t>
            </a:r>
            <a:r>
              <a:rPr lang="es-CL" sz="1400" b="1" dirty="0">
                <a:latin typeface="+mj-lt"/>
              </a:rPr>
              <a:t> </a:t>
            </a:r>
            <a:r>
              <a:rPr lang="es-CL" sz="1400" b="1" dirty="0" err="1">
                <a:latin typeface="+mj-lt"/>
              </a:rPr>
              <a:t>luraña</a:t>
            </a:r>
            <a:r>
              <a:rPr lang="es-CL" sz="1400" b="1" dirty="0">
                <a:latin typeface="+mj-lt"/>
              </a:rPr>
              <a:t>.</a:t>
            </a:r>
            <a:r>
              <a:rPr lang="es-ES" sz="1400" b="1" dirty="0">
                <a:latin typeface="+mj-lt"/>
              </a:rPr>
              <a:t> </a:t>
            </a:r>
            <a:endParaRPr lang="es-ES" sz="1200" b="1" dirty="0">
              <a:latin typeface="+mj-lt"/>
            </a:endParaRPr>
          </a:p>
          <a:p>
            <a:pPr fontAlgn="auto">
              <a:spcBef>
                <a:spcPts val="0"/>
              </a:spcBef>
              <a:spcAft>
                <a:spcPts val="0"/>
              </a:spcAft>
              <a:defRPr/>
            </a:pPr>
            <a:r>
              <a:rPr lang="es-CL" sz="1200" b="1" i="1" dirty="0">
                <a:solidFill>
                  <a:srgbClr val="5F5F5F"/>
                </a:solidFill>
                <a:latin typeface="Arial" pitchFamily="34" charset="0"/>
                <a:cs typeface="Arial" pitchFamily="34" charset="0"/>
              </a:rPr>
              <a:t>La descripción de un proyecto o actividad.</a:t>
            </a:r>
          </a:p>
          <a:p>
            <a:pPr>
              <a:defRPr/>
            </a:pPr>
            <a:endParaRPr lang="es-ES" sz="1400" b="1" dirty="0">
              <a:latin typeface="+mj-lt"/>
            </a:endParaRPr>
          </a:p>
        </p:txBody>
      </p:sp>
      <p:sp>
        <p:nvSpPr>
          <p:cNvPr id="25" name="24 CuadroTexto"/>
          <p:cNvSpPr txBox="1"/>
          <p:nvPr/>
        </p:nvSpPr>
        <p:spPr>
          <a:xfrm>
            <a:off x="495300" y="3714750"/>
            <a:ext cx="2576513" cy="1108075"/>
          </a:xfrm>
          <a:prstGeom prst="rect">
            <a:avLst/>
          </a:prstGeom>
          <a:noFill/>
        </p:spPr>
        <p:txBody>
          <a:bodyPr>
            <a:spAutoFit/>
          </a:bodyPr>
          <a:lstStyle/>
          <a:p>
            <a:pPr>
              <a:defRPr/>
            </a:pPr>
            <a:r>
              <a:rPr lang="es-CL" sz="1400" b="1" dirty="0" err="1">
                <a:solidFill>
                  <a:srgbClr val="FF0000"/>
                </a:solidFill>
                <a:latin typeface="+mj-lt"/>
              </a:rPr>
              <a:t>Arsutajeya</a:t>
            </a:r>
            <a:r>
              <a:rPr lang="es-CL" sz="1400" b="1" dirty="0">
                <a:solidFill>
                  <a:srgbClr val="FF0000"/>
                </a:solidFill>
                <a:latin typeface="+mj-lt"/>
              </a:rPr>
              <a:t> </a:t>
            </a:r>
            <a:r>
              <a:rPr lang="es-CL" sz="1400" b="1" dirty="0" err="1">
                <a:solidFill>
                  <a:srgbClr val="FF0000"/>
                </a:solidFill>
                <a:latin typeface="+mj-lt"/>
              </a:rPr>
              <a:t>lurañataki</a:t>
            </a:r>
            <a:r>
              <a:rPr lang="es-CL" sz="1400" b="1" dirty="0">
                <a:latin typeface="+mj-lt"/>
              </a:rPr>
              <a:t> </a:t>
            </a:r>
            <a:r>
              <a:rPr lang="es-CL" sz="1400" b="1" dirty="0" err="1">
                <a:latin typeface="+mj-lt"/>
              </a:rPr>
              <a:t>kamachinaka</a:t>
            </a:r>
            <a:r>
              <a:rPr lang="es-CL" sz="1400" b="1" dirty="0">
                <a:latin typeface="+mj-lt"/>
              </a:rPr>
              <a:t> </a:t>
            </a:r>
            <a:r>
              <a:rPr lang="es-CL" sz="1400" b="1" dirty="0" err="1">
                <a:latin typeface="+mj-lt"/>
              </a:rPr>
              <a:t>uchuq´uma</a:t>
            </a:r>
            <a:r>
              <a:rPr lang="es-CL" sz="1400" b="1" dirty="0">
                <a:latin typeface="+mj-lt"/>
              </a:rPr>
              <a:t>.</a:t>
            </a:r>
            <a:endParaRPr lang="es-CL" sz="1200" b="1" dirty="0">
              <a:latin typeface="+mj-lt"/>
            </a:endParaRPr>
          </a:p>
          <a:p>
            <a:pPr fontAlgn="auto">
              <a:spcBef>
                <a:spcPts val="0"/>
              </a:spcBef>
              <a:spcAft>
                <a:spcPts val="0"/>
              </a:spcAft>
              <a:defRPr/>
            </a:pPr>
            <a:r>
              <a:rPr lang="es-CL" sz="1200" b="1" i="1" dirty="0">
                <a:solidFill>
                  <a:srgbClr val="5F5F5F"/>
                </a:solidFill>
              </a:rPr>
              <a:t>El plan de cumplimiento de la legislación ambiental aplicable.</a:t>
            </a:r>
          </a:p>
          <a:p>
            <a:pPr>
              <a:defRPr/>
            </a:pPr>
            <a:r>
              <a:rPr lang="es-ES" sz="1400" b="1" dirty="0">
                <a:latin typeface="+mj-lt"/>
              </a:rPr>
              <a:t> </a:t>
            </a:r>
            <a:endParaRPr lang="es-CL" sz="1400" b="1" dirty="0">
              <a:latin typeface="+mj-lt"/>
            </a:endParaRPr>
          </a:p>
        </p:txBody>
      </p:sp>
      <p:sp>
        <p:nvSpPr>
          <p:cNvPr id="27" name="26 CuadroTexto"/>
          <p:cNvSpPr txBox="1">
            <a:spLocks noChangeArrowheads="1"/>
          </p:cNvSpPr>
          <p:nvPr/>
        </p:nvSpPr>
        <p:spPr bwMode="auto">
          <a:xfrm>
            <a:off x="1495425" y="5214938"/>
            <a:ext cx="30051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b="1">
                <a:solidFill>
                  <a:srgbClr val="FF0000"/>
                </a:solidFill>
                <a:latin typeface="Calibri" pitchFamily="34" charset="0"/>
              </a:rPr>
              <a:t>Kha sumachaña</a:t>
            </a:r>
            <a:r>
              <a:rPr lang="es-CL" altLang="es-CL" sz="1400" b="1">
                <a:latin typeface="Calibri" pitchFamily="34" charset="0"/>
              </a:rPr>
              <a:t> </a:t>
            </a:r>
            <a:r>
              <a:rPr lang="es-ES" altLang="es-CL" sz="1400" b="1">
                <a:latin typeface="Calibri" pitchFamily="34" charset="0"/>
              </a:rPr>
              <a:t>chika taypi  uchuq´umapa uka apantayaña (chekapa k´unkallita). </a:t>
            </a:r>
            <a:endParaRPr lang="es-ES" altLang="es-CL" sz="1200" b="1">
              <a:latin typeface="Calibri" pitchFamily="34" charset="0"/>
            </a:endParaRPr>
          </a:p>
          <a:p>
            <a:pPr eaLnBrk="1" hangingPunct="1"/>
            <a:r>
              <a:rPr lang="es-CL" altLang="es-CL" sz="1200" b="1" i="1">
                <a:solidFill>
                  <a:srgbClr val="5F5F5F"/>
                </a:solidFill>
              </a:rPr>
              <a:t>Las condiciones del medio</a:t>
            </a:r>
          </a:p>
          <a:p>
            <a:pPr eaLnBrk="1" hangingPunct="1"/>
            <a:r>
              <a:rPr lang="es-CL" altLang="es-CL" sz="1200" b="1" i="1">
                <a:solidFill>
                  <a:srgbClr val="5F5F5F"/>
                </a:solidFill>
              </a:rPr>
              <a:t>ambiente en el área de influencia.</a:t>
            </a:r>
          </a:p>
          <a:p>
            <a:pPr eaLnBrk="1" hangingPunct="1"/>
            <a:endParaRPr lang="es-CL" altLang="es-CL" sz="1400" b="1">
              <a:latin typeface="Calibri" pitchFamily="34" charset="0"/>
            </a:endParaRPr>
          </a:p>
        </p:txBody>
      </p:sp>
      <p:sp>
        <p:nvSpPr>
          <p:cNvPr id="29" name="28 CuadroTexto"/>
          <p:cNvSpPr txBox="1"/>
          <p:nvPr/>
        </p:nvSpPr>
        <p:spPr>
          <a:xfrm>
            <a:off x="4852988" y="5000625"/>
            <a:ext cx="4291012" cy="1354138"/>
          </a:xfrm>
          <a:prstGeom prst="rect">
            <a:avLst/>
          </a:prstGeom>
          <a:noFill/>
        </p:spPr>
        <p:txBody>
          <a:bodyPr>
            <a:spAutoFit/>
          </a:bodyPr>
          <a:lstStyle/>
          <a:p>
            <a:pPr>
              <a:defRPr/>
            </a:pPr>
            <a:r>
              <a:rPr lang="es-CL" sz="1400" b="1" dirty="0" err="1">
                <a:solidFill>
                  <a:srgbClr val="FF0000"/>
                </a:solidFill>
                <a:latin typeface="+mj-lt"/>
              </a:rPr>
              <a:t>Yatjatayaña</a:t>
            </a:r>
            <a:r>
              <a:rPr lang="es-CL" sz="1400" b="1" dirty="0">
                <a:solidFill>
                  <a:srgbClr val="FF0000"/>
                </a:solidFill>
                <a:latin typeface="+mj-lt"/>
              </a:rPr>
              <a:t> </a:t>
            </a:r>
            <a:r>
              <a:rPr lang="es-CL" sz="1400" b="1" dirty="0" err="1">
                <a:solidFill>
                  <a:srgbClr val="FF0000"/>
                </a:solidFill>
                <a:latin typeface="+mj-lt"/>
              </a:rPr>
              <a:t>uñakipaña</a:t>
            </a:r>
            <a:r>
              <a:rPr lang="es-CL" sz="1400" b="1" dirty="0">
                <a:solidFill>
                  <a:srgbClr val="FF0000"/>
                </a:solidFill>
                <a:latin typeface="+mj-lt"/>
              </a:rPr>
              <a:t> wali </a:t>
            </a:r>
            <a:r>
              <a:rPr lang="es-CL" sz="1400" b="1" dirty="0" err="1">
                <a:solidFill>
                  <a:srgbClr val="FF0000"/>
                </a:solidFill>
                <a:latin typeface="+mj-lt"/>
              </a:rPr>
              <a:t>janicha</a:t>
            </a:r>
            <a:r>
              <a:rPr lang="es-CL" sz="1400" b="1" dirty="0">
                <a:solidFill>
                  <a:srgbClr val="FF0000"/>
                </a:solidFill>
                <a:latin typeface="+mj-lt"/>
              </a:rPr>
              <a:t> </a:t>
            </a:r>
            <a:r>
              <a:rPr lang="es-CL" sz="1400" b="1" dirty="0" err="1">
                <a:solidFill>
                  <a:srgbClr val="FF0000"/>
                </a:solidFill>
                <a:latin typeface="+mj-lt"/>
              </a:rPr>
              <a:t>muskpayata</a:t>
            </a:r>
            <a:r>
              <a:rPr lang="es-CL" sz="1400" b="1" dirty="0">
                <a:latin typeface="+mj-lt"/>
              </a:rPr>
              <a:t> </a:t>
            </a:r>
            <a:r>
              <a:rPr lang="es-CL" sz="1400" b="1" dirty="0" err="1">
                <a:latin typeface="+mj-lt"/>
              </a:rPr>
              <a:t>uchuq´umana</a:t>
            </a:r>
            <a:r>
              <a:rPr lang="es-CL" sz="1400" b="1" dirty="0">
                <a:latin typeface="+mj-lt"/>
              </a:rPr>
              <a:t>, </a:t>
            </a:r>
            <a:r>
              <a:rPr lang="es-CL" sz="1400" b="1" dirty="0" err="1">
                <a:latin typeface="+mj-lt"/>
              </a:rPr>
              <a:t>apayaña</a:t>
            </a:r>
            <a:r>
              <a:rPr lang="es-CL" sz="1400" b="1" dirty="0">
                <a:latin typeface="+mj-lt"/>
              </a:rPr>
              <a:t> </a:t>
            </a:r>
            <a:r>
              <a:rPr lang="es-CL" sz="1400" b="1" dirty="0" err="1">
                <a:latin typeface="+mj-lt"/>
              </a:rPr>
              <a:t>churañtake</a:t>
            </a:r>
            <a:r>
              <a:rPr lang="es-CL" sz="1400" b="1" dirty="0">
                <a:latin typeface="+mj-lt"/>
              </a:rPr>
              <a:t> </a:t>
            </a:r>
            <a:r>
              <a:rPr lang="es-CL" sz="1400" b="1" dirty="0" err="1">
                <a:latin typeface="+mj-lt"/>
              </a:rPr>
              <a:t>nayrapacha</a:t>
            </a:r>
            <a:r>
              <a:rPr lang="es-CL" sz="1400" b="1" dirty="0">
                <a:latin typeface="+mj-lt"/>
              </a:rPr>
              <a:t>  </a:t>
            </a:r>
            <a:r>
              <a:rPr lang="es-CL" sz="1400" b="1" dirty="0" err="1">
                <a:latin typeface="+mj-lt"/>
              </a:rPr>
              <a:t>juchawi</a:t>
            </a:r>
            <a:r>
              <a:rPr lang="es-CL" sz="1400" b="1" dirty="0">
                <a:latin typeface="+mj-lt"/>
              </a:rPr>
              <a:t>, </a:t>
            </a:r>
            <a:r>
              <a:rPr lang="es-CL" sz="1400" b="1" dirty="0" err="1">
                <a:latin typeface="+mj-lt"/>
              </a:rPr>
              <a:t>jani</a:t>
            </a:r>
            <a:r>
              <a:rPr lang="es-CL" sz="1400" b="1" dirty="0">
                <a:latin typeface="+mj-lt"/>
              </a:rPr>
              <a:t> </a:t>
            </a:r>
            <a:r>
              <a:rPr lang="es-CL" sz="1400" b="1" dirty="0" err="1">
                <a:latin typeface="+mj-lt"/>
              </a:rPr>
              <a:t>un´jtiri</a:t>
            </a:r>
            <a:r>
              <a:rPr lang="es-CL" sz="1400" b="1" dirty="0">
                <a:latin typeface="+mj-lt"/>
              </a:rPr>
              <a:t> </a:t>
            </a:r>
            <a:r>
              <a:rPr lang="es-CL" sz="1400" b="1" dirty="0" err="1">
                <a:latin typeface="+mj-lt"/>
              </a:rPr>
              <a:t>kunsa</a:t>
            </a:r>
            <a:r>
              <a:rPr lang="es-CL" sz="1400" b="1" dirty="0">
                <a:latin typeface="+mj-lt"/>
              </a:rPr>
              <a:t> </a:t>
            </a:r>
            <a:r>
              <a:rPr lang="es-CL" sz="1400" b="1" dirty="0" err="1">
                <a:latin typeface="+mj-lt"/>
              </a:rPr>
              <a:t>apnokata</a:t>
            </a:r>
            <a:r>
              <a:rPr lang="es-CL" sz="1400" b="1" dirty="0">
                <a:latin typeface="+mj-lt"/>
              </a:rPr>
              <a:t> </a:t>
            </a:r>
            <a:r>
              <a:rPr lang="es-CL" sz="1400" b="1" dirty="0" err="1">
                <a:latin typeface="+mj-lt"/>
              </a:rPr>
              <a:t>jacharu</a:t>
            </a:r>
            <a:r>
              <a:rPr lang="es-CL" sz="1400" b="1" dirty="0">
                <a:latin typeface="+mj-lt"/>
              </a:rPr>
              <a:t> </a:t>
            </a:r>
            <a:r>
              <a:rPr lang="es-CL" sz="1400" b="1" dirty="0" err="1">
                <a:latin typeface="+mj-lt"/>
              </a:rPr>
              <a:t>uñjaña</a:t>
            </a:r>
            <a:r>
              <a:rPr lang="es-CL" sz="1400" b="1" dirty="0">
                <a:latin typeface="+mj-lt"/>
              </a:rPr>
              <a:t> </a:t>
            </a:r>
            <a:r>
              <a:rPr lang="es-CL" sz="1400" b="1" dirty="0" err="1">
                <a:latin typeface="+mj-lt"/>
              </a:rPr>
              <a:t>aka</a:t>
            </a:r>
            <a:r>
              <a:rPr lang="es-CL" sz="1400" b="1" dirty="0">
                <a:latin typeface="+mj-lt"/>
              </a:rPr>
              <a:t> </a:t>
            </a:r>
            <a:r>
              <a:rPr lang="es-CL" sz="1400" b="1" dirty="0" err="1">
                <a:latin typeface="+mj-lt"/>
              </a:rPr>
              <a:t>muskpayata</a:t>
            </a:r>
            <a:r>
              <a:rPr lang="es-CL" sz="1400" b="1" dirty="0">
                <a:latin typeface="+mj-lt"/>
              </a:rPr>
              <a:t> </a:t>
            </a:r>
            <a:r>
              <a:rPr lang="es-CL" sz="1400" b="1" dirty="0" err="1">
                <a:latin typeface="+mj-lt"/>
              </a:rPr>
              <a:t>uchuq´umana</a:t>
            </a:r>
            <a:r>
              <a:rPr lang="es-CL" sz="1400" b="1" dirty="0">
                <a:latin typeface="+mj-lt"/>
              </a:rPr>
              <a:t>.</a:t>
            </a:r>
            <a:r>
              <a:rPr lang="es-ES" sz="1400" b="1" dirty="0">
                <a:latin typeface="+mj-lt"/>
              </a:rPr>
              <a:t> </a:t>
            </a:r>
            <a:endParaRPr lang="es-ES" sz="1200" b="1" dirty="0">
              <a:latin typeface="+mj-lt"/>
            </a:endParaRPr>
          </a:p>
          <a:p>
            <a:pPr fontAlgn="auto">
              <a:spcBef>
                <a:spcPts val="0"/>
              </a:spcBef>
              <a:spcAft>
                <a:spcPts val="0"/>
              </a:spcAft>
              <a:defRPr/>
            </a:pPr>
            <a:r>
              <a:rPr lang="es-CL" sz="1200" b="1" i="1" dirty="0">
                <a:solidFill>
                  <a:srgbClr val="5F5F5F"/>
                </a:solidFill>
                <a:latin typeface="Arial" pitchFamily="34" charset="0"/>
                <a:cs typeface="Arial" pitchFamily="34" charset="0"/>
              </a:rPr>
              <a:t>La predicción y evaluación de impactos ambientales.</a:t>
            </a:r>
          </a:p>
          <a:p>
            <a:pPr>
              <a:defRPr/>
            </a:pPr>
            <a:endParaRPr lang="es-CL" sz="1400" b="1" dirty="0">
              <a:latin typeface="+mj-lt"/>
            </a:endParaRPr>
          </a:p>
        </p:txBody>
      </p:sp>
      <p:sp>
        <p:nvSpPr>
          <p:cNvPr id="30" name="29 CuadroTexto"/>
          <p:cNvSpPr txBox="1">
            <a:spLocks noChangeArrowheads="1"/>
          </p:cNvSpPr>
          <p:nvPr/>
        </p:nvSpPr>
        <p:spPr bwMode="auto">
          <a:xfrm>
            <a:off x="5567363" y="2071688"/>
            <a:ext cx="3148012" cy="708025"/>
          </a:xfrm>
          <a:prstGeom prst="rect">
            <a:avLst/>
          </a:prstGeom>
          <a:noFill/>
          <a:ln w="9525">
            <a:noFill/>
            <a:miter lim="800000"/>
            <a:headEnd/>
            <a:tailEnd/>
          </a:ln>
        </p:spPr>
        <p:txBody>
          <a:bodyPr>
            <a:spAutoFit/>
          </a:bodyPr>
          <a:lstStyle/>
          <a:p>
            <a:pPr>
              <a:defRPr/>
            </a:pPr>
            <a:r>
              <a:rPr lang="es-CL" sz="1400" b="1" dirty="0" err="1">
                <a:solidFill>
                  <a:srgbClr val="FF0000"/>
                </a:solidFill>
                <a:latin typeface="+mj-lt"/>
              </a:rPr>
              <a:t>Aka</a:t>
            </a:r>
            <a:r>
              <a:rPr lang="es-CL" sz="1400" b="1" dirty="0">
                <a:solidFill>
                  <a:srgbClr val="FF0000"/>
                </a:solidFill>
                <a:latin typeface="+mj-lt"/>
              </a:rPr>
              <a:t> </a:t>
            </a:r>
            <a:r>
              <a:rPr lang="es-CL" sz="1400" b="1" dirty="0" err="1">
                <a:solidFill>
                  <a:srgbClr val="FF0000"/>
                </a:solidFill>
                <a:latin typeface="+mj-lt"/>
              </a:rPr>
              <a:t>arsutaje</a:t>
            </a:r>
            <a:r>
              <a:rPr lang="es-CL" sz="1400" b="1" dirty="0">
                <a:latin typeface="+mj-lt"/>
              </a:rPr>
              <a:t> </a:t>
            </a:r>
            <a:r>
              <a:rPr lang="es-CL" sz="1400" b="1" dirty="0" err="1">
                <a:latin typeface="+mj-lt"/>
              </a:rPr>
              <a:t>arkañtaki</a:t>
            </a:r>
            <a:r>
              <a:rPr lang="es-CL" sz="1400" b="1" dirty="0">
                <a:latin typeface="+mj-lt"/>
              </a:rPr>
              <a:t> </a:t>
            </a:r>
            <a:r>
              <a:rPr lang="es-CL" sz="1400" b="1" dirty="0" err="1">
                <a:latin typeface="+mj-lt"/>
              </a:rPr>
              <a:t>uchuq´uma</a:t>
            </a:r>
            <a:r>
              <a:rPr lang="es-CL" sz="1400" b="1" dirty="0">
                <a:latin typeface="+mj-lt"/>
              </a:rPr>
              <a:t>.</a:t>
            </a:r>
            <a:endParaRPr lang="es-CL" sz="1200" b="1" dirty="0">
              <a:latin typeface="+mj-lt"/>
            </a:endParaRPr>
          </a:p>
          <a:p>
            <a:pPr>
              <a:defRPr/>
            </a:pPr>
            <a:r>
              <a:rPr lang="es-CL" sz="1200" b="1" i="1" dirty="0">
                <a:solidFill>
                  <a:srgbClr val="5F5F5F"/>
                </a:solidFill>
              </a:rPr>
              <a:t>El plan de seguimiento ambiental.</a:t>
            </a:r>
          </a:p>
          <a:p>
            <a:pPr>
              <a:defRPr/>
            </a:pPr>
            <a:r>
              <a:rPr lang="es-ES" sz="1400" b="1" dirty="0">
                <a:latin typeface="+mj-lt"/>
              </a:rPr>
              <a:t> </a:t>
            </a:r>
            <a:endParaRPr lang="es-CL" sz="1400" b="1" dirty="0">
              <a:latin typeface="+mj-lt"/>
            </a:endParaRPr>
          </a:p>
        </p:txBody>
      </p:sp>
      <p:sp>
        <p:nvSpPr>
          <p:cNvPr id="31" name="30 CuadroTexto"/>
          <p:cNvSpPr txBox="1">
            <a:spLocks noChangeArrowheads="1"/>
          </p:cNvSpPr>
          <p:nvPr/>
        </p:nvSpPr>
        <p:spPr bwMode="auto">
          <a:xfrm>
            <a:off x="6143625" y="3071813"/>
            <a:ext cx="2857500" cy="1754187"/>
          </a:xfrm>
          <a:prstGeom prst="rect">
            <a:avLst/>
          </a:prstGeom>
          <a:noFill/>
          <a:ln w="9525">
            <a:noFill/>
            <a:miter lim="800000"/>
            <a:headEnd/>
            <a:tailEnd/>
          </a:ln>
        </p:spPr>
        <p:txBody>
          <a:bodyPr>
            <a:spAutoFit/>
          </a:bodyPr>
          <a:lstStyle/>
          <a:p>
            <a:pPr>
              <a:defRPr/>
            </a:pPr>
            <a:r>
              <a:rPr lang="es-CL" sz="1400" b="1" dirty="0" err="1">
                <a:solidFill>
                  <a:srgbClr val="FF0000"/>
                </a:solidFill>
                <a:latin typeface="+mj-lt"/>
              </a:rPr>
              <a:t>Arsutajeya</a:t>
            </a:r>
            <a:r>
              <a:rPr lang="es-CL" sz="1400" b="1" dirty="0">
                <a:solidFill>
                  <a:srgbClr val="FF0000"/>
                </a:solidFill>
                <a:latin typeface="+mj-lt"/>
              </a:rPr>
              <a:t> </a:t>
            </a:r>
            <a:r>
              <a:rPr lang="es-CL" sz="1400" b="1" dirty="0" err="1">
                <a:solidFill>
                  <a:srgbClr val="FF0000"/>
                </a:solidFill>
                <a:latin typeface="+mj-lt"/>
              </a:rPr>
              <a:t>chhiyaña</a:t>
            </a:r>
            <a:r>
              <a:rPr lang="es-CL" sz="1400" b="1" dirty="0">
                <a:solidFill>
                  <a:srgbClr val="FF0000"/>
                </a:solidFill>
                <a:latin typeface="+mj-lt"/>
              </a:rPr>
              <a:t> </a:t>
            </a:r>
            <a:r>
              <a:rPr lang="es-CL" sz="1400" b="1" dirty="0" err="1">
                <a:solidFill>
                  <a:srgbClr val="FF0000"/>
                </a:solidFill>
                <a:latin typeface="+mj-lt"/>
              </a:rPr>
              <a:t>ratuki</a:t>
            </a:r>
            <a:r>
              <a:rPr lang="es-CL" sz="1400" b="1" dirty="0">
                <a:latin typeface="+mj-lt"/>
              </a:rPr>
              <a:t> </a:t>
            </a:r>
            <a:r>
              <a:rPr lang="es-CL" sz="1400" b="1" dirty="0" err="1">
                <a:latin typeface="+mj-lt"/>
              </a:rPr>
              <a:t>askichaña</a:t>
            </a:r>
            <a:r>
              <a:rPr lang="es-CL" sz="1400" b="1" dirty="0">
                <a:latin typeface="+mj-lt"/>
              </a:rPr>
              <a:t> </a:t>
            </a:r>
            <a:r>
              <a:rPr lang="es-CL" sz="1400" b="1" dirty="0" err="1">
                <a:latin typeface="+mj-lt"/>
              </a:rPr>
              <a:t>jan</a:t>
            </a:r>
            <a:r>
              <a:rPr lang="es-CL" sz="1400" b="1" dirty="0">
                <a:latin typeface="+mj-lt"/>
              </a:rPr>
              <a:t> </a:t>
            </a:r>
            <a:r>
              <a:rPr lang="es-CL" sz="1400" b="1" dirty="0" err="1">
                <a:latin typeface="+mj-lt"/>
              </a:rPr>
              <a:t>chaujthaña</a:t>
            </a:r>
            <a:r>
              <a:rPr lang="es-CL" sz="1400" b="1" dirty="0">
                <a:latin typeface="+mj-lt"/>
              </a:rPr>
              <a:t> </a:t>
            </a:r>
            <a:r>
              <a:rPr lang="es-CL" sz="1400" b="1" dirty="0" err="1">
                <a:latin typeface="+mj-lt"/>
              </a:rPr>
              <a:t>askichtañtaki</a:t>
            </a:r>
            <a:r>
              <a:rPr lang="es-CL" sz="1400" b="1" dirty="0">
                <a:latin typeface="+mj-lt"/>
              </a:rPr>
              <a:t> </a:t>
            </a:r>
            <a:r>
              <a:rPr lang="es-CL" sz="1400" b="1" dirty="0" err="1">
                <a:latin typeface="+mj-lt"/>
              </a:rPr>
              <a:t>churañapa</a:t>
            </a:r>
            <a:r>
              <a:rPr lang="es-CL" sz="1400" b="1" dirty="0">
                <a:latin typeface="+mj-lt"/>
              </a:rPr>
              <a:t> </a:t>
            </a:r>
            <a:r>
              <a:rPr lang="es-CL" sz="1400" b="1" dirty="0" err="1">
                <a:latin typeface="+mj-lt"/>
              </a:rPr>
              <a:t>kunaman</a:t>
            </a:r>
            <a:r>
              <a:rPr lang="es-CL" sz="1400" b="1" dirty="0">
                <a:latin typeface="+mj-lt"/>
              </a:rPr>
              <a:t> </a:t>
            </a:r>
            <a:r>
              <a:rPr lang="es-CL" sz="1400" b="1" dirty="0" err="1">
                <a:latin typeface="+mj-lt"/>
              </a:rPr>
              <a:t>muskpayata</a:t>
            </a:r>
            <a:r>
              <a:rPr lang="es-CL" sz="1400" b="1" dirty="0">
                <a:latin typeface="+mj-lt"/>
              </a:rPr>
              <a:t> </a:t>
            </a:r>
            <a:r>
              <a:rPr lang="es-CL" sz="1400" b="1" dirty="0" err="1">
                <a:latin typeface="+mj-lt"/>
              </a:rPr>
              <a:t>uñich´aytaña</a:t>
            </a:r>
            <a:r>
              <a:rPr lang="es-CL" sz="1400" b="1" dirty="0">
                <a:latin typeface="+mj-lt"/>
              </a:rPr>
              <a:t>.</a:t>
            </a:r>
            <a:endParaRPr lang="es-CL" sz="1000" b="1" dirty="0">
              <a:latin typeface="+mj-lt"/>
            </a:endParaRPr>
          </a:p>
          <a:p>
            <a:pPr>
              <a:defRPr/>
            </a:pPr>
            <a:r>
              <a:rPr lang="es-CL" sz="1200" b="1" i="1" dirty="0">
                <a:solidFill>
                  <a:srgbClr val="5F5F5F"/>
                </a:solidFill>
                <a:latin typeface="Arial" pitchFamily="34" charset="0"/>
                <a:cs typeface="Arial" pitchFamily="34" charset="0"/>
              </a:rPr>
              <a:t>El plan de medidas de mitigación, reparación y/o compensación.</a:t>
            </a:r>
          </a:p>
          <a:p>
            <a:pPr>
              <a:defRPr/>
            </a:pPr>
            <a:endParaRPr lang="es-CL" sz="1400" b="1" dirty="0">
              <a:latin typeface="+mj-lt"/>
            </a:endParaRPr>
          </a:p>
        </p:txBody>
      </p:sp>
      <p:grpSp>
        <p:nvGrpSpPr>
          <p:cNvPr id="3" name="37 Grupo"/>
          <p:cNvGrpSpPr>
            <a:grpSpLocks/>
          </p:cNvGrpSpPr>
          <p:nvPr/>
        </p:nvGrpSpPr>
        <p:grpSpPr bwMode="auto">
          <a:xfrm>
            <a:off x="2794000" y="2166938"/>
            <a:ext cx="3221038" cy="3062287"/>
            <a:chOff x="2181158" y="2166986"/>
            <a:chExt cx="3220849" cy="3062660"/>
          </a:xfrm>
        </p:grpSpPr>
        <p:grpSp>
          <p:nvGrpSpPr>
            <p:cNvPr id="8205" name="20 Grupo"/>
            <p:cNvGrpSpPr>
              <a:grpSpLocks/>
            </p:cNvGrpSpPr>
            <p:nvPr/>
          </p:nvGrpSpPr>
          <p:grpSpPr bwMode="auto">
            <a:xfrm rot="900000">
              <a:off x="4341260" y="2166986"/>
              <a:ext cx="372680" cy="837305"/>
              <a:chOff x="5402648" y="3237080"/>
              <a:chExt cx="506658" cy="1138313"/>
            </a:xfrm>
          </p:grpSpPr>
          <p:sp>
            <p:nvSpPr>
              <p:cNvPr id="37" name="36 Elipse"/>
              <p:cNvSpPr/>
              <p:nvPr/>
            </p:nvSpPr>
            <p:spPr>
              <a:xfrm>
                <a:off x="5680711" y="3236909"/>
                <a:ext cx="213649" cy="2136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8" name="37 Conector recto"/>
              <p:cNvCxnSpPr>
                <a:stCxn id="37" idx="4"/>
              </p:cNvCxnSpPr>
              <p:nvPr/>
            </p:nvCxnSpPr>
            <p:spPr>
              <a:xfrm rot="4500000">
                <a:off x="5209896" y="3654288"/>
                <a:ext cx="865544" cy="5157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6" name="23 Grupo"/>
            <p:cNvGrpSpPr>
              <a:grpSpLocks/>
            </p:cNvGrpSpPr>
            <p:nvPr/>
          </p:nvGrpSpPr>
          <p:grpSpPr bwMode="auto">
            <a:xfrm rot="-900000">
              <a:off x="2461620" y="2271551"/>
              <a:ext cx="329701" cy="796106"/>
              <a:chOff x="7337545" y="3879368"/>
              <a:chExt cx="448228" cy="1082303"/>
            </a:xfrm>
          </p:grpSpPr>
          <p:sp>
            <p:nvSpPr>
              <p:cNvPr id="35" name="34 Elipse"/>
              <p:cNvSpPr/>
              <p:nvPr/>
            </p:nvSpPr>
            <p:spPr>
              <a:xfrm>
                <a:off x="7343903" y="3868902"/>
                <a:ext cx="202859" cy="2115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6" name="35 Conector recto"/>
              <p:cNvCxnSpPr>
                <a:stCxn id="35" idx="4"/>
              </p:cNvCxnSpPr>
              <p:nvPr/>
            </p:nvCxnSpPr>
            <p:spPr>
              <a:xfrm rot="17100000" flipH="1">
                <a:off x="7149084" y="4323172"/>
                <a:ext cx="824533" cy="446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7" name="26 Grupo"/>
            <p:cNvGrpSpPr>
              <a:grpSpLocks/>
            </p:cNvGrpSpPr>
            <p:nvPr/>
          </p:nvGrpSpPr>
          <p:grpSpPr bwMode="auto">
            <a:xfrm rot="-3180000">
              <a:off x="2268491" y="3626170"/>
              <a:ext cx="399315" cy="573982"/>
              <a:chOff x="7803493" y="4426744"/>
              <a:chExt cx="542874" cy="780327"/>
            </a:xfrm>
          </p:grpSpPr>
          <p:sp>
            <p:nvSpPr>
              <p:cNvPr id="33" name="32 Elipse"/>
              <p:cNvSpPr/>
              <p:nvPr/>
            </p:nvSpPr>
            <p:spPr>
              <a:xfrm>
                <a:off x="7802467" y="4417120"/>
                <a:ext cx="215849" cy="2136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4" name="33 Conector recto"/>
              <p:cNvCxnSpPr/>
              <p:nvPr/>
            </p:nvCxnSpPr>
            <p:spPr>
              <a:xfrm rot="3180000" flipV="1">
                <a:off x="7911789" y="4744064"/>
                <a:ext cx="748852" cy="1554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08" name="32 Grupo"/>
            <p:cNvGrpSpPr>
              <a:grpSpLocks/>
            </p:cNvGrpSpPr>
            <p:nvPr/>
          </p:nvGrpSpPr>
          <p:grpSpPr bwMode="auto">
            <a:xfrm rot="10800000">
              <a:off x="2737231" y="3715241"/>
              <a:ext cx="2664776" cy="1514405"/>
              <a:chOff x="6035336" y="4178024"/>
              <a:chExt cx="3622757" cy="2058829"/>
            </a:xfrm>
          </p:grpSpPr>
          <p:sp>
            <p:nvSpPr>
              <p:cNvPr id="21" name="20 Elipse"/>
              <p:cNvSpPr/>
              <p:nvPr/>
            </p:nvSpPr>
            <p:spPr>
              <a:xfrm>
                <a:off x="7038842" y="4598924"/>
                <a:ext cx="213649" cy="2136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3" name="22 Conector recto"/>
              <p:cNvCxnSpPr/>
              <p:nvPr/>
            </p:nvCxnSpPr>
            <p:spPr>
              <a:xfrm rot="5400000" flipV="1">
                <a:off x="7077609" y="4929227"/>
                <a:ext cx="874177" cy="6409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9477468" y="4210400"/>
                <a:ext cx="213649" cy="2136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26" name="25 Conector recto"/>
              <p:cNvCxnSpPr/>
              <p:nvPr/>
            </p:nvCxnSpPr>
            <p:spPr>
              <a:xfrm rot="16200000" flipH="1" flipV="1">
                <a:off x="8813777" y="4612996"/>
                <a:ext cx="928139" cy="4855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6067708" y="5764494"/>
                <a:ext cx="213649" cy="2136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32" name="31 Conector recto"/>
              <p:cNvCxnSpPr/>
              <p:nvPr/>
            </p:nvCxnSpPr>
            <p:spPr>
              <a:xfrm>
                <a:off x="6238195" y="5913429"/>
                <a:ext cx="481252" cy="323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81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3" presetClass="path" presetSubtype="0" accel="50000" decel="50000" fill="hold" nodeType="withEffect">
                                  <p:stCondLst>
                                    <p:cond delay="0"/>
                                  </p:stCondLst>
                                  <p:childTnLst>
                                    <p:animMotion origin="layout" path="M -4.72222E-6 1.48148E-6 L 0.07084 -0.05255 " pathEditMode="relative" rAng="0" ptsTypes="AA">
                                      <p:cBhvr>
                                        <p:cTn id="11" dur="1000" fill="hold"/>
                                        <p:tgtEl>
                                          <p:spTgt spid="22"/>
                                        </p:tgtEl>
                                        <p:attrNameLst>
                                          <p:attrName>ppt_x</p:attrName>
                                          <p:attrName>ppt_y</p:attrName>
                                        </p:attrNameLst>
                                      </p:cBhvr>
                                      <p:rCtr x="3500" y="-2600"/>
                                    </p:animMotion>
                                  </p:childTnLst>
                                </p:cTn>
                              </p:par>
                              <p:par>
                                <p:cTn id="12" presetID="53"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Effect transition="in" filter="fade">
                                      <p:cBhvr>
                                        <p:cTn id="31" dur="1000"/>
                                        <p:tgtEl>
                                          <p:spTgt spid="2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ppt_w</p:attrName>
                                        </p:attrNameLst>
                                      </p:cBhvr>
                                      <p:tavLst>
                                        <p:tav tm="0">
                                          <p:val>
                                            <p:fltVal val="0"/>
                                          </p:val>
                                        </p:tav>
                                        <p:tav tm="100000">
                                          <p:val>
                                            <p:strVal val="#ppt_w"/>
                                          </p:val>
                                        </p:tav>
                                      </p:tavLst>
                                    </p:anim>
                                    <p:anim calcmode="lin" valueType="num">
                                      <p:cBhvr>
                                        <p:cTn id="35" dur="1000" fill="hold"/>
                                        <p:tgtEl>
                                          <p:spTgt spid="30"/>
                                        </p:tgtEl>
                                        <p:attrNameLst>
                                          <p:attrName>ppt_h</p:attrName>
                                        </p:attrNameLst>
                                      </p:cBhvr>
                                      <p:tavLst>
                                        <p:tav tm="0">
                                          <p:val>
                                            <p:fltVal val="0"/>
                                          </p:val>
                                        </p:tav>
                                        <p:tav tm="100000">
                                          <p:val>
                                            <p:strVal val="#ppt_h"/>
                                          </p:val>
                                        </p:tav>
                                      </p:tavLst>
                                    </p:anim>
                                    <p:animEffect transition="in" filter="fade">
                                      <p:cBhvr>
                                        <p:cTn id="36" dur="1000"/>
                                        <p:tgtEl>
                                          <p:spTgt spid="3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Effect transition="in" filter="fade">
                                      <p:cBhvr>
                                        <p:cTn id="41" dur="1000"/>
                                        <p:tgtEl>
                                          <p:spTgt spid="31"/>
                                        </p:tgtEl>
                                      </p:cBhvr>
                                    </p:animEffect>
                                  </p:childTnLst>
                                </p:cTn>
                              </p:par>
                            </p:childTnLst>
                          </p:cTn>
                        </p:par>
                        <p:par>
                          <p:cTn id="42" fill="hold" nodeType="afterGroup">
                            <p:stCondLst>
                              <p:cond delay="1000"/>
                            </p:stCondLst>
                            <p:childTnLst>
                              <p:par>
                                <p:cTn id="43" presetID="1" presetClass="entr" presetSubtype="0" fill="hold" nodeType="afterEffect">
                                  <p:stCondLst>
                                    <p:cond delay="50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7"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C:\Users\Diego\Desktop\presconama\Entrega\Power Point\Presentaciones Compatibles 97_2000\Norte\12_20p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Rectángulo redondeado"/>
          <p:cNvSpPr/>
          <p:nvPr/>
        </p:nvSpPr>
        <p:spPr>
          <a:xfrm>
            <a:off x="6072188" y="3143250"/>
            <a:ext cx="2928937" cy="1214438"/>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1" name="20 Rectángulo redondeado"/>
          <p:cNvSpPr/>
          <p:nvPr/>
        </p:nvSpPr>
        <p:spPr>
          <a:xfrm>
            <a:off x="285750" y="5429250"/>
            <a:ext cx="2786063" cy="1143000"/>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9" name="18 Rectángulo redondeado"/>
          <p:cNvSpPr/>
          <p:nvPr/>
        </p:nvSpPr>
        <p:spPr>
          <a:xfrm>
            <a:off x="214313" y="1643063"/>
            <a:ext cx="2786062" cy="1285875"/>
          </a:xfrm>
          <a:prstGeom prst="roundRect">
            <a:avLst/>
          </a:prstGeom>
          <a:solidFill>
            <a:schemeClr val="bg1">
              <a:alpha val="4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6150" name="Picture 6" descr="C:\Users\Diego\Desktop\presconama\Power Point\imagenes\imag-diapo-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6429375"/>
            <a:ext cx="6719887"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2 Grupo"/>
          <p:cNvGrpSpPr>
            <a:grpSpLocks/>
          </p:cNvGrpSpPr>
          <p:nvPr/>
        </p:nvGrpSpPr>
        <p:grpSpPr bwMode="auto">
          <a:xfrm>
            <a:off x="9929813" y="357188"/>
            <a:ext cx="5357812" cy="2247900"/>
            <a:chOff x="4786314" y="1285860"/>
            <a:chExt cx="5357033" cy="2247720"/>
          </a:xfrm>
        </p:grpSpPr>
        <p:sp>
          <p:nvSpPr>
            <p:cNvPr id="9228" name="13 CuadroTexto"/>
            <p:cNvSpPr txBox="1">
              <a:spLocks noChangeArrowheads="1"/>
            </p:cNvSpPr>
            <p:nvPr/>
          </p:nvSpPr>
          <p:spPr bwMode="auto">
            <a:xfrm>
              <a:off x="4786314" y="1285860"/>
              <a:ext cx="5357033"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 KUNAPACHA UÑAKIPA MA </a:t>
              </a:r>
              <a:r>
                <a:rPr lang="es-ES" altLang="es-CL" sz="2400">
                  <a:solidFill>
                    <a:srgbClr val="028805"/>
                  </a:solidFill>
                  <a:latin typeface="Impact" pitchFamily="34" charset="0"/>
                </a:rPr>
                <a:t>CHURAÑA</a:t>
              </a:r>
              <a:r>
                <a:rPr lang="es-ES" altLang="es-CL" sz="2400">
                  <a:latin typeface="Impact" pitchFamily="34" charset="0"/>
                </a:rPr>
                <a:t>? </a:t>
              </a:r>
            </a:p>
            <a:p>
              <a:pPr eaLnBrk="1" hangingPunct="1"/>
              <a:r>
                <a:rPr lang="es-CL" altLang="es-CL" sz="1600" i="1">
                  <a:latin typeface="Impact" pitchFamily="34" charset="0"/>
                </a:rPr>
                <a:t>¿QUÉ SIGNIFICA </a:t>
              </a:r>
              <a:r>
                <a:rPr lang="es-CL" altLang="es-CL" sz="1600" i="1">
                  <a:solidFill>
                    <a:srgbClr val="028805"/>
                  </a:solidFill>
                  <a:latin typeface="Impact" pitchFamily="34" charset="0"/>
                </a:rPr>
                <a:t>EVALUAR</a:t>
              </a:r>
              <a:r>
                <a:rPr lang="es-CL" altLang="es-CL" sz="1600" i="1">
                  <a:latin typeface="Impact" pitchFamily="34" charset="0"/>
                </a:rPr>
                <a:t> UN ESTUDIO DE </a:t>
              </a:r>
              <a:r>
                <a:rPr lang="es-CL" altLang="es-CL" sz="1600" i="1">
                  <a:solidFill>
                    <a:srgbClr val="FFC000"/>
                  </a:solidFill>
                  <a:latin typeface="Impact" pitchFamily="34" charset="0"/>
                </a:rPr>
                <a:t>IMPACTO</a:t>
              </a:r>
              <a:r>
                <a:rPr lang="es-CL" altLang="es-CL" sz="1600" i="1">
                  <a:latin typeface="Impact" pitchFamily="34" charset="0"/>
                </a:rPr>
                <a:t> AMBIENTAL?</a:t>
              </a:r>
            </a:p>
          </p:txBody>
        </p:sp>
        <p:sp>
          <p:nvSpPr>
            <p:cNvPr id="9229" name="14 CuadroTexto"/>
            <p:cNvSpPr txBox="1">
              <a:spLocks noChangeArrowheads="1"/>
            </p:cNvSpPr>
            <p:nvPr/>
          </p:nvSpPr>
          <p:spPr bwMode="auto">
            <a:xfrm>
              <a:off x="4806948" y="2071609"/>
              <a:ext cx="4979264" cy="1461971"/>
            </a:xfrm>
            <a:prstGeom prst="rect">
              <a:avLst/>
            </a:prstGeom>
            <a:noFill/>
            <a:ln w="9525">
              <a:noFill/>
              <a:miter lim="800000"/>
              <a:headEnd/>
              <a:tailEnd/>
            </a:ln>
          </p:spPr>
          <p:txBody>
            <a:bodyPr>
              <a:spAutoFit/>
            </a:bodyPr>
            <a:lstStyle/>
            <a:p>
              <a:pPr>
                <a:defRPr/>
              </a:pPr>
              <a:r>
                <a:rPr lang="es-ES" sz="1400" b="1" dirty="0" err="1">
                  <a:solidFill>
                    <a:schemeClr val="tx1">
                      <a:lumMod val="50000"/>
                      <a:lumOff val="50000"/>
                    </a:schemeClr>
                  </a:solidFill>
                  <a:latin typeface="+mj-lt"/>
                </a:rPr>
                <a:t>Uñakipa</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ma</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churaña</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kunapacha</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kun</a:t>
              </a:r>
              <a:r>
                <a:rPr lang="es-ES" sz="1400" b="1" dirty="0">
                  <a:solidFill>
                    <a:schemeClr val="tx1">
                      <a:lumMod val="50000"/>
                      <a:lumOff val="50000"/>
                    </a:schemeClr>
                  </a:solidFill>
                  <a:latin typeface="+mj-lt"/>
                </a:rPr>
                <a:t> jupa </a:t>
              </a:r>
              <a:r>
                <a:rPr lang="es-ES" sz="1400" b="1" dirty="0" err="1">
                  <a:solidFill>
                    <a:schemeClr val="tx1">
                      <a:lumMod val="50000"/>
                      <a:lumOff val="50000"/>
                    </a:schemeClr>
                  </a:solidFill>
                  <a:latin typeface="+mj-lt"/>
                </a:rPr>
                <a:t>tantiyachiri</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takenakatake</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uñakapani</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yatiqiris</a:t>
              </a:r>
              <a:r>
                <a:rPr lang="es-ES" sz="1400" b="1" dirty="0">
                  <a:solidFill>
                    <a:schemeClr val="tx1">
                      <a:lumMod val="50000"/>
                      <a:lumOff val="50000"/>
                    </a:schemeClr>
                  </a:solidFill>
                  <a:latin typeface="+mj-lt"/>
                </a:rPr>
                <a:t> </a:t>
              </a:r>
              <a:r>
                <a:rPr lang="es-ES" sz="1400" b="1" dirty="0" err="1">
                  <a:solidFill>
                    <a:schemeClr val="tx1">
                      <a:lumMod val="50000"/>
                      <a:lumOff val="50000"/>
                    </a:schemeClr>
                  </a:solidFill>
                  <a:latin typeface="+mj-lt"/>
                </a:rPr>
                <a:t>muskpaya</a:t>
              </a:r>
              <a:r>
                <a:rPr lang="es-ES" sz="1400" b="1" dirty="0">
                  <a:solidFill>
                    <a:schemeClr val="tx1">
                      <a:lumMod val="50000"/>
                      <a:lumOff val="50000"/>
                    </a:schemeClr>
                  </a:solidFill>
                  <a:latin typeface="+mj-lt"/>
                </a:rPr>
                <a:t> </a:t>
              </a:r>
            </a:p>
            <a:p>
              <a:pPr>
                <a:defRPr/>
              </a:pPr>
              <a:r>
                <a:rPr lang="es-ES" sz="1400" b="1" dirty="0" err="1">
                  <a:solidFill>
                    <a:srgbClr val="FF0000"/>
                  </a:solidFill>
                  <a:latin typeface="+mj-lt"/>
                </a:rPr>
                <a:t>uchuq´uma</a:t>
              </a:r>
              <a:r>
                <a:rPr lang="es-ES" sz="1400" b="1" dirty="0">
                  <a:solidFill>
                    <a:srgbClr val="FF0000"/>
                  </a:solidFill>
                  <a:latin typeface="+mj-lt"/>
                </a:rPr>
                <a:t>: </a:t>
              </a:r>
              <a:endParaRPr lang="es-CL" sz="1200" b="1" dirty="0">
                <a:solidFill>
                  <a:srgbClr val="FF0000"/>
                </a:solidFill>
                <a:latin typeface="+mj-lt"/>
              </a:endParaRPr>
            </a:p>
            <a:p>
              <a:pPr>
                <a:defRPr/>
              </a:pPr>
              <a:r>
                <a:rPr lang="es-CL" sz="1100" i="1" dirty="0">
                  <a:solidFill>
                    <a:srgbClr val="5F5F5F"/>
                  </a:solidFill>
                  <a:latin typeface="Arial" pitchFamily="34" charset="0"/>
                  <a:cs typeface="Arial" pitchFamily="34" charset="0"/>
                </a:rPr>
                <a:t>Evaluar un Estudio significa que los</a:t>
              </a:r>
              <a:r>
                <a:rPr lang="es-CL" sz="1100" b="1" i="1" dirty="0">
                  <a:solidFill>
                    <a:srgbClr val="5F5F5F"/>
                  </a:solidFill>
                  <a:latin typeface="Arial" pitchFamily="34" charset="0"/>
                  <a:cs typeface="Arial" pitchFamily="34" charset="0"/>
                </a:rPr>
                <a:t> Órganos de la Administración del Estado con competencia ambiental </a:t>
              </a:r>
              <a:r>
                <a:rPr lang="es-CL" sz="1100" i="1" dirty="0">
                  <a:solidFill>
                    <a:srgbClr val="5F5F5F"/>
                  </a:solidFill>
                  <a:latin typeface="Arial" pitchFamily="34" charset="0"/>
                  <a:cs typeface="Arial" pitchFamily="34" charset="0"/>
                </a:rPr>
                <a:t>revisan el Estudio de Impacto Ambiental, </a:t>
              </a:r>
              <a:r>
                <a:rPr lang="es-CL" sz="1100" b="1" i="1" dirty="0">
                  <a:solidFill>
                    <a:srgbClr val="5F5F5F"/>
                  </a:solidFill>
                  <a:latin typeface="Arial" pitchFamily="34" charset="0"/>
                  <a:cs typeface="Arial" pitchFamily="34" charset="0"/>
                </a:rPr>
                <a:t>para ver:</a:t>
              </a:r>
              <a:endParaRPr lang="es-CL" sz="1100" b="1" i="1" dirty="0">
                <a:solidFill>
                  <a:srgbClr val="5F5F5F"/>
                </a:solidFill>
                <a:latin typeface="Impact" pitchFamily="34" charset="0"/>
                <a:cs typeface="Arial" pitchFamily="34" charset="0"/>
              </a:endParaRPr>
            </a:p>
            <a:p>
              <a:pPr>
                <a:defRPr/>
              </a:pPr>
              <a:endParaRPr lang="es-ES" sz="1400" b="1" dirty="0">
                <a:solidFill>
                  <a:srgbClr val="FF0000"/>
                </a:solidFill>
                <a:latin typeface="+mj-lt"/>
              </a:endParaRPr>
            </a:p>
          </p:txBody>
        </p:sp>
      </p:grpSp>
      <p:sp>
        <p:nvSpPr>
          <p:cNvPr id="16" name="15 CuadroTexto"/>
          <p:cNvSpPr txBox="1">
            <a:spLocks noChangeArrowheads="1"/>
          </p:cNvSpPr>
          <p:nvPr/>
        </p:nvSpPr>
        <p:spPr bwMode="auto">
          <a:xfrm>
            <a:off x="495300" y="1785938"/>
            <a:ext cx="2433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a:solidFill>
                  <a:srgbClr val="FF0000"/>
                </a:solidFill>
                <a:latin typeface="Impact" pitchFamily="34" charset="0"/>
              </a:rPr>
              <a:t>jisa  qamasasina tupuña churaña </a:t>
            </a:r>
            <a:endParaRPr lang="es-ES" altLang="es-CL" sz="1200">
              <a:solidFill>
                <a:srgbClr val="FF0000"/>
              </a:solidFill>
              <a:latin typeface="Impact" pitchFamily="34" charset="0"/>
            </a:endParaRPr>
          </a:p>
          <a:p>
            <a:pPr eaLnBrk="1" hangingPunct="1"/>
            <a:r>
              <a:rPr lang="es-CL" altLang="es-CL" sz="1200" i="1">
                <a:solidFill>
                  <a:srgbClr val="5F5F5F"/>
                </a:solidFill>
                <a:latin typeface="Impact" pitchFamily="34" charset="0"/>
              </a:rPr>
              <a:t>Si se ha caracterizado el área</a:t>
            </a:r>
          </a:p>
          <a:p>
            <a:pPr eaLnBrk="1" hangingPunct="1"/>
            <a:r>
              <a:rPr lang="es-CL" altLang="es-CL" sz="1200" i="1">
                <a:solidFill>
                  <a:srgbClr val="5F5F5F"/>
                </a:solidFill>
                <a:latin typeface="Impact" pitchFamily="34" charset="0"/>
              </a:rPr>
              <a:t>del proyecto</a:t>
            </a:r>
          </a:p>
          <a:p>
            <a:pPr eaLnBrk="1" hangingPunct="1"/>
            <a:endParaRPr lang="es-CL" altLang="es-CL" sz="1400">
              <a:solidFill>
                <a:srgbClr val="FF0000"/>
              </a:solidFill>
              <a:latin typeface="Impact" pitchFamily="34" charset="0"/>
            </a:endParaRPr>
          </a:p>
        </p:txBody>
      </p:sp>
      <p:sp>
        <p:nvSpPr>
          <p:cNvPr id="17" name="16 CuadroTexto"/>
          <p:cNvSpPr txBox="1">
            <a:spLocks noChangeArrowheads="1"/>
          </p:cNvSpPr>
          <p:nvPr/>
        </p:nvSpPr>
        <p:spPr bwMode="auto">
          <a:xfrm>
            <a:off x="6243638" y="3214688"/>
            <a:ext cx="3000375" cy="1108075"/>
          </a:xfrm>
          <a:prstGeom prst="rect">
            <a:avLst/>
          </a:prstGeom>
          <a:noFill/>
          <a:ln w="9525">
            <a:noFill/>
            <a:miter lim="800000"/>
            <a:headEnd/>
            <a:tailEnd/>
          </a:ln>
        </p:spPr>
        <p:txBody>
          <a:bodyPr>
            <a:spAutoFit/>
          </a:bodyPr>
          <a:lstStyle/>
          <a:p>
            <a:pPr marL="342900" indent="-342900">
              <a:defRPr/>
            </a:pPr>
            <a:r>
              <a:rPr lang="es-ES" sz="1400" dirty="0" err="1">
                <a:solidFill>
                  <a:srgbClr val="FF0000"/>
                </a:solidFill>
                <a:latin typeface="Impact" pitchFamily="34" charset="0"/>
              </a:rPr>
              <a:t>jisa</a:t>
            </a:r>
            <a:r>
              <a:rPr lang="es-ES" sz="1400" dirty="0">
                <a:solidFill>
                  <a:srgbClr val="FF0000"/>
                </a:solidFill>
                <a:latin typeface="Impact" pitchFamily="34" charset="0"/>
              </a:rPr>
              <a:t> </a:t>
            </a:r>
            <a:r>
              <a:rPr lang="es-ES" sz="1400" dirty="0" err="1">
                <a:solidFill>
                  <a:srgbClr val="FF0000"/>
                </a:solidFill>
                <a:latin typeface="Impact" pitchFamily="34" charset="0"/>
              </a:rPr>
              <a:t>uñthasiwata</a:t>
            </a:r>
            <a:r>
              <a:rPr lang="es-ES" sz="1400" dirty="0">
                <a:solidFill>
                  <a:srgbClr val="FF0000"/>
                </a:solidFill>
                <a:latin typeface="Impact" pitchFamily="34" charset="0"/>
              </a:rPr>
              <a:t> </a:t>
            </a:r>
            <a:r>
              <a:rPr lang="es-ES" sz="1400" dirty="0" err="1">
                <a:solidFill>
                  <a:srgbClr val="FF0000"/>
                </a:solidFill>
                <a:latin typeface="Impact" pitchFamily="34" charset="0"/>
              </a:rPr>
              <a:t>chicanchañataki</a:t>
            </a:r>
            <a:endParaRPr lang="es-ES" sz="1400" dirty="0">
              <a:solidFill>
                <a:srgbClr val="FF0000"/>
              </a:solidFill>
              <a:latin typeface="Impact" pitchFamily="34" charset="0"/>
            </a:endParaRPr>
          </a:p>
          <a:p>
            <a:pPr marL="342900" indent="-342900">
              <a:defRPr/>
            </a:pPr>
            <a:r>
              <a:rPr lang="es-ES" sz="1400" dirty="0">
                <a:solidFill>
                  <a:srgbClr val="FF0000"/>
                </a:solidFill>
                <a:latin typeface="Impact" pitchFamily="34" charset="0"/>
              </a:rPr>
              <a:t> </a:t>
            </a:r>
            <a:r>
              <a:rPr lang="es-ES" sz="1400" dirty="0" err="1">
                <a:solidFill>
                  <a:srgbClr val="FF0000"/>
                </a:solidFill>
                <a:latin typeface="Impact" pitchFamily="34" charset="0"/>
              </a:rPr>
              <a:t>muskpayan</a:t>
            </a:r>
            <a:r>
              <a:rPr lang="es-ES" sz="1400" dirty="0">
                <a:solidFill>
                  <a:srgbClr val="FF0000"/>
                </a:solidFill>
                <a:latin typeface="Impact" pitchFamily="34" charset="0"/>
              </a:rPr>
              <a:t>  </a:t>
            </a:r>
            <a:r>
              <a:rPr lang="es-ES" sz="1400" dirty="0" err="1">
                <a:solidFill>
                  <a:srgbClr val="FF0000"/>
                </a:solidFill>
                <a:latin typeface="Impact" pitchFamily="34" charset="0"/>
              </a:rPr>
              <a:t>uchuq´umana</a:t>
            </a:r>
            <a:endParaRPr lang="es-ES" sz="1200" dirty="0">
              <a:solidFill>
                <a:srgbClr val="FF0000"/>
              </a:solidFill>
              <a:latin typeface="Impact" pitchFamily="34" charset="0"/>
            </a:endParaRPr>
          </a:p>
          <a:p>
            <a:pPr>
              <a:defRPr/>
            </a:pPr>
            <a:r>
              <a:rPr lang="es-CL" sz="1200" i="1" dirty="0">
                <a:solidFill>
                  <a:srgbClr val="5F5F5F"/>
                </a:solidFill>
                <a:latin typeface="Impact" pitchFamily="34" charset="0"/>
              </a:rPr>
              <a:t>Si se han identificado y evaluado los impactos ambientales</a:t>
            </a:r>
          </a:p>
          <a:p>
            <a:pPr marL="342900" indent="-342900">
              <a:defRPr/>
            </a:pPr>
            <a:endParaRPr lang="es-CL" sz="1400" dirty="0">
              <a:solidFill>
                <a:srgbClr val="FF0000"/>
              </a:solidFill>
              <a:latin typeface="Impact" pitchFamily="34" charset="0"/>
            </a:endParaRPr>
          </a:p>
        </p:txBody>
      </p:sp>
      <p:sp>
        <p:nvSpPr>
          <p:cNvPr id="18" name="17 CuadroTexto"/>
          <p:cNvSpPr txBox="1">
            <a:spLocks noChangeArrowheads="1"/>
          </p:cNvSpPr>
          <p:nvPr/>
        </p:nvSpPr>
        <p:spPr bwMode="auto">
          <a:xfrm>
            <a:off x="428625" y="5472113"/>
            <a:ext cx="2428875" cy="1108075"/>
          </a:xfrm>
          <a:prstGeom prst="rect">
            <a:avLst/>
          </a:prstGeom>
          <a:noFill/>
          <a:ln w="9525">
            <a:noFill/>
            <a:miter lim="800000"/>
            <a:headEnd/>
            <a:tailEnd/>
          </a:ln>
        </p:spPr>
        <p:txBody>
          <a:bodyPr>
            <a:spAutoFit/>
          </a:bodyPr>
          <a:lstStyle/>
          <a:p>
            <a:pPr marL="342900" indent="-342900">
              <a:defRPr/>
            </a:pPr>
            <a:r>
              <a:rPr lang="es-ES" sz="1400" dirty="0" err="1">
                <a:solidFill>
                  <a:srgbClr val="FF0000"/>
                </a:solidFill>
                <a:latin typeface="Impact" pitchFamily="34" charset="0"/>
              </a:rPr>
              <a:t>jisa</a:t>
            </a:r>
            <a:r>
              <a:rPr lang="es-ES" sz="1400" dirty="0">
                <a:solidFill>
                  <a:srgbClr val="FF0000"/>
                </a:solidFill>
                <a:latin typeface="Impact" pitchFamily="34" charset="0"/>
              </a:rPr>
              <a:t> saña </a:t>
            </a:r>
            <a:r>
              <a:rPr lang="es-ES" sz="1400" dirty="0" err="1">
                <a:solidFill>
                  <a:srgbClr val="FF0000"/>
                </a:solidFill>
                <a:latin typeface="Impact" pitchFamily="34" charset="0"/>
              </a:rPr>
              <a:t>tupuñataki</a:t>
            </a:r>
            <a:endParaRPr lang="es-ES" sz="1400" dirty="0">
              <a:solidFill>
                <a:srgbClr val="FF0000"/>
              </a:solidFill>
              <a:latin typeface="Impact" pitchFamily="34" charset="0"/>
            </a:endParaRPr>
          </a:p>
          <a:p>
            <a:pPr marL="342900" indent="-342900">
              <a:defRPr/>
            </a:pPr>
            <a:r>
              <a:rPr lang="es-ES" sz="1400" dirty="0" err="1">
                <a:solidFill>
                  <a:srgbClr val="FF0000"/>
                </a:solidFill>
                <a:latin typeface="Impact" pitchFamily="34" charset="0"/>
              </a:rPr>
              <a:t>kun</a:t>
            </a:r>
            <a:r>
              <a:rPr lang="es-ES" sz="1400" dirty="0">
                <a:solidFill>
                  <a:srgbClr val="FF0000"/>
                </a:solidFill>
                <a:latin typeface="Impact" pitchFamily="34" charset="0"/>
              </a:rPr>
              <a:t> </a:t>
            </a:r>
            <a:r>
              <a:rPr lang="es-ES" sz="1400" dirty="0" err="1">
                <a:solidFill>
                  <a:srgbClr val="FF0000"/>
                </a:solidFill>
                <a:latin typeface="Impact" pitchFamily="34" charset="0"/>
              </a:rPr>
              <a:t>lurañtaki</a:t>
            </a:r>
            <a:r>
              <a:rPr lang="es-ES" sz="1400" dirty="0">
                <a:solidFill>
                  <a:srgbClr val="FF0000"/>
                </a:solidFill>
                <a:latin typeface="Impact" pitchFamily="34" charset="0"/>
              </a:rPr>
              <a:t> </a:t>
            </a:r>
            <a:r>
              <a:rPr lang="es-ES" sz="1400" dirty="0" err="1">
                <a:solidFill>
                  <a:srgbClr val="FF0000"/>
                </a:solidFill>
                <a:latin typeface="Impact" pitchFamily="34" charset="0"/>
              </a:rPr>
              <a:t>khumu</a:t>
            </a:r>
            <a:r>
              <a:rPr lang="es-ES" sz="1400" dirty="0">
                <a:solidFill>
                  <a:srgbClr val="FF0000"/>
                </a:solidFill>
                <a:latin typeface="Impact" pitchFamily="34" charset="0"/>
              </a:rPr>
              <a:t> </a:t>
            </a:r>
            <a:r>
              <a:rPr lang="es-ES" sz="1400" dirty="0" err="1">
                <a:solidFill>
                  <a:srgbClr val="FF0000"/>
                </a:solidFill>
                <a:latin typeface="Impact" pitchFamily="34" charset="0"/>
              </a:rPr>
              <a:t>siw</a:t>
            </a:r>
            <a:r>
              <a:rPr lang="es-ES" sz="1400" dirty="0">
                <a:solidFill>
                  <a:srgbClr val="FF0000"/>
                </a:solidFill>
                <a:latin typeface="Impact" pitchFamily="34" charset="0"/>
              </a:rPr>
              <a:t> sata </a:t>
            </a:r>
            <a:endParaRPr lang="es-CL" sz="1200" dirty="0">
              <a:solidFill>
                <a:srgbClr val="FF0000"/>
              </a:solidFill>
              <a:latin typeface="Impact" pitchFamily="34" charset="0"/>
            </a:endParaRPr>
          </a:p>
          <a:p>
            <a:pPr>
              <a:defRPr/>
            </a:pPr>
            <a:r>
              <a:rPr lang="es-CL" sz="1200" i="1" dirty="0">
                <a:solidFill>
                  <a:srgbClr val="5F5F5F"/>
                </a:solidFill>
                <a:latin typeface="Impact" pitchFamily="34" charset="0"/>
              </a:rPr>
              <a:t>Si se proponen medidas  que se hacen cargo de dichos efectos</a:t>
            </a:r>
          </a:p>
          <a:p>
            <a:pPr marL="342900" indent="-342900">
              <a:defRPr/>
            </a:pPr>
            <a:endParaRPr lang="es-ES" sz="1400" dirty="0">
              <a:solidFill>
                <a:srgbClr val="FF0000"/>
              </a:solidFill>
              <a:latin typeface="Impact"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1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5.55556E-7 2.96296E-6 L -0.69167 0.00671 " pathEditMode="relative" rAng="0" ptsTypes="AA">
                                      <p:cBhvr>
                                        <p:cTn id="6" dur="1000" fill="hold"/>
                                        <p:tgtEl>
                                          <p:spTgt spid="2"/>
                                        </p:tgtEl>
                                        <p:attrNameLst>
                                          <p:attrName>ppt_x</p:attrName>
                                          <p:attrName>ppt_y</p:attrName>
                                        </p:attrNameLst>
                                      </p:cBhvr>
                                      <p:rCtr x="-34600" y="300"/>
                                    </p:animMotion>
                                  </p:childTnLst>
                                </p:cTn>
                              </p:par>
                              <p:par>
                                <p:cTn id="7" presetID="64" presetClass="path" presetSubtype="0" accel="50000" decel="50000" fill="hold" nodeType="withEffect">
                                  <p:stCondLst>
                                    <p:cond delay="2000"/>
                                  </p:stCondLst>
                                  <p:childTnLst>
                                    <p:animMotion origin="layout" path="M -3.61111E-6 3.14524E-7 L -3.61111E-6 -0.63275 " pathEditMode="relative" rAng="0" ptsTypes="AA">
                                      <p:cBhvr>
                                        <p:cTn id="8" dur="500" fill="hold"/>
                                        <p:tgtEl>
                                          <p:spTgt spid="6150"/>
                                        </p:tgtEl>
                                        <p:attrNameLst>
                                          <p:attrName>ppt_x</p:attrName>
                                          <p:attrName>ppt_y</p:attrName>
                                        </p:attrNameLst>
                                      </p:cBhvr>
                                      <p:rCtr x="0" y="-31600"/>
                                    </p:animMotion>
                                  </p:childTnLst>
                                </p:cTn>
                              </p:par>
                            </p:childTnLst>
                          </p:cTn>
                        </p:par>
                        <p:par>
                          <p:cTn id="9" fill="hold" nodeType="afterGroup">
                            <p:stCondLst>
                              <p:cond delay="2500"/>
                            </p:stCondLst>
                            <p:childTnLst>
                              <p:par>
                                <p:cTn id="10" presetID="54" presetClass="entr" presetSubtype="0" accel="100000" fill="hold" grpId="0" nodeType="afterEffect">
                                  <p:stCondLst>
                                    <p:cond delay="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ppt_w*0.05"/>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anim calcmode="lin" valueType="num">
                                      <p:cBhvr>
                                        <p:cTn id="14" dur="500" fill="hold"/>
                                        <p:tgtEl>
                                          <p:spTgt spid="16"/>
                                        </p:tgtEl>
                                        <p:attrNameLst>
                                          <p:attrName>ppt_x</p:attrName>
                                        </p:attrNameLst>
                                      </p:cBhvr>
                                      <p:tavLst>
                                        <p:tav tm="0">
                                          <p:val>
                                            <p:strVal val="#ppt_x-.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Effect transition="in" filter="fade">
                                      <p:cBhvr>
                                        <p:cTn id="16" dur="500"/>
                                        <p:tgtEl>
                                          <p:spTgt spid="16"/>
                                        </p:tgtEl>
                                      </p:cBhvr>
                                    </p:animEffect>
                                  </p:childTnLst>
                                </p:cTn>
                              </p:par>
                            </p:childTnLst>
                          </p:cTn>
                        </p:par>
                        <p:par>
                          <p:cTn id="17" fill="hold" nodeType="afterGroup">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nodeType="afterGroup">
                            <p:stCondLst>
                              <p:cond delay="3500"/>
                            </p:stCondLst>
                            <p:childTnLst>
                              <p:par>
                                <p:cTn id="21" presetID="54" presetClass="entr" presetSubtype="0" accel="10000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strVal val="#ppt_w*0.05"/>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anim calcmode="lin" valueType="num">
                                      <p:cBhvr>
                                        <p:cTn id="25" dur="500" fill="hold"/>
                                        <p:tgtEl>
                                          <p:spTgt spid="17"/>
                                        </p:tgtEl>
                                        <p:attrNameLst>
                                          <p:attrName>ppt_x</p:attrName>
                                        </p:attrNameLst>
                                      </p:cBhvr>
                                      <p:tavLst>
                                        <p:tav tm="0">
                                          <p:val>
                                            <p:strVal val="#ppt_x-.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Effect transition="in" filter="fade">
                                      <p:cBhvr>
                                        <p:cTn id="27" dur="500"/>
                                        <p:tgtEl>
                                          <p:spTgt spid="17"/>
                                        </p:tgtEl>
                                      </p:cBhvr>
                                    </p:animEffect>
                                  </p:childTnLst>
                                </p:cTn>
                              </p:par>
                            </p:childTnLst>
                          </p:cTn>
                        </p:par>
                        <p:par>
                          <p:cTn id="28" fill="hold" nodeType="afterGroup">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4500"/>
                            </p:stCondLst>
                            <p:childTnLst>
                              <p:par>
                                <p:cTn id="32" presetID="54" presetClass="entr" presetSubtype="0" accel="10000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strVal val="#ppt_w*0.05"/>
                                          </p:val>
                                        </p:tav>
                                        <p:tav tm="100000">
                                          <p:val>
                                            <p:strVal val="#ppt_w"/>
                                          </p:val>
                                        </p:tav>
                                      </p:tavLst>
                                    </p:anim>
                                    <p:anim calcmode="lin" valueType="num">
                                      <p:cBhvr>
                                        <p:cTn id="35" dur="500" fill="hold"/>
                                        <p:tgtEl>
                                          <p:spTgt spid="18"/>
                                        </p:tgtEl>
                                        <p:attrNameLst>
                                          <p:attrName>ppt_h</p:attrName>
                                        </p:attrNameLst>
                                      </p:cBhvr>
                                      <p:tavLst>
                                        <p:tav tm="0">
                                          <p:val>
                                            <p:strVal val="#ppt_h"/>
                                          </p:val>
                                        </p:tav>
                                        <p:tav tm="100000">
                                          <p:val>
                                            <p:strVal val="#ppt_h"/>
                                          </p:val>
                                        </p:tav>
                                      </p:tavLst>
                                    </p:anim>
                                    <p:anim calcmode="lin" valueType="num">
                                      <p:cBhvr>
                                        <p:cTn id="36" dur="500" fill="hold"/>
                                        <p:tgtEl>
                                          <p:spTgt spid="18"/>
                                        </p:tgtEl>
                                        <p:attrNameLst>
                                          <p:attrName>ppt_x</p:attrName>
                                        </p:attrNameLst>
                                      </p:cBhvr>
                                      <p:tavLst>
                                        <p:tav tm="0">
                                          <p:val>
                                            <p:strVal val="#ppt_x-.2"/>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Effect transition="in" filter="fade">
                                      <p:cBhvr>
                                        <p:cTn id="38" dur="500"/>
                                        <p:tgtEl>
                                          <p:spTgt spid="18"/>
                                        </p:tgtEl>
                                      </p:cBhvr>
                                    </p:animEffect>
                                  </p:childTnLst>
                                </p:cTn>
                              </p:par>
                            </p:childTnLst>
                          </p:cTn>
                        </p:par>
                        <p:par>
                          <p:cTn id="39" fill="hold" nodeType="afterGroup">
                            <p:stCondLst>
                              <p:cond delay="550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 Grupo"/>
          <p:cNvGrpSpPr>
            <a:grpSpLocks/>
          </p:cNvGrpSpPr>
          <p:nvPr/>
        </p:nvGrpSpPr>
        <p:grpSpPr bwMode="auto">
          <a:xfrm>
            <a:off x="571500" y="4000500"/>
            <a:ext cx="4857750" cy="1179513"/>
            <a:chOff x="571472" y="4000503"/>
            <a:chExt cx="4857784" cy="1179440"/>
          </a:xfrm>
        </p:grpSpPr>
        <p:sp>
          <p:nvSpPr>
            <p:cNvPr id="20" name="19 Rectángulo redondeado"/>
            <p:cNvSpPr/>
            <p:nvPr/>
          </p:nvSpPr>
          <p:spPr>
            <a:xfrm>
              <a:off x="571472" y="4000503"/>
              <a:ext cx="4857784" cy="100006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253" name="18 Rectángulo"/>
            <p:cNvSpPr>
              <a:spLocks noChangeArrowheads="1"/>
            </p:cNvSpPr>
            <p:nvPr/>
          </p:nvSpPr>
          <p:spPr bwMode="auto">
            <a:xfrm>
              <a:off x="785787" y="4071940"/>
              <a:ext cx="4572000" cy="11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solidFill>
                    <a:srgbClr val="FF0000"/>
                  </a:solidFill>
                </a:rPr>
                <a:t>ukhamaraki parlapthapiña ayllus markas </a:t>
              </a:r>
              <a:r>
                <a:rPr lang="es-ES" altLang="es-CL" sz="1400" b="1"/>
                <a:t>“ yatiqiris muskpaya uchuq´uma” </a:t>
              </a:r>
            </a:p>
            <a:p>
              <a:pPr eaLnBrk="1" hangingPunct="1"/>
              <a:r>
                <a:rPr lang="es-CL" altLang="es-CL" sz="1200" b="1" i="1">
                  <a:solidFill>
                    <a:srgbClr val="5F5F5F"/>
                  </a:solidFill>
                </a:rPr>
                <a:t>así como en la participación de la comunidad </a:t>
              </a:r>
            </a:p>
            <a:p>
              <a:pPr eaLnBrk="1" hangingPunct="1"/>
              <a:r>
                <a:rPr lang="es-CL" altLang="es-CL" sz="1200" b="1" i="1">
                  <a:solidFill>
                    <a:srgbClr val="5F5F5F"/>
                  </a:solidFill>
                </a:rPr>
                <a:t>en los "Estudios de Impacto Ambiental"</a:t>
              </a:r>
            </a:p>
            <a:p>
              <a:pPr eaLnBrk="1" hangingPunct="1"/>
              <a:endParaRPr lang="es-CL" altLang="es-CL" sz="1400" b="1"/>
            </a:p>
          </p:txBody>
        </p:sp>
      </p:grpSp>
      <p:sp>
        <p:nvSpPr>
          <p:cNvPr id="11" name="10 Rectángulo redondeado"/>
          <p:cNvSpPr/>
          <p:nvPr/>
        </p:nvSpPr>
        <p:spPr>
          <a:xfrm>
            <a:off x="571500" y="1857375"/>
            <a:ext cx="4857750" cy="192881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2" name="11 CuadroTexto"/>
          <p:cNvSpPr txBox="1">
            <a:spLocks noChangeArrowheads="1"/>
          </p:cNvSpPr>
          <p:nvPr/>
        </p:nvSpPr>
        <p:spPr bwMode="auto">
          <a:xfrm>
            <a:off x="857250" y="1785938"/>
            <a:ext cx="4065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3600">
                <a:solidFill>
                  <a:srgbClr val="FF0000"/>
                </a:solidFill>
                <a:latin typeface="Impact" pitchFamily="34" charset="0"/>
              </a:rPr>
              <a:t>WAKISI</a:t>
            </a:r>
            <a:r>
              <a:rPr lang="es-ES" altLang="es-CL" sz="4000">
                <a:solidFill>
                  <a:srgbClr val="FF0000"/>
                </a:solidFill>
                <a:latin typeface="Impact" pitchFamily="34" charset="0"/>
              </a:rPr>
              <a:t> -</a:t>
            </a:r>
            <a:r>
              <a:rPr lang="es-CL" altLang="es-CL" sz="3600" i="1">
                <a:solidFill>
                  <a:srgbClr val="FF0000"/>
                </a:solidFill>
                <a:latin typeface="Impact" pitchFamily="34" charset="0"/>
              </a:rPr>
              <a:t>IMPORTANTE</a:t>
            </a:r>
            <a:endParaRPr lang="es-CL" altLang="es-CL" sz="3600">
              <a:solidFill>
                <a:srgbClr val="FF0000"/>
              </a:solidFill>
              <a:latin typeface="Impact" pitchFamily="34" charset="0"/>
            </a:endParaRPr>
          </a:p>
        </p:txBody>
      </p:sp>
      <p:sp>
        <p:nvSpPr>
          <p:cNvPr id="13" name="12 CuadroTexto"/>
          <p:cNvSpPr txBox="1">
            <a:spLocks noChangeArrowheads="1"/>
          </p:cNvSpPr>
          <p:nvPr/>
        </p:nvSpPr>
        <p:spPr bwMode="auto">
          <a:xfrm>
            <a:off x="869950" y="2357438"/>
            <a:ext cx="4559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1400" b="1"/>
              <a:t>Aka wakichaña kunsa suma </a:t>
            </a:r>
            <a:r>
              <a:rPr lang="es-ES" altLang="es-CL" sz="1400" b="1">
                <a:solidFill>
                  <a:srgbClr val="FF0000"/>
                </a:solidFill>
              </a:rPr>
              <a:t>uñañchaña parlapthapiña luqt´añantaki taqiru yatiyaña atipaña Uchuq´uma</a:t>
            </a:r>
            <a:r>
              <a:rPr lang="es-CL" altLang="es-CL" sz="1400" b="1"/>
              <a:t>, </a:t>
            </a:r>
            <a:r>
              <a:rPr lang="es-ES" altLang="es-CL" sz="1400" b="1"/>
              <a:t>khitinakas uñakapani churaña</a:t>
            </a:r>
          </a:p>
          <a:p>
            <a:pPr eaLnBrk="1" hangingPunct="1"/>
            <a:r>
              <a:rPr lang="es-CL" altLang="es-CL" sz="1200" b="1" i="1">
                <a:solidFill>
                  <a:srgbClr val="5F5F5F"/>
                </a:solidFill>
              </a:rPr>
              <a:t>Este procedimiento se sustenta en la participación de los Órganos de la Administración del Estado con competencia ambiental, quienes revisan los proyectos, </a:t>
            </a:r>
          </a:p>
          <a:p>
            <a:pPr eaLnBrk="1" hangingPunct="1"/>
            <a:endParaRPr lang="es-CL" altLang="es-CL" sz="1200" b="1">
              <a:solidFill>
                <a:srgbClr val="5F5F5F"/>
              </a:solidFill>
            </a:endParaRPr>
          </a:p>
        </p:txBody>
      </p:sp>
      <p:pic>
        <p:nvPicPr>
          <p:cNvPr id="14" name="Picture 3" descr="C:\Users\Diego\Desktop\presconama\Power Point\imagenes\imag-diapo-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2533650"/>
            <a:ext cx="32670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iego\Desktop\presconama\Power Point\imagenes\hoja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283">
            <a:off x="9783763" y="4624388"/>
            <a:ext cx="10985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7 Grupo"/>
          <p:cNvGrpSpPr>
            <a:grpSpLocks/>
          </p:cNvGrpSpPr>
          <p:nvPr/>
        </p:nvGrpSpPr>
        <p:grpSpPr bwMode="auto">
          <a:xfrm>
            <a:off x="4341813" y="4440238"/>
            <a:ext cx="1498600" cy="2322512"/>
            <a:chOff x="4341024" y="4440094"/>
            <a:chExt cx="1499978" cy="2323253"/>
          </a:xfrm>
        </p:grpSpPr>
        <p:pic>
          <p:nvPicPr>
            <p:cNvPr id="10250" name="Picture 2" descr="C:\Users\Diego\Desktop\presconama\Power Point\imagenes\hoj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3790" flipH="1">
              <a:off x="5195691" y="5030441"/>
              <a:ext cx="645311" cy="15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C:\Users\Diego\Desktop\presconama\Power Point\imagenes\hoja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44142" flipH="1">
              <a:off x="4341024" y="4440094"/>
              <a:ext cx="956929" cy="232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39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5" presetClass="path" presetSubtype="0" accel="50000" decel="50000" fill="hold" nodeType="afterEffect">
                                  <p:stCondLst>
                                    <p:cond delay="0"/>
                                  </p:stCondLst>
                                  <p:childTnLst>
                                    <p:animMotion origin="layout" path="M 0 0  L -0.25 0  E" pathEditMode="relative" ptsTypes="">
                                      <p:cBhvr>
                                        <p:cTn id="11" dur="500" fill="hold"/>
                                        <p:tgtEl>
                                          <p:spTgt spid="15"/>
                                        </p:tgtEl>
                                        <p:attrNameLst>
                                          <p:attrName>ppt_x</p:attrName>
                                          <p:attrName>ppt_y</p:attrName>
                                        </p:attrNameLst>
                                      </p:cBhvr>
                                    </p:animMotion>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0.05"/>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fade">
                                      <p:cBhvr>
                                        <p:cTn id="19" dur="500"/>
                                        <p:tgtEl>
                                          <p:spTgt spid="13"/>
                                        </p:tgtEl>
                                      </p:cBhvr>
                                    </p:animEffec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1500"/>
                            </p:stCondLst>
                            <p:childTnLst>
                              <p:par>
                                <p:cTn id="24" presetID="54" presetClass="entr" presetSubtype="0" ac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ppt_w*0.05"/>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anim calcmode="lin" valueType="num">
                                      <p:cBhvr>
                                        <p:cTn id="28" dur="500" fill="hold"/>
                                        <p:tgtEl>
                                          <p:spTgt spid="12"/>
                                        </p:tgtEl>
                                        <p:attrNameLst>
                                          <p:attrName>ppt_x</p:attrName>
                                        </p:attrNameLst>
                                      </p:cBhvr>
                                      <p:tavLst>
                                        <p:tav tm="0">
                                          <p:val>
                                            <p:strVal val="#ppt_x-.2"/>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animEffect transition="in" filter="fade">
                                      <p:cBhvr>
                                        <p:cTn id="30" dur="500"/>
                                        <p:tgtEl>
                                          <p:spTgt spid="12"/>
                                        </p:tgtEl>
                                      </p:cBhvr>
                                    </p:animEffect>
                                  </p:childTnLst>
                                </p:cTn>
                              </p:par>
                            </p:childTnLst>
                          </p:cTn>
                        </p:par>
                        <p:par>
                          <p:cTn id="31" fill="hold" nodeType="afterGroup">
                            <p:stCondLst>
                              <p:cond delay="2000"/>
                            </p:stCondLst>
                            <p:childTnLst>
                              <p:par>
                                <p:cTn id="32" presetID="2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500"/>
                            </p:stCondLst>
                            <p:childTnLst>
                              <p:par>
                                <p:cTn id="37" presetID="53"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iego\Desktop\presconama\Power Point\imagenes\fondo_opa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Rectángulo redondeado"/>
          <p:cNvSpPr/>
          <p:nvPr/>
        </p:nvSpPr>
        <p:spPr>
          <a:xfrm>
            <a:off x="3000375" y="1889125"/>
            <a:ext cx="3214688" cy="714375"/>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4" name="23 Llamada rectangular redondeada"/>
          <p:cNvSpPr/>
          <p:nvPr/>
        </p:nvSpPr>
        <p:spPr>
          <a:xfrm>
            <a:off x="214313" y="2779713"/>
            <a:ext cx="2357437" cy="1214437"/>
          </a:xfrm>
          <a:prstGeom prst="wedgeRoundRectCallout">
            <a:avLst>
              <a:gd name="adj1" fmla="val 58589"/>
              <a:gd name="adj2" fmla="val -17987"/>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6" name="15 Rectángulo redondeado"/>
          <p:cNvSpPr/>
          <p:nvPr/>
        </p:nvSpPr>
        <p:spPr>
          <a:xfrm>
            <a:off x="277813" y="4214813"/>
            <a:ext cx="2143125" cy="1319212"/>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7" name="6 Llamada rectangular redondeada"/>
          <p:cNvSpPr/>
          <p:nvPr/>
        </p:nvSpPr>
        <p:spPr>
          <a:xfrm>
            <a:off x="6143625" y="2714625"/>
            <a:ext cx="2428875" cy="612775"/>
          </a:xfrm>
          <a:prstGeom prst="wedgeRoundRectCallout">
            <a:avLst>
              <a:gd name="adj1" fmla="val -59788"/>
              <a:gd name="adj2" fmla="val 15387"/>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CuadroTexto"/>
          <p:cNvSpPr txBox="1">
            <a:spLocks noChangeArrowheads="1"/>
          </p:cNvSpPr>
          <p:nvPr/>
        </p:nvSpPr>
        <p:spPr bwMode="auto">
          <a:xfrm>
            <a:off x="6143625" y="2786063"/>
            <a:ext cx="2500313" cy="609600"/>
          </a:xfrm>
          <a:prstGeom prst="rect">
            <a:avLst/>
          </a:prstGeom>
          <a:noFill/>
          <a:ln w="9525">
            <a:noFill/>
            <a:miter lim="800000"/>
            <a:headEnd/>
            <a:tailEnd/>
          </a:ln>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SEA UÑJATY KATUKAÑA</a:t>
            </a:r>
          </a:p>
          <a:p>
            <a:pPr algn="ctr" eaLnBrk="1" hangingPunct="1"/>
            <a:r>
              <a:rPr lang="es-CL" altLang="es-CL" sz="1000" b="1" i="1">
                <a:solidFill>
                  <a:srgbClr val="5F5F5F"/>
                </a:solidFill>
              </a:rPr>
              <a:t>SEA VERIFICA  ADMISIBILIDAD</a:t>
            </a:r>
          </a:p>
          <a:p>
            <a:pPr algn="ctr" eaLnBrk="1" hangingPunct="1"/>
            <a:endParaRPr lang="es-CL" altLang="es-CL" sz="1200" b="1"/>
          </a:p>
        </p:txBody>
      </p:sp>
      <p:sp>
        <p:nvSpPr>
          <p:cNvPr id="14" name="13 Rectángulo redondeado"/>
          <p:cNvSpPr/>
          <p:nvPr/>
        </p:nvSpPr>
        <p:spPr>
          <a:xfrm>
            <a:off x="1682750" y="5715000"/>
            <a:ext cx="3643313" cy="928688"/>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7" name="16 CuadroTexto"/>
          <p:cNvSpPr txBox="1">
            <a:spLocks noChangeArrowheads="1"/>
          </p:cNvSpPr>
          <p:nvPr/>
        </p:nvSpPr>
        <p:spPr bwMode="auto">
          <a:xfrm>
            <a:off x="285750" y="4319588"/>
            <a:ext cx="2000250" cy="1292225"/>
          </a:xfrm>
          <a:prstGeom prst="rect">
            <a:avLst/>
          </a:prstGeom>
          <a:noFill/>
          <a:ln w="9525">
            <a:noFill/>
            <a:miter lim="800000"/>
            <a:headEnd/>
            <a:tailEnd/>
          </a:ln>
        </p:spPr>
        <p:txBody>
          <a:bodyPr>
            <a:spAutoFit/>
          </a:bodyPr>
          <a:lstStyle/>
          <a:p>
            <a:pPr algn="ctr">
              <a:defRPr/>
            </a:pPr>
            <a:r>
              <a:rPr lang="es-ES" sz="1200" b="1" dirty="0">
                <a:latin typeface="+mj-lt"/>
              </a:rPr>
              <a:t>PIKENKERI TAMA CHURAÑA IRPAYAÑA SAYSAÑA</a:t>
            </a:r>
          </a:p>
          <a:p>
            <a:pPr algn="ctr">
              <a:defRPr/>
            </a:pPr>
            <a:r>
              <a:rPr lang="es-CL" sz="1000" b="1" i="1" dirty="0">
                <a:solidFill>
                  <a:srgbClr val="5F5F5F"/>
                </a:solidFill>
              </a:rPr>
              <a:t>EMPRESA TITULAR</a:t>
            </a:r>
          </a:p>
          <a:p>
            <a:pPr algn="ctr">
              <a:defRPr/>
            </a:pPr>
            <a:r>
              <a:rPr lang="es-CL" sz="1000" b="1" i="1" dirty="0">
                <a:solidFill>
                  <a:srgbClr val="5F5F5F"/>
                </a:solidFill>
              </a:rPr>
              <a:t>DEL PROYECTO</a:t>
            </a:r>
          </a:p>
          <a:p>
            <a:pPr algn="ctr">
              <a:defRPr/>
            </a:pPr>
            <a:r>
              <a:rPr lang="es-CL" sz="1000" b="1" i="1" dirty="0">
                <a:solidFill>
                  <a:srgbClr val="5F5F5F"/>
                </a:solidFill>
              </a:rPr>
              <a:t>ENVIA RESPUESTAS</a:t>
            </a:r>
          </a:p>
          <a:p>
            <a:pPr algn="ctr">
              <a:defRPr/>
            </a:pPr>
            <a:r>
              <a:rPr lang="es-ES" sz="1200" b="1" dirty="0">
                <a:latin typeface="+mj-lt"/>
              </a:rPr>
              <a:t> </a:t>
            </a:r>
            <a:endParaRPr lang="es-CL" sz="1200" b="1" dirty="0">
              <a:latin typeface="+mj-lt"/>
            </a:endParaRPr>
          </a:p>
        </p:txBody>
      </p:sp>
      <p:sp>
        <p:nvSpPr>
          <p:cNvPr id="19" name="18 CuadroTexto"/>
          <p:cNvSpPr txBox="1">
            <a:spLocks noChangeArrowheads="1"/>
          </p:cNvSpPr>
          <p:nvPr/>
        </p:nvSpPr>
        <p:spPr bwMode="auto">
          <a:xfrm>
            <a:off x="2857500" y="1935163"/>
            <a:ext cx="3286125" cy="800100"/>
          </a:xfrm>
          <a:prstGeom prst="rect">
            <a:avLst/>
          </a:prstGeom>
          <a:noFill/>
          <a:ln w="9525">
            <a:noFill/>
            <a:miter lim="800000"/>
            <a:headEnd/>
            <a:tailEnd/>
          </a:ln>
        </p:spPr>
        <p:txBody>
          <a:bodyPr>
            <a:spAutoFit/>
          </a:bodyPr>
          <a:lstStyle/>
          <a:p>
            <a:pPr marL="342900" indent="-342900" algn="ctr">
              <a:defRPr/>
            </a:pPr>
            <a:r>
              <a:rPr lang="es-ES" sz="1200" b="1" dirty="0">
                <a:latin typeface="+mj-lt"/>
              </a:rPr>
              <a:t>PIKENKERI TAMA MANTAÑA YATIQIRIS</a:t>
            </a:r>
          </a:p>
          <a:p>
            <a:pPr marL="342900" indent="-342900" algn="ctr">
              <a:defRPr/>
            </a:pPr>
            <a:r>
              <a:rPr lang="es-ES" sz="1200" b="1" dirty="0">
                <a:latin typeface="+mj-lt"/>
              </a:rPr>
              <a:t> MUSKPAYA UCHUQ´UMA</a:t>
            </a:r>
          </a:p>
          <a:p>
            <a:pPr algn="ctr">
              <a:defRPr/>
            </a:pPr>
            <a:r>
              <a:rPr lang="es-CL" sz="1000" b="1" i="1" dirty="0">
                <a:solidFill>
                  <a:srgbClr val="5F5F5F"/>
                </a:solidFill>
              </a:rPr>
              <a:t>EMPRESA TITULAR INGRESA EIA</a:t>
            </a:r>
          </a:p>
          <a:p>
            <a:pPr marL="342900" indent="-342900" algn="ctr">
              <a:defRPr/>
            </a:pPr>
            <a:endParaRPr lang="es-CL" sz="1200" b="1" dirty="0">
              <a:latin typeface="+mj-lt"/>
            </a:endParaRPr>
          </a:p>
        </p:txBody>
      </p:sp>
      <p:sp>
        <p:nvSpPr>
          <p:cNvPr id="21" name="20 CuadroTexto"/>
          <p:cNvSpPr txBox="1">
            <a:spLocks noChangeArrowheads="1"/>
          </p:cNvSpPr>
          <p:nvPr/>
        </p:nvSpPr>
        <p:spPr bwMode="auto">
          <a:xfrm>
            <a:off x="71438" y="2851150"/>
            <a:ext cx="2643187" cy="1431925"/>
          </a:xfrm>
          <a:prstGeom prst="rect">
            <a:avLst/>
          </a:prstGeom>
          <a:noFill/>
          <a:ln w="9525">
            <a:noFill/>
            <a:miter lim="800000"/>
            <a:headEnd/>
            <a:tailEnd/>
          </a:ln>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solidFill>
                  <a:srgbClr val="FF0000"/>
                </a:solidFill>
              </a:rPr>
              <a:t>SEA O COMISIÓN UÑAKIPI </a:t>
            </a:r>
          </a:p>
          <a:p>
            <a:pPr algn="ctr" eaLnBrk="1" hangingPunct="1"/>
            <a:r>
              <a:rPr lang="es-ES" altLang="es-CL" sz="1200" b="1">
                <a:solidFill>
                  <a:srgbClr val="FF0000"/>
                </a:solidFill>
              </a:rPr>
              <a:t>JUCHUQ´UMIRI YATIQIRIS</a:t>
            </a:r>
          </a:p>
          <a:p>
            <a:pPr algn="ctr" eaLnBrk="1" hangingPunct="1"/>
            <a:r>
              <a:rPr lang="es-ES" altLang="es-CL" sz="1200" b="1">
                <a:solidFill>
                  <a:srgbClr val="FF0000"/>
                </a:solidFill>
              </a:rPr>
              <a:t> MUSKPAYA UCHUQ´UMA</a:t>
            </a:r>
          </a:p>
          <a:p>
            <a:pPr algn="ctr" eaLnBrk="1" hangingPunct="1"/>
            <a:r>
              <a:rPr lang="es-CL" altLang="es-CL" sz="1000" b="1">
                <a:solidFill>
                  <a:srgbClr val="FF0000"/>
                </a:solidFill>
                <a:latin typeface="Arial Black" pitchFamily="34" charset="0"/>
              </a:rPr>
              <a:t> </a:t>
            </a:r>
            <a:r>
              <a:rPr lang="es-CL" altLang="es-CL" sz="1000" b="1" i="1">
                <a:solidFill>
                  <a:srgbClr val="5F5F5F"/>
                </a:solidFill>
              </a:rPr>
              <a:t>SEA DIRECCIÓN EJECUTIVA O COMISIÓN DE EVALUACIÓN CALIFICA AMBIENTALMENTE  EL EIA</a:t>
            </a:r>
          </a:p>
          <a:p>
            <a:pPr algn="ctr" eaLnBrk="1" hangingPunct="1"/>
            <a:endParaRPr lang="es-CL" altLang="es-CL" sz="1200" b="1">
              <a:solidFill>
                <a:srgbClr val="FF0000"/>
              </a:solidFill>
            </a:endParaRPr>
          </a:p>
        </p:txBody>
      </p:sp>
      <p:grpSp>
        <p:nvGrpSpPr>
          <p:cNvPr id="2" name="25 Grupo"/>
          <p:cNvGrpSpPr>
            <a:grpSpLocks/>
          </p:cNvGrpSpPr>
          <p:nvPr/>
        </p:nvGrpSpPr>
        <p:grpSpPr bwMode="auto">
          <a:xfrm>
            <a:off x="9929813" y="152400"/>
            <a:ext cx="5495925" cy="2062163"/>
            <a:chOff x="4786314" y="1285860"/>
            <a:chExt cx="5496039" cy="2061847"/>
          </a:xfrm>
        </p:grpSpPr>
        <p:sp>
          <p:nvSpPr>
            <p:cNvPr id="12316" name="26 CuadroTexto"/>
            <p:cNvSpPr txBox="1">
              <a:spLocks noChangeArrowheads="1"/>
            </p:cNvSpPr>
            <p:nvPr/>
          </p:nvSpPr>
          <p:spPr bwMode="auto">
            <a:xfrm>
              <a:off x="4786314" y="1285860"/>
              <a:ext cx="5496039" cy="206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sz="2400">
                  <a:latin typeface="Impact" pitchFamily="34" charset="0"/>
                </a:rPr>
                <a:t>¿KUNJAMARAKI WAKISTAWA </a:t>
              </a:r>
              <a:r>
                <a:rPr lang="es-ES" altLang="es-CL" sz="2400">
                  <a:solidFill>
                    <a:srgbClr val="028805"/>
                  </a:solidFill>
                  <a:latin typeface="Impact" pitchFamily="34" charset="0"/>
                </a:rPr>
                <a:t>UÑAKIPAÑA</a:t>
              </a:r>
              <a:r>
                <a:rPr lang="es-ES" altLang="es-CL" sz="2400">
                  <a:latin typeface="Impact" pitchFamily="34" charset="0"/>
                </a:rPr>
                <a:t> </a:t>
              </a:r>
            </a:p>
            <a:p>
              <a:pPr eaLnBrk="1" hangingPunct="1"/>
              <a:r>
                <a:rPr lang="es-ES" altLang="es-CL" sz="2400">
                  <a:solidFill>
                    <a:srgbClr val="FF0000"/>
                  </a:solidFill>
                  <a:latin typeface="Impact" pitchFamily="34" charset="0"/>
                </a:rPr>
                <a:t>WALI JANICHA  </a:t>
              </a:r>
              <a:r>
                <a:rPr lang="es-ES" altLang="es-CL" sz="2400">
                  <a:latin typeface="Impact" pitchFamily="34" charset="0"/>
                </a:rPr>
                <a:t>AKA YAKIKAWI MUSKPAYA</a:t>
              </a:r>
            </a:p>
            <a:p>
              <a:pPr eaLnBrk="1" hangingPunct="1"/>
              <a:r>
                <a:rPr lang="es-ES" altLang="es-CL" sz="2400">
                  <a:latin typeface="Impact" pitchFamily="34" charset="0"/>
                </a:rPr>
                <a:t>UCHUQ´UMA?</a:t>
              </a:r>
            </a:p>
            <a:p>
              <a:pPr eaLnBrk="1" hangingPunct="1"/>
              <a:r>
                <a:rPr lang="es-CL" altLang="es-CL" sz="1600" i="1">
                  <a:latin typeface="Impact" pitchFamily="34" charset="0"/>
                </a:rPr>
                <a:t>¿CÓMO ES EL PROCESO DE </a:t>
              </a:r>
              <a:r>
                <a:rPr lang="es-CL" altLang="es-CL" sz="1600" i="1">
                  <a:solidFill>
                    <a:srgbClr val="028805"/>
                  </a:solidFill>
                  <a:latin typeface="Impact" pitchFamily="34" charset="0"/>
                </a:rPr>
                <a:t>EVALUACIÓN </a:t>
              </a:r>
              <a:r>
                <a:rPr lang="es-CL" altLang="es-CL" sz="1600" i="1">
                  <a:latin typeface="Impact" pitchFamily="34" charset="0"/>
                </a:rPr>
                <a:t>DE UN ESTUDIO DE </a:t>
              </a:r>
              <a:r>
                <a:rPr lang="es-CL" altLang="es-CL" sz="1600" i="1">
                  <a:solidFill>
                    <a:srgbClr val="FF0000"/>
                  </a:solidFill>
                  <a:latin typeface="Impact" pitchFamily="34" charset="0"/>
                </a:rPr>
                <a:t>IMPACTO</a:t>
              </a:r>
              <a:r>
                <a:rPr lang="es-CL" altLang="es-CL" sz="1600" i="1">
                  <a:latin typeface="Impact" pitchFamily="34" charset="0"/>
                </a:rPr>
                <a:t> </a:t>
              </a:r>
            </a:p>
            <a:p>
              <a:pPr eaLnBrk="1" hangingPunct="1"/>
              <a:r>
                <a:rPr lang="es-CL" altLang="es-CL" sz="1600" i="1">
                  <a:latin typeface="Impact" pitchFamily="34" charset="0"/>
                </a:rPr>
                <a:t>AMBIENTAL [EIA]?</a:t>
              </a:r>
              <a:endParaRPr lang="es-CL" altLang="es-CL" sz="1600" b="1" i="1">
                <a:solidFill>
                  <a:srgbClr val="669900"/>
                </a:solidFill>
                <a:latin typeface="Impact" pitchFamily="34" charset="0"/>
              </a:endParaRPr>
            </a:p>
            <a:p>
              <a:pPr eaLnBrk="1" hangingPunct="1"/>
              <a:r>
                <a:rPr lang="es-ES" altLang="es-CL" sz="2400">
                  <a:latin typeface="Impact" pitchFamily="34" charset="0"/>
                </a:rPr>
                <a:t> </a:t>
              </a:r>
              <a:endParaRPr lang="es-CL" altLang="es-CL" sz="2400">
                <a:latin typeface="Impact" pitchFamily="34" charset="0"/>
              </a:endParaRPr>
            </a:p>
          </p:txBody>
        </p:sp>
        <p:sp>
          <p:nvSpPr>
            <p:cNvPr id="12317" name="27 CuadroTexto"/>
            <p:cNvSpPr txBox="1">
              <a:spLocks noChangeArrowheads="1"/>
            </p:cNvSpPr>
            <p:nvPr/>
          </p:nvSpPr>
          <p:spPr bwMode="auto">
            <a:xfrm>
              <a:off x="4857752" y="2500306"/>
              <a:ext cx="4500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sz="1400" b="1">
                <a:solidFill>
                  <a:srgbClr val="FFC000"/>
                </a:solidFill>
                <a:latin typeface="Impact" pitchFamily="34" charset="0"/>
              </a:endParaRPr>
            </a:p>
          </p:txBody>
        </p:sp>
      </p:grpSp>
      <p:grpSp>
        <p:nvGrpSpPr>
          <p:cNvPr id="3" name="28 Grupo"/>
          <p:cNvGrpSpPr>
            <a:grpSpLocks/>
          </p:cNvGrpSpPr>
          <p:nvPr/>
        </p:nvGrpSpPr>
        <p:grpSpPr bwMode="auto">
          <a:xfrm>
            <a:off x="2089150" y="2428875"/>
            <a:ext cx="5537200" cy="3562350"/>
            <a:chOff x="2017628" y="2071678"/>
            <a:chExt cx="5537331" cy="3562350"/>
          </a:xfrm>
        </p:grpSpPr>
        <p:pic>
          <p:nvPicPr>
            <p:cNvPr id="12314" name="Picture 2" descr="C:\Users\Diego\Desktop\presconama\Power Point\imagenes\imag-diapo-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28" y="2071678"/>
              <a:ext cx="5537331"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3" descr="C:\Users\Diego\Desktop\presconama\Power Point\imagenes\flec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62933" flipH="1">
              <a:off x="2721516" y="2853525"/>
              <a:ext cx="536718" cy="59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Rectángulo redondeado"/>
          <p:cNvSpPr/>
          <p:nvPr/>
        </p:nvSpPr>
        <p:spPr>
          <a:xfrm>
            <a:off x="6572250" y="4392613"/>
            <a:ext cx="2500313" cy="857250"/>
          </a:xfrm>
          <a:prstGeom prst="roundRect">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0" name="9 CuadroTexto"/>
          <p:cNvSpPr txBox="1">
            <a:spLocks noChangeArrowheads="1"/>
          </p:cNvSpPr>
          <p:nvPr/>
        </p:nvSpPr>
        <p:spPr bwMode="auto">
          <a:xfrm>
            <a:off x="6572250" y="4464050"/>
            <a:ext cx="2500313" cy="1108075"/>
          </a:xfrm>
          <a:prstGeom prst="rect">
            <a:avLst/>
          </a:prstGeom>
          <a:noFill/>
          <a:ln w="9525">
            <a:noFill/>
            <a:miter lim="800000"/>
            <a:headEnd/>
            <a:tailEnd/>
          </a:ln>
        </p:spPr>
        <p:txBody>
          <a:bodyPr>
            <a:spAutoFit/>
          </a:bodyPr>
          <a:lstStyle/>
          <a:p>
            <a:pPr algn="ctr">
              <a:defRPr/>
            </a:pPr>
            <a:r>
              <a:rPr lang="es-ES" sz="1200" b="1" dirty="0">
                <a:latin typeface="+mj-lt"/>
              </a:rPr>
              <a:t>IRPIRI ERNAKTI UÑAKIPAÑA</a:t>
            </a:r>
          </a:p>
          <a:p>
            <a:pPr algn="ctr">
              <a:defRPr/>
            </a:pPr>
            <a:r>
              <a:rPr lang="es-CL" sz="1000" b="1" i="1" dirty="0">
                <a:solidFill>
                  <a:srgbClr val="5F5F5F"/>
                </a:solidFill>
              </a:rPr>
              <a:t>COMITÉ TÉCNICO DE EVALUACIÓN</a:t>
            </a:r>
          </a:p>
          <a:p>
            <a:pPr algn="ctr">
              <a:defRPr/>
            </a:pPr>
            <a:r>
              <a:rPr lang="es-CL" sz="800" b="1" i="1" dirty="0">
                <a:solidFill>
                  <a:srgbClr val="5F5F5F"/>
                </a:solidFill>
              </a:rPr>
              <a:t>NOTA: </a:t>
            </a:r>
            <a:r>
              <a:rPr lang="es-CL" sz="800" b="1" dirty="0">
                <a:solidFill>
                  <a:srgbClr val="5F5F5F"/>
                </a:solidFill>
                <a:latin typeface="Arial" pitchFamily="34" charset="0"/>
                <a:cs typeface="Arial" pitchFamily="34" charset="0"/>
              </a:rPr>
              <a:t>ÓRGANOS DE LA ADMINISTRACIÓN DEL ESTADO CON COMPETENCIA AMBIENTAL</a:t>
            </a:r>
          </a:p>
          <a:p>
            <a:pPr algn="ctr">
              <a:defRPr/>
            </a:pPr>
            <a:r>
              <a:rPr lang="es-CL" sz="800" b="1" dirty="0">
                <a:solidFill>
                  <a:srgbClr val="5F5F5F"/>
                </a:solidFill>
                <a:latin typeface="Arial" pitchFamily="34" charset="0"/>
                <a:cs typeface="Arial" pitchFamily="34" charset="0"/>
              </a:rPr>
              <a:t>EVALÚAN EIA</a:t>
            </a:r>
          </a:p>
          <a:p>
            <a:pPr algn="ctr">
              <a:defRPr/>
            </a:pPr>
            <a:endParaRPr lang="es-CL" sz="800" b="1" i="1" dirty="0">
              <a:solidFill>
                <a:srgbClr val="5F5F5F"/>
              </a:solidFill>
            </a:endParaRPr>
          </a:p>
          <a:p>
            <a:pPr algn="ctr">
              <a:defRPr/>
            </a:pPr>
            <a:r>
              <a:rPr lang="es-ES" sz="1200" b="1" dirty="0">
                <a:latin typeface="+mj-lt"/>
              </a:rPr>
              <a:t> </a:t>
            </a:r>
            <a:endParaRPr lang="es-CL" sz="1200" b="1" dirty="0">
              <a:latin typeface="+mj-lt"/>
            </a:endParaRPr>
          </a:p>
        </p:txBody>
      </p:sp>
      <p:sp>
        <p:nvSpPr>
          <p:cNvPr id="30" name="29 CuadroTexto"/>
          <p:cNvSpPr txBox="1"/>
          <p:nvPr/>
        </p:nvSpPr>
        <p:spPr>
          <a:xfrm>
            <a:off x="3609975" y="3867150"/>
            <a:ext cx="2428875" cy="400050"/>
          </a:xfrm>
          <a:prstGeom prst="rect">
            <a:avLst/>
          </a:prstGeom>
          <a:noFill/>
        </p:spPr>
        <p:txBody>
          <a:bodyPr>
            <a:spAutoFit/>
          </a:bodyPr>
          <a:lstStyle/>
          <a:p>
            <a:pPr algn="ctr">
              <a:defRPr/>
            </a:pPr>
            <a:r>
              <a:rPr lang="es-ES" sz="1000" dirty="0">
                <a:solidFill>
                  <a:srgbClr val="FF0000"/>
                </a:solidFill>
                <a:effectLst>
                  <a:outerShdw blurRad="38100" dist="38100" dir="2700000" algn="tl">
                    <a:srgbClr val="C0C0C0"/>
                  </a:outerShdw>
                </a:effectLst>
                <a:latin typeface="Arial Black" pitchFamily="34" charset="0"/>
              </a:rPr>
              <a:t>ARUSKIPTHA WAKISTAWA UÑAKIPAÑA WALI JANICHA</a:t>
            </a:r>
            <a:r>
              <a:rPr lang="es-ES" sz="1000" dirty="0">
                <a:solidFill>
                  <a:srgbClr val="FF0000"/>
                </a:solidFill>
                <a:latin typeface="Arial Black" pitchFamily="34" charset="0"/>
              </a:rPr>
              <a:t> </a:t>
            </a:r>
            <a:endParaRPr lang="es-CL" sz="1000" dirty="0">
              <a:solidFill>
                <a:srgbClr val="FF0000"/>
              </a:solidFill>
              <a:latin typeface="Arial Black" pitchFamily="34" charset="0"/>
            </a:endParaRPr>
          </a:p>
        </p:txBody>
      </p:sp>
      <p:sp>
        <p:nvSpPr>
          <p:cNvPr id="26" name="25 Llamada rectangular redondeada"/>
          <p:cNvSpPr/>
          <p:nvPr/>
        </p:nvSpPr>
        <p:spPr>
          <a:xfrm>
            <a:off x="428625" y="1679575"/>
            <a:ext cx="2214563" cy="928688"/>
          </a:xfrm>
          <a:prstGeom prst="wedgeRoundRectCallout">
            <a:avLst>
              <a:gd name="adj1" fmla="val 48956"/>
              <a:gd name="adj2" fmla="val -16708"/>
              <a:gd name="adj3" fmla="val 16667"/>
            </a:avLst>
          </a:prstGeom>
          <a:solidFill>
            <a:schemeClr val="bg1"/>
          </a:solidFill>
          <a:ln>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7" name="26 CuadroTexto"/>
          <p:cNvSpPr txBox="1">
            <a:spLocks noChangeArrowheads="1"/>
          </p:cNvSpPr>
          <p:nvPr/>
        </p:nvSpPr>
        <p:spPr bwMode="auto">
          <a:xfrm>
            <a:off x="214313" y="1895475"/>
            <a:ext cx="2643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1200" b="1">
                <a:solidFill>
                  <a:srgbClr val="028805"/>
                </a:solidFill>
              </a:rPr>
              <a:t>RCA  RESOLUCIÓN </a:t>
            </a:r>
          </a:p>
          <a:p>
            <a:pPr algn="ctr" eaLnBrk="1" hangingPunct="1"/>
            <a:r>
              <a:rPr lang="es-CL" altLang="es-CL" sz="1200" b="1">
                <a:solidFill>
                  <a:srgbClr val="028805"/>
                </a:solidFill>
              </a:rPr>
              <a:t>CALIFICACIÓN AMBIENTAL</a:t>
            </a:r>
          </a:p>
        </p:txBody>
      </p:sp>
      <p:pic>
        <p:nvPicPr>
          <p:cNvPr id="28" name="Picture 3" descr="C:\Users\Diego\Desktop\presconama\Power Point\imagenes\flech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047570" flipH="1">
            <a:off x="273050" y="2305050"/>
            <a:ext cx="5016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Diego\Desktop\presconama\Power Point\imagenes\flech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915024" flipH="1">
            <a:off x="3089275" y="2382838"/>
            <a:ext cx="719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a:spLocks noChangeArrowheads="1"/>
          </p:cNvSpPr>
          <p:nvPr/>
        </p:nvSpPr>
        <p:spPr bwMode="auto">
          <a:xfrm>
            <a:off x="1825625" y="5768975"/>
            <a:ext cx="3532188" cy="800100"/>
          </a:xfrm>
          <a:prstGeom prst="rect">
            <a:avLst/>
          </a:prstGeom>
          <a:noFill/>
          <a:ln w="9525">
            <a:noFill/>
            <a:miter lim="800000"/>
            <a:headEnd/>
            <a:tailEnd/>
          </a:ln>
        </p:spPr>
        <p:txBody>
          <a:bodyPr>
            <a:spAutoFit/>
          </a:bodyPr>
          <a:lstStyle/>
          <a:p>
            <a:pPr algn="ctr">
              <a:defRPr/>
            </a:pPr>
            <a:r>
              <a:rPr lang="es-ES" sz="1200" b="1" dirty="0">
                <a:latin typeface="+mj-lt"/>
              </a:rPr>
              <a:t>PIKENKERI TAMA K´ATUKE UÑCH´UKIÑANI IRPIRI  ERNAKTI</a:t>
            </a:r>
          </a:p>
          <a:p>
            <a:pPr algn="ctr">
              <a:defRPr/>
            </a:pPr>
            <a:r>
              <a:rPr lang="es-CL" sz="1000" b="1" i="1" dirty="0">
                <a:solidFill>
                  <a:srgbClr val="5F5F5F"/>
                </a:solidFill>
                <a:latin typeface="Arial" pitchFamily="34" charset="0"/>
                <a:cs typeface="Arial" pitchFamily="34" charset="0"/>
              </a:rPr>
              <a:t>EMPRESA TITULAR RECIBE OBSERVACIONES</a:t>
            </a:r>
          </a:p>
          <a:p>
            <a:pPr algn="ctr">
              <a:defRPr/>
            </a:pPr>
            <a:r>
              <a:rPr lang="es-ES" sz="1200" b="1" dirty="0">
                <a:latin typeface="+mj-lt"/>
              </a:rPr>
              <a:t> </a:t>
            </a:r>
            <a:endParaRPr lang="es-CL" sz="1200" b="1" dirty="0">
              <a:latin typeface="+mj-lt"/>
            </a:endParaRPr>
          </a:p>
        </p:txBody>
      </p:sp>
      <p:sp>
        <p:nvSpPr>
          <p:cNvPr id="31" name="30 Llamada rectangular redondeada"/>
          <p:cNvSpPr/>
          <p:nvPr/>
        </p:nvSpPr>
        <p:spPr>
          <a:xfrm rot="10800000">
            <a:off x="5500688" y="5429250"/>
            <a:ext cx="2000250" cy="1000125"/>
          </a:xfrm>
          <a:prstGeom prst="wedgeRoundRectCallout">
            <a:avLst>
              <a:gd name="adj1" fmla="val 30595"/>
              <a:gd name="adj2" fmla="val 64405"/>
              <a:gd name="adj3" fmla="val 16667"/>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2" name="31 CuadroTexto"/>
          <p:cNvSpPr txBox="1">
            <a:spLocks noChangeArrowheads="1"/>
          </p:cNvSpPr>
          <p:nvPr/>
        </p:nvSpPr>
        <p:spPr bwMode="auto">
          <a:xfrm>
            <a:off x="5357813" y="5546725"/>
            <a:ext cx="2214562" cy="944563"/>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CL" sz="1200" b="1"/>
              <a:t>SEA IRPAYAÑA </a:t>
            </a:r>
          </a:p>
          <a:p>
            <a:pPr algn="ctr" eaLnBrk="1" hangingPunct="1"/>
            <a:r>
              <a:rPr lang="es-ES" altLang="es-CL" sz="1200" b="1"/>
              <a:t>UÑCH´UKIÑANI </a:t>
            </a:r>
          </a:p>
          <a:p>
            <a:pPr algn="ctr" eaLnBrk="1" hangingPunct="1"/>
            <a:r>
              <a:rPr lang="es-CL" altLang="es-CL" sz="1000" b="1" i="1">
                <a:solidFill>
                  <a:srgbClr val="5F5F5F"/>
                </a:solidFill>
              </a:rPr>
              <a:t>SEA ENVÍA </a:t>
            </a:r>
          </a:p>
          <a:p>
            <a:pPr algn="ctr" eaLnBrk="1" hangingPunct="1"/>
            <a:r>
              <a:rPr lang="es-CL" altLang="es-CL" sz="1000" b="1" i="1">
                <a:solidFill>
                  <a:srgbClr val="5F5F5F"/>
                </a:solidFill>
              </a:rPr>
              <a:t>OBSERVACIONES</a:t>
            </a:r>
          </a:p>
          <a:p>
            <a:pPr algn="ctr" eaLnBrk="1" hangingPunct="1"/>
            <a:endParaRPr lang="es-CL" altLang="es-CL" sz="1200" b="1"/>
          </a:p>
        </p:txBody>
      </p:sp>
      <p:sp>
        <p:nvSpPr>
          <p:cNvPr id="12328" name="WordArt 40"/>
          <p:cNvSpPr>
            <a:spLocks noChangeArrowheads="1" noChangeShapeType="1" noTextEdit="1"/>
          </p:cNvSpPr>
          <p:nvPr/>
        </p:nvSpPr>
        <p:spPr bwMode="auto">
          <a:xfrm>
            <a:off x="4500563" y="3538538"/>
            <a:ext cx="863600" cy="322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L"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SEA</a:t>
            </a:r>
          </a:p>
        </p:txBody>
      </p:sp>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11049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6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77778E-6 3.7037E-7 L -0.68107 0.00648 " pathEditMode="relative" rAng="0" ptsTypes="AA">
                                      <p:cBhvr>
                                        <p:cTn id="6" dur="500" fill="hold"/>
                                        <p:tgtEl>
                                          <p:spTgt spid="2"/>
                                        </p:tgtEl>
                                        <p:attrNameLst>
                                          <p:attrName>ppt_x</p:attrName>
                                          <p:attrName>ppt_y</p:attrName>
                                        </p:attrNameLst>
                                      </p:cBhvr>
                                      <p:rCtr x="-34100" y="300"/>
                                    </p:animMotion>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par>
                                <p:cTn id="12" presetID="54" presetClass="entr" presetSubtype="0" accel="10000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strVal val="#ppt_w*0.05"/>
                                          </p:val>
                                        </p:tav>
                                        <p:tav tm="100000">
                                          <p:val>
                                            <p:strVal val="#ppt_w"/>
                                          </p:val>
                                        </p:tav>
                                      </p:tavLst>
                                    </p:anim>
                                    <p:anim calcmode="lin" valueType="num">
                                      <p:cBhvr>
                                        <p:cTn id="15" dur="500" fill="hold"/>
                                        <p:tgtEl>
                                          <p:spTgt spid="30"/>
                                        </p:tgtEl>
                                        <p:attrNameLst>
                                          <p:attrName>ppt_h</p:attrName>
                                        </p:attrNameLst>
                                      </p:cBhvr>
                                      <p:tavLst>
                                        <p:tav tm="0">
                                          <p:val>
                                            <p:strVal val="#ppt_h"/>
                                          </p:val>
                                        </p:tav>
                                        <p:tav tm="100000">
                                          <p:val>
                                            <p:strVal val="#ppt_h"/>
                                          </p:val>
                                        </p:tav>
                                      </p:tavLst>
                                    </p:anim>
                                    <p:anim calcmode="lin" valueType="num">
                                      <p:cBhvr>
                                        <p:cTn id="16" dur="500" fill="hold"/>
                                        <p:tgtEl>
                                          <p:spTgt spid="30"/>
                                        </p:tgtEl>
                                        <p:attrNameLst>
                                          <p:attrName>ppt_x</p:attrName>
                                        </p:attrNameLst>
                                      </p:cBhvr>
                                      <p:tavLst>
                                        <p:tav tm="0">
                                          <p:val>
                                            <p:strVal val="#ppt_x-.2"/>
                                          </p:val>
                                        </p:tav>
                                        <p:tav tm="100000">
                                          <p:val>
                                            <p:strVal val="#ppt_x"/>
                                          </p:val>
                                        </p:tav>
                                      </p:tavLst>
                                    </p:anim>
                                    <p:anim calcmode="lin" valueType="num">
                                      <p:cBhvr>
                                        <p:cTn id="17" dur="500" fill="hold"/>
                                        <p:tgtEl>
                                          <p:spTgt spid="30"/>
                                        </p:tgtEl>
                                        <p:attrNameLst>
                                          <p:attrName>ppt_y</p:attrName>
                                        </p:attrNameLst>
                                      </p:cBhvr>
                                      <p:tavLst>
                                        <p:tav tm="0">
                                          <p:val>
                                            <p:strVal val="#ppt_y"/>
                                          </p:val>
                                        </p:tav>
                                        <p:tav tm="100000">
                                          <p:val>
                                            <p:strVal val="#ppt_y"/>
                                          </p:val>
                                        </p:tav>
                                      </p:tavLst>
                                    </p:anim>
                                    <p:animEffect transition="in" filter="fade">
                                      <p:cBhvr>
                                        <p:cTn id="18" dur="500"/>
                                        <p:tgtEl>
                                          <p:spTgt spid="30"/>
                                        </p:tgtEl>
                                      </p:cBhvr>
                                    </p:animEffect>
                                  </p:childTnLst>
                                </p:cTn>
                              </p:par>
                            </p:childTnLst>
                          </p:cTn>
                        </p:par>
                        <p:par>
                          <p:cTn id="19" fill="hold" nodeType="afterGroup">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strVal val="#ppt_w*0.05"/>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anim calcmode="lin" valueType="num">
                                      <p:cBhvr>
                                        <p:cTn id="24" dur="500" fill="hold"/>
                                        <p:tgtEl>
                                          <p:spTgt spid="19"/>
                                        </p:tgtEl>
                                        <p:attrNameLst>
                                          <p:attrName>ppt_x</p:attrName>
                                        </p:attrNameLst>
                                      </p:cBhvr>
                                      <p:tavLst>
                                        <p:tav tm="0">
                                          <p:val>
                                            <p:strVal val="#ppt_x-.2"/>
                                          </p:val>
                                        </p:tav>
                                        <p:tav tm="100000">
                                          <p:val>
                                            <p:strVal val="#ppt_x"/>
                                          </p:val>
                                        </p:tav>
                                      </p:tavLst>
                                    </p:anim>
                                    <p:anim calcmode="lin" valueType="num">
                                      <p:cBhvr>
                                        <p:cTn id="25" dur="500" fill="hold"/>
                                        <p:tgtEl>
                                          <p:spTgt spid="19"/>
                                        </p:tgtEl>
                                        <p:attrNameLst>
                                          <p:attrName>ppt_y</p:attrName>
                                        </p:attrNameLst>
                                      </p:cBhvr>
                                      <p:tavLst>
                                        <p:tav tm="0">
                                          <p:val>
                                            <p:strVal val="#ppt_y"/>
                                          </p:val>
                                        </p:tav>
                                        <p:tav tm="100000">
                                          <p:val>
                                            <p:strVal val="#ppt_y"/>
                                          </p:val>
                                        </p:tav>
                                      </p:tavLst>
                                    </p:anim>
                                    <p:animEffect transition="in" filter="fade">
                                      <p:cBhvr>
                                        <p:cTn id="26" dur="500"/>
                                        <p:tgtEl>
                                          <p:spTgt spid="19"/>
                                        </p:tgtEl>
                                      </p:cBhvr>
                                    </p:animEffect>
                                  </p:childTnLst>
                                </p:cTn>
                              </p:par>
                            </p:childTnLst>
                          </p:cTn>
                        </p:par>
                        <p:par>
                          <p:cTn id="27" fill="hold" nodeType="afterGroup">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53"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nodeType="afterGroup">
                            <p:stCondLst>
                              <p:cond delay="2000"/>
                            </p:stCondLst>
                            <p:childTnLst>
                              <p:par>
                                <p:cTn id="36" presetID="54" presetClass="entr" presetSubtype="0" accel="100000"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05"/>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 calcmode="lin" valueType="num">
                                      <p:cBhvr>
                                        <p:cTn id="40" dur="500" fill="hold"/>
                                        <p:tgtEl>
                                          <p:spTgt spid="8"/>
                                        </p:tgtEl>
                                        <p:attrNameLst>
                                          <p:attrName>ppt_x</p:attrName>
                                        </p:attrNameLst>
                                      </p:cBhvr>
                                      <p:tavLst>
                                        <p:tav tm="0">
                                          <p:val>
                                            <p:strVal val="#ppt_x-.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Effect transition="in" filter="fade">
                                      <p:cBhvr>
                                        <p:cTn id="42" dur="500"/>
                                        <p:tgtEl>
                                          <p:spTgt spid="8"/>
                                        </p:tgtEl>
                                      </p:cBhvr>
                                    </p:animEffect>
                                  </p:childTnLst>
                                </p:cTn>
                              </p:par>
                            </p:childTnLst>
                          </p:cTn>
                        </p:par>
                        <p:par>
                          <p:cTn id="43" fill="hold" nodeType="afterGroup">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nodeType="afterGroup">
                            <p:stCondLst>
                              <p:cond delay="3000"/>
                            </p:stCondLst>
                            <p:childTnLst>
                              <p:par>
                                <p:cTn id="47" presetID="54" presetClass="entr" presetSubtype="0" accel="100000" fill="hold" grpId="0" nodeType="afterEffect">
                                  <p:stCondLst>
                                    <p:cond delay="5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strVal val="#ppt_w*0.05"/>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anim calcmode="lin" valueType="num">
                                      <p:cBhvr>
                                        <p:cTn id="51" dur="500" fill="hold"/>
                                        <p:tgtEl>
                                          <p:spTgt spid="10"/>
                                        </p:tgtEl>
                                        <p:attrNameLst>
                                          <p:attrName>ppt_x</p:attrName>
                                        </p:attrNameLst>
                                      </p:cBhvr>
                                      <p:tavLst>
                                        <p:tav tm="0">
                                          <p:val>
                                            <p:strVal val="#ppt_x-.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Effect transition="in" filter="fade">
                                      <p:cBhvr>
                                        <p:cTn id="53" dur="500"/>
                                        <p:tgtEl>
                                          <p:spTgt spid="10"/>
                                        </p:tgtEl>
                                      </p:cBhvr>
                                    </p:animEffect>
                                  </p:childTnLst>
                                </p:cTn>
                              </p:par>
                            </p:childTnLst>
                          </p:cTn>
                        </p:par>
                        <p:par>
                          <p:cTn id="54" fill="hold" nodeType="afterGroup">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par>
                          <p:cTn id="57" fill="hold" nodeType="afterGroup">
                            <p:stCondLst>
                              <p:cond delay="4000"/>
                            </p:stCondLst>
                            <p:childTnLst>
                              <p:par>
                                <p:cTn id="58" presetID="54" presetClass="entr" presetSubtype="0" accel="10000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strVal val="#ppt_w*0.05"/>
                                          </p:val>
                                        </p:tav>
                                        <p:tav tm="100000">
                                          <p:val>
                                            <p:strVal val="#ppt_w"/>
                                          </p:val>
                                        </p:tav>
                                      </p:tavLst>
                                    </p:anim>
                                    <p:anim calcmode="lin" valueType="num">
                                      <p:cBhvr>
                                        <p:cTn id="61" dur="500" fill="hold"/>
                                        <p:tgtEl>
                                          <p:spTgt spid="32"/>
                                        </p:tgtEl>
                                        <p:attrNameLst>
                                          <p:attrName>ppt_h</p:attrName>
                                        </p:attrNameLst>
                                      </p:cBhvr>
                                      <p:tavLst>
                                        <p:tav tm="0">
                                          <p:val>
                                            <p:strVal val="#ppt_h"/>
                                          </p:val>
                                        </p:tav>
                                        <p:tav tm="100000">
                                          <p:val>
                                            <p:strVal val="#ppt_h"/>
                                          </p:val>
                                        </p:tav>
                                      </p:tavLst>
                                    </p:anim>
                                    <p:anim calcmode="lin" valueType="num">
                                      <p:cBhvr>
                                        <p:cTn id="62" dur="500" fill="hold"/>
                                        <p:tgtEl>
                                          <p:spTgt spid="32"/>
                                        </p:tgtEl>
                                        <p:attrNameLst>
                                          <p:attrName>ppt_x</p:attrName>
                                        </p:attrNameLst>
                                      </p:cBhvr>
                                      <p:tavLst>
                                        <p:tav tm="0">
                                          <p:val>
                                            <p:strVal val="#ppt_x-.2"/>
                                          </p:val>
                                        </p:tav>
                                        <p:tav tm="100000">
                                          <p:val>
                                            <p:strVal val="#ppt_x"/>
                                          </p:val>
                                        </p:tav>
                                      </p:tavLst>
                                    </p:anim>
                                    <p:anim calcmode="lin" valueType="num">
                                      <p:cBhvr>
                                        <p:cTn id="63" dur="500" fill="hold"/>
                                        <p:tgtEl>
                                          <p:spTgt spid="32"/>
                                        </p:tgtEl>
                                        <p:attrNameLst>
                                          <p:attrName>ppt_y</p:attrName>
                                        </p:attrNameLst>
                                      </p:cBhvr>
                                      <p:tavLst>
                                        <p:tav tm="0">
                                          <p:val>
                                            <p:strVal val="#ppt_y"/>
                                          </p:val>
                                        </p:tav>
                                        <p:tav tm="100000">
                                          <p:val>
                                            <p:strVal val="#ppt_y"/>
                                          </p:val>
                                        </p:tav>
                                      </p:tavLst>
                                    </p:anim>
                                    <p:animEffect transition="in" filter="fade">
                                      <p:cBhvr>
                                        <p:cTn id="64" dur="500"/>
                                        <p:tgtEl>
                                          <p:spTgt spid="32"/>
                                        </p:tgtEl>
                                      </p:cBhvr>
                                    </p:animEffect>
                                  </p:childTnLst>
                                </p:cTn>
                              </p:par>
                            </p:childTnLst>
                          </p:cTn>
                        </p:par>
                        <p:par>
                          <p:cTn id="65" fill="hold" nodeType="afterGroup">
                            <p:stCondLst>
                              <p:cond delay="4500"/>
                            </p:stCondLst>
                            <p:childTnLst>
                              <p:par>
                                <p:cTn id="66" presetID="1"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par>
                          <p:cTn id="68" fill="hold" nodeType="afterGroup">
                            <p:stCondLst>
                              <p:cond delay="4500"/>
                            </p:stCondLst>
                            <p:childTnLst>
                              <p:par>
                                <p:cTn id="69" presetID="54" presetClass="entr" presetSubtype="0" accel="100000" fill="hold" grpId="0" nodeType="afterEffect">
                                  <p:stCondLst>
                                    <p:cond delay="5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strVal val="#ppt_w*0.05"/>
                                          </p:val>
                                        </p:tav>
                                        <p:tav tm="100000">
                                          <p:val>
                                            <p:strVal val="#ppt_w"/>
                                          </p:val>
                                        </p:tav>
                                      </p:tavLst>
                                    </p:anim>
                                    <p:anim calcmode="lin" valueType="num">
                                      <p:cBhvr>
                                        <p:cTn id="72" dur="500" fill="hold"/>
                                        <p:tgtEl>
                                          <p:spTgt spid="15"/>
                                        </p:tgtEl>
                                        <p:attrNameLst>
                                          <p:attrName>ppt_h</p:attrName>
                                        </p:attrNameLst>
                                      </p:cBhvr>
                                      <p:tavLst>
                                        <p:tav tm="0">
                                          <p:val>
                                            <p:strVal val="#ppt_h"/>
                                          </p:val>
                                        </p:tav>
                                        <p:tav tm="100000">
                                          <p:val>
                                            <p:strVal val="#ppt_h"/>
                                          </p:val>
                                        </p:tav>
                                      </p:tavLst>
                                    </p:anim>
                                    <p:anim calcmode="lin" valueType="num">
                                      <p:cBhvr>
                                        <p:cTn id="73" dur="500" fill="hold"/>
                                        <p:tgtEl>
                                          <p:spTgt spid="15"/>
                                        </p:tgtEl>
                                        <p:attrNameLst>
                                          <p:attrName>ppt_x</p:attrName>
                                        </p:attrNameLst>
                                      </p:cBhvr>
                                      <p:tavLst>
                                        <p:tav tm="0">
                                          <p:val>
                                            <p:strVal val="#ppt_x-.2"/>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Effect transition="in" filter="fade">
                                      <p:cBhvr>
                                        <p:cTn id="75" dur="500"/>
                                        <p:tgtEl>
                                          <p:spTgt spid="15"/>
                                        </p:tgtEl>
                                      </p:cBhvr>
                                    </p:animEffect>
                                  </p:childTnLst>
                                </p:cTn>
                              </p:par>
                            </p:childTnLst>
                          </p:cTn>
                        </p:par>
                        <p:par>
                          <p:cTn id="76" fill="hold" nodeType="afterGroup">
                            <p:stCondLst>
                              <p:cond delay="5500"/>
                            </p:stCondLst>
                            <p:childTnLst>
                              <p:par>
                                <p:cTn id="77" presetID="1"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par>
                          <p:cTn id="79" fill="hold" nodeType="afterGroup">
                            <p:stCondLst>
                              <p:cond delay="5500"/>
                            </p:stCondLst>
                            <p:childTnLst>
                              <p:par>
                                <p:cTn id="80" presetID="54" presetClass="entr" presetSubtype="0" accel="100000" fill="hold" grpId="0" nodeType="afterEffect">
                                  <p:stCondLst>
                                    <p:cond delay="50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strVal val="#ppt_w*0.05"/>
                                          </p:val>
                                        </p:tav>
                                        <p:tav tm="100000">
                                          <p:val>
                                            <p:strVal val="#ppt_w"/>
                                          </p:val>
                                        </p:tav>
                                      </p:tavLst>
                                    </p:anim>
                                    <p:anim calcmode="lin" valueType="num">
                                      <p:cBhvr>
                                        <p:cTn id="83" dur="500" fill="hold"/>
                                        <p:tgtEl>
                                          <p:spTgt spid="17"/>
                                        </p:tgtEl>
                                        <p:attrNameLst>
                                          <p:attrName>ppt_h</p:attrName>
                                        </p:attrNameLst>
                                      </p:cBhvr>
                                      <p:tavLst>
                                        <p:tav tm="0">
                                          <p:val>
                                            <p:strVal val="#ppt_h"/>
                                          </p:val>
                                        </p:tav>
                                        <p:tav tm="100000">
                                          <p:val>
                                            <p:strVal val="#ppt_h"/>
                                          </p:val>
                                        </p:tav>
                                      </p:tavLst>
                                    </p:anim>
                                    <p:anim calcmode="lin" valueType="num">
                                      <p:cBhvr>
                                        <p:cTn id="84" dur="500" fill="hold"/>
                                        <p:tgtEl>
                                          <p:spTgt spid="17"/>
                                        </p:tgtEl>
                                        <p:attrNameLst>
                                          <p:attrName>ppt_x</p:attrName>
                                        </p:attrNameLst>
                                      </p:cBhvr>
                                      <p:tavLst>
                                        <p:tav tm="0">
                                          <p:val>
                                            <p:strVal val="#ppt_x-.2"/>
                                          </p:val>
                                        </p:tav>
                                        <p:tav tm="100000">
                                          <p:val>
                                            <p:strVal val="#ppt_x"/>
                                          </p:val>
                                        </p:tav>
                                      </p:tavLst>
                                    </p:anim>
                                    <p:anim calcmode="lin" valueType="num">
                                      <p:cBhvr>
                                        <p:cTn id="85" dur="500" fill="hold"/>
                                        <p:tgtEl>
                                          <p:spTgt spid="17"/>
                                        </p:tgtEl>
                                        <p:attrNameLst>
                                          <p:attrName>ppt_y</p:attrName>
                                        </p:attrNameLst>
                                      </p:cBhvr>
                                      <p:tavLst>
                                        <p:tav tm="0">
                                          <p:val>
                                            <p:strVal val="#ppt_y"/>
                                          </p:val>
                                        </p:tav>
                                        <p:tav tm="100000">
                                          <p:val>
                                            <p:strVal val="#ppt_y"/>
                                          </p:val>
                                        </p:tav>
                                      </p:tavLst>
                                    </p:anim>
                                    <p:animEffect transition="in" filter="fade">
                                      <p:cBhvr>
                                        <p:cTn id="86" dur="500"/>
                                        <p:tgtEl>
                                          <p:spTgt spid="17"/>
                                        </p:tgtEl>
                                      </p:cBhvr>
                                    </p:animEffect>
                                  </p:childTnLst>
                                </p:cTn>
                              </p:par>
                            </p:childTnLst>
                          </p:cTn>
                        </p:par>
                        <p:par>
                          <p:cTn id="87" fill="hold" nodeType="afterGroup">
                            <p:stCondLst>
                              <p:cond delay="6500"/>
                            </p:stCondLst>
                            <p:childTnLst>
                              <p:par>
                                <p:cTn id="88" presetID="1"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par>
                          <p:cTn id="90" fill="hold" nodeType="afterGroup">
                            <p:stCondLst>
                              <p:cond delay="6500"/>
                            </p:stCondLst>
                            <p:childTnLst>
                              <p:par>
                                <p:cTn id="91" presetID="54" presetClass="entr" presetSubtype="0" accel="100000" fill="hold" grpId="0" nodeType="afterEffect">
                                  <p:stCondLst>
                                    <p:cond delay="50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strVal val="#ppt_w*0.05"/>
                                          </p:val>
                                        </p:tav>
                                        <p:tav tm="100000">
                                          <p:val>
                                            <p:strVal val="#ppt_w"/>
                                          </p:val>
                                        </p:tav>
                                      </p:tavLst>
                                    </p:anim>
                                    <p:anim calcmode="lin" valueType="num">
                                      <p:cBhvr>
                                        <p:cTn id="94" dur="500" fill="hold"/>
                                        <p:tgtEl>
                                          <p:spTgt spid="21"/>
                                        </p:tgtEl>
                                        <p:attrNameLst>
                                          <p:attrName>ppt_h</p:attrName>
                                        </p:attrNameLst>
                                      </p:cBhvr>
                                      <p:tavLst>
                                        <p:tav tm="0">
                                          <p:val>
                                            <p:strVal val="#ppt_h"/>
                                          </p:val>
                                        </p:tav>
                                        <p:tav tm="100000">
                                          <p:val>
                                            <p:strVal val="#ppt_h"/>
                                          </p:val>
                                        </p:tav>
                                      </p:tavLst>
                                    </p:anim>
                                    <p:anim calcmode="lin" valueType="num">
                                      <p:cBhvr>
                                        <p:cTn id="95" dur="500" fill="hold"/>
                                        <p:tgtEl>
                                          <p:spTgt spid="21"/>
                                        </p:tgtEl>
                                        <p:attrNameLst>
                                          <p:attrName>ppt_x</p:attrName>
                                        </p:attrNameLst>
                                      </p:cBhvr>
                                      <p:tavLst>
                                        <p:tav tm="0">
                                          <p:val>
                                            <p:strVal val="#ppt_x-.2"/>
                                          </p:val>
                                        </p:tav>
                                        <p:tav tm="100000">
                                          <p:val>
                                            <p:strVal val="#ppt_x"/>
                                          </p:val>
                                        </p:tav>
                                      </p:tavLst>
                                    </p:anim>
                                    <p:anim calcmode="lin" valueType="num">
                                      <p:cBhvr>
                                        <p:cTn id="96" dur="500" fill="hold"/>
                                        <p:tgtEl>
                                          <p:spTgt spid="21"/>
                                        </p:tgtEl>
                                        <p:attrNameLst>
                                          <p:attrName>ppt_y</p:attrName>
                                        </p:attrNameLst>
                                      </p:cBhvr>
                                      <p:tavLst>
                                        <p:tav tm="0">
                                          <p:val>
                                            <p:strVal val="#ppt_y"/>
                                          </p:val>
                                        </p:tav>
                                        <p:tav tm="100000">
                                          <p:val>
                                            <p:strVal val="#ppt_y"/>
                                          </p:val>
                                        </p:tav>
                                      </p:tavLst>
                                    </p:anim>
                                    <p:animEffect transition="in" filter="fade">
                                      <p:cBhvr>
                                        <p:cTn id="97" dur="500"/>
                                        <p:tgtEl>
                                          <p:spTgt spid="21"/>
                                        </p:tgtEl>
                                      </p:cBhvr>
                                    </p:animEffect>
                                  </p:childTnLst>
                                </p:cTn>
                              </p:par>
                            </p:childTnLst>
                          </p:cTn>
                        </p:par>
                        <p:par>
                          <p:cTn id="98" fill="hold" nodeType="afterGroup">
                            <p:stCondLst>
                              <p:cond delay="7500"/>
                            </p:stCondLst>
                            <p:childTnLst>
                              <p:par>
                                <p:cTn id="99" presetID="1"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par>
                          <p:cTn id="101" fill="hold" nodeType="afterGroup">
                            <p:stCondLst>
                              <p:cond delay="7500"/>
                            </p:stCondLst>
                            <p:childTnLst>
                              <p:par>
                                <p:cTn id="102" presetID="54" presetClass="entr" presetSubtype="0" accel="100000" fill="hold" grpId="0" nodeType="afterEffect">
                                  <p:stCondLst>
                                    <p:cond delay="50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strVal val="#ppt_w*0.05"/>
                                          </p:val>
                                        </p:tav>
                                        <p:tav tm="100000">
                                          <p:val>
                                            <p:strVal val="#ppt_w"/>
                                          </p:val>
                                        </p:tav>
                                      </p:tavLst>
                                    </p:anim>
                                    <p:anim calcmode="lin" valueType="num">
                                      <p:cBhvr>
                                        <p:cTn id="105" dur="500" fill="hold"/>
                                        <p:tgtEl>
                                          <p:spTgt spid="27"/>
                                        </p:tgtEl>
                                        <p:attrNameLst>
                                          <p:attrName>ppt_h</p:attrName>
                                        </p:attrNameLst>
                                      </p:cBhvr>
                                      <p:tavLst>
                                        <p:tav tm="0">
                                          <p:val>
                                            <p:strVal val="#ppt_h"/>
                                          </p:val>
                                        </p:tav>
                                        <p:tav tm="100000">
                                          <p:val>
                                            <p:strVal val="#ppt_h"/>
                                          </p:val>
                                        </p:tav>
                                      </p:tavLst>
                                    </p:anim>
                                    <p:anim calcmode="lin" valueType="num">
                                      <p:cBhvr>
                                        <p:cTn id="106" dur="500" fill="hold"/>
                                        <p:tgtEl>
                                          <p:spTgt spid="27"/>
                                        </p:tgtEl>
                                        <p:attrNameLst>
                                          <p:attrName>ppt_x</p:attrName>
                                        </p:attrNameLst>
                                      </p:cBhvr>
                                      <p:tavLst>
                                        <p:tav tm="0">
                                          <p:val>
                                            <p:strVal val="#ppt_x-.2"/>
                                          </p:val>
                                        </p:tav>
                                        <p:tav tm="100000">
                                          <p:val>
                                            <p:strVal val="#ppt_x"/>
                                          </p:val>
                                        </p:tav>
                                      </p:tavLst>
                                    </p:anim>
                                    <p:anim calcmode="lin" valueType="num">
                                      <p:cBhvr>
                                        <p:cTn id="107" dur="500" fill="hold"/>
                                        <p:tgtEl>
                                          <p:spTgt spid="27"/>
                                        </p:tgtEl>
                                        <p:attrNameLst>
                                          <p:attrName>ppt_y</p:attrName>
                                        </p:attrNameLst>
                                      </p:cBhvr>
                                      <p:tavLst>
                                        <p:tav tm="0">
                                          <p:val>
                                            <p:strVal val="#ppt_y"/>
                                          </p:val>
                                        </p:tav>
                                        <p:tav tm="100000">
                                          <p:val>
                                            <p:strVal val="#ppt_y"/>
                                          </p:val>
                                        </p:tav>
                                      </p:tavLst>
                                    </p:anim>
                                    <p:animEffect transition="in" filter="fade">
                                      <p:cBhvr>
                                        <p:cTn id="108" dur="500"/>
                                        <p:tgtEl>
                                          <p:spTgt spid="27"/>
                                        </p:tgtEl>
                                      </p:cBhvr>
                                    </p:animEffect>
                                  </p:childTnLst>
                                </p:cTn>
                              </p:par>
                              <p:par>
                                <p:cTn id="109" presetID="53" presetClass="entr" presetSubtype="0" fill="hold"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nodeType="afterGroup">
                            <p:stCondLst>
                              <p:cond delay="8500"/>
                            </p:stCondLst>
                            <p:childTnLst>
                              <p:par>
                                <p:cTn id="115" presetID="1"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6" grpId="0" animBg="1"/>
      <p:bldP spid="7" grpId="0" animBg="1"/>
      <p:bldP spid="14" grpId="0" animBg="1"/>
      <p:bldP spid="17" grpId="0"/>
      <p:bldP spid="19" grpId="0"/>
      <p:bldP spid="21" grpId="0"/>
      <p:bldP spid="9" grpId="0" animBg="1"/>
      <p:bldP spid="10" grpId="0"/>
      <p:bldP spid="30" grpId="0"/>
      <p:bldP spid="26" grpId="0" animBg="1"/>
      <p:bldP spid="27" grpId="0"/>
      <p:bldP spid="15" grpId="0"/>
      <p:bldP spid="31" grpId="0" animBg="1"/>
      <p:bldP spid="32" grpId="0"/>
    </p:bldLst>
  </p:timing>
</p:sld>
</file>

<file path=ppt/theme/theme1.xml><?xml version="1.0" encoding="utf-8"?>
<a:theme xmlns:a="http://schemas.openxmlformats.org/drawingml/2006/main" name="Plantilla_powerpoint_Basica_M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3432</Words>
  <Application>Microsoft Office PowerPoint</Application>
  <PresentationFormat>Presentación en pantalla (4:3)</PresentationFormat>
  <Paragraphs>915</Paragraphs>
  <Slides>38</Slides>
  <Notes>3</Notes>
  <HiddenSlides>16</HiddenSlides>
  <MMClips>0</MMClips>
  <ScaleCrop>false</ScaleCrop>
  <HeadingPairs>
    <vt:vector size="4" baseType="variant">
      <vt:variant>
        <vt:lpstr>Tema</vt:lpstr>
      </vt:variant>
      <vt:variant>
        <vt:i4>2</vt:i4>
      </vt:variant>
      <vt:variant>
        <vt:lpstr>Títulos de diapositiva</vt:lpstr>
      </vt:variant>
      <vt:variant>
        <vt:i4>38</vt:i4>
      </vt:variant>
    </vt:vector>
  </HeadingPairs>
  <TitlesOfParts>
    <vt:vector size="40" baseType="lpstr">
      <vt:lpstr>Plantilla_powerpoint_Basica_MMA</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Fernanda Egaña Rodriguez</dc:creator>
  <cp:lastModifiedBy>Ricardo Marcelo Mondino Ramos</cp:lastModifiedBy>
  <cp:revision>129</cp:revision>
  <cp:lastPrinted>2012-11-05T20:05:18Z</cp:lastPrinted>
  <dcterms:created xsi:type="dcterms:W3CDTF">2012-06-27T20:13:11Z</dcterms:created>
  <dcterms:modified xsi:type="dcterms:W3CDTF">2016-03-16T15:44:43Z</dcterms:modified>
</cp:coreProperties>
</file>