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40"/>
  </p:notesMasterIdLst>
  <p:sldIdLst>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7004050" cy="111156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Marcelo Mondino Ramos" initials="RMM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8CB01"/>
    <a:srgbClr val="E0F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60" y="4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08T09:20:45.096" idx="6">
    <p:pos x="3555" y="4455"/>
    <p:text>las gracias no están en Mapudungun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5089" cy="555784"/>
          </a:xfrm>
          <a:prstGeom prst="rect">
            <a:avLst/>
          </a:prstGeom>
        </p:spPr>
        <p:txBody>
          <a:bodyPr vert="horz" lIns="99094" tIns="49547" rIns="99094" bIns="49547" rtlCol="0"/>
          <a:lstStyle>
            <a:lvl1pPr algn="l">
              <a:defRPr sz="1300"/>
            </a:lvl1pPr>
          </a:lstStyle>
          <a:p>
            <a:endParaRPr lang="es-CL"/>
          </a:p>
        </p:txBody>
      </p:sp>
      <p:sp>
        <p:nvSpPr>
          <p:cNvPr id="3" name="2 Marcador de fecha"/>
          <p:cNvSpPr>
            <a:spLocks noGrp="1"/>
          </p:cNvSpPr>
          <p:nvPr>
            <p:ph type="dt" idx="1"/>
          </p:nvPr>
        </p:nvSpPr>
        <p:spPr>
          <a:xfrm>
            <a:off x="3967341" y="1"/>
            <a:ext cx="3035089" cy="555784"/>
          </a:xfrm>
          <a:prstGeom prst="rect">
            <a:avLst/>
          </a:prstGeom>
        </p:spPr>
        <p:txBody>
          <a:bodyPr vert="horz" lIns="99094" tIns="49547" rIns="99094" bIns="49547" rtlCol="0"/>
          <a:lstStyle>
            <a:lvl1pPr algn="r">
              <a:defRPr sz="1300"/>
            </a:lvl1pPr>
          </a:lstStyle>
          <a:p>
            <a:fld id="{D75E5FCA-46B9-43F4-B8D6-A5AFF61E4ED0}" type="datetimeFigureOut">
              <a:rPr lang="es-CL" smtClean="0"/>
              <a:t>16-03-2016</a:t>
            </a:fld>
            <a:endParaRPr lang="es-CL"/>
          </a:p>
        </p:txBody>
      </p:sp>
      <p:sp>
        <p:nvSpPr>
          <p:cNvPr id="4" name="3 Marcador de imagen de diapositiva"/>
          <p:cNvSpPr>
            <a:spLocks noGrp="1" noRot="1" noChangeAspect="1"/>
          </p:cNvSpPr>
          <p:nvPr>
            <p:ph type="sldImg" idx="2"/>
          </p:nvPr>
        </p:nvSpPr>
        <p:spPr>
          <a:xfrm>
            <a:off x="723900" y="833438"/>
            <a:ext cx="5556250" cy="4168775"/>
          </a:xfrm>
          <a:prstGeom prst="rect">
            <a:avLst/>
          </a:prstGeom>
          <a:noFill/>
          <a:ln w="12700">
            <a:solidFill>
              <a:prstClr val="black"/>
            </a:solidFill>
          </a:ln>
        </p:spPr>
        <p:txBody>
          <a:bodyPr vert="horz" lIns="99094" tIns="49547" rIns="99094" bIns="49547" rtlCol="0" anchor="ctr"/>
          <a:lstStyle/>
          <a:p>
            <a:endParaRPr lang="es-CL"/>
          </a:p>
        </p:txBody>
      </p:sp>
      <p:sp>
        <p:nvSpPr>
          <p:cNvPr id="5" name="4 Marcador de notas"/>
          <p:cNvSpPr>
            <a:spLocks noGrp="1"/>
          </p:cNvSpPr>
          <p:nvPr>
            <p:ph type="body" sz="quarter" idx="3"/>
          </p:nvPr>
        </p:nvSpPr>
        <p:spPr>
          <a:xfrm>
            <a:off x="700405" y="5279945"/>
            <a:ext cx="5603240" cy="5002054"/>
          </a:xfrm>
          <a:prstGeom prst="rect">
            <a:avLst/>
          </a:prstGeom>
        </p:spPr>
        <p:txBody>
          <a:bodyPr vert="horz" lIns="99094" tIns="49547" rIns="99094" bIns="4954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10557963"/>
            <a:ext cx="3035089" cy="555784"/>
          </a:xfrm>
          <a:prstGeom prst="rect">
            <a:avLst/>
          </a:prstGeom>
        </p:spPr>
        <p:txBody>
          <a:bodyPr vert="horz" lIns="99094" tIns="49547" rIns="99094" bIns="49547" rtlCol="0" anchor="b"/>
          <a:lstStyle>
            <a:lvl1pPr algn="l">
              <a:defRPr sz="1300"/>
            </a:lvl1pPr>
          </a:lstStyle>
          <a:p>
            <a:endParaRPr lang="es-CL"/>
          </a:p>
        </p:txBody>
      </p:sp>
      <p:sp>
        <p:nvSpPr>
          <p:cNvPr id="7" name="6 Marcador de número de diapositiva"/>
          <p:cNvSpPr>
            <a:spLocks noGrp="1"/>
          </p:cNvSpPr>
          <p:nvPr>
            <p:ph type="sldNum" sz="quarter" idx="5"/>
          </p:nvPr>
        </p:nvSpPr>
        <p:spPr>
          <a:xfrm>
            <a:off x="3967341" y="10557963"/>
            <a:ext cx="3035089" cy="555784"/>
          </a:xfrm>
          <a:prstGeom prst="rect">
            <a:avLst/>
          </a:prstGeom>
        </p:spPr>
        <p:txBody>
          <a:bodyPr vert="horz" lIns="99094" tIns="49547" rIns="99094" bIns="49547" rtlCol="0" anchor="b"/>
          <a:lstStyle>
            <a:lvl1pPr algn="r">
              <a:defRPr sz="1300"/>
            </a:lvl1pPr>
          </a:lstStyle>
          <a:p>
            <a:fld id="{5E901827-F4C6-4941-B11D-283CB543D85A}" type="slidenum">
              <a:rPr lang="es-CL" smtClean="0"/>
              <a:t>‹Nº›</a:t>
            </a:fld>
            <a:endParaRPr lang="es-CL"/>
          </a:p>
        </p:txBody>
      </p:sp>
    </p:spTree>
    <p:extLst>
      <p:ext uri="{BB962C8B-B14F-4D97-AF65-F5344CB8AC3E}">
        <p14:creationId xmlns:p14="http://schemas.microsoft.com/office/powerpoint/2010/main" val="115859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CL" smtClean="0"/>
          </a:p>
        </p:txBody>
      </p:sp>
      <p:sp>
        <p:nvSpPr>
          <p:cNvPr id="4" name="3 Marcador de número de diapositiva"/>
          <p:cNvSpPr>
            <a:spLocks noGrp="1"/>
          </p:cNvSpPr>
          <p:nvPr>
            <p:ph type="sldNum" sz="quarter" idx="5"/>
          </p:nvPr>
        </p:nvSpPr>
        <p:spPr/>
        <p:txBody>
          <a:bodyPr/>
          <a:lstStyle/>
          <a:p>
            <a:pPr>
              <a:defRPr/>
            </a:pPr>
            <a:fld id="{35D13A7D-4EB4-4CC6-A740-8FE12B4E0EFE}" type="slidenum">
              <a:rPr lang="es-CL" smtClean="0"/>
              <a:pPr>
                <a:defRPr/>
              </a:pPr>
              <a:t>9</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CL" smtClean="0"/>
          </a:p>
        </p:txBody>
      </p:sp>
      <p:sp>
        <p:nvSpPr>
          <p:cNvPr id="4" name="3 Marcador de número de diapositiva"/>
          <p:cNvSpPr>
            <a:spLocks noGrp="1"/>
          </p:cNvSpPr>
          <p:nvPr>
            <p:ph type="sldNum" sz="quarter" idx="5"/>
          </p:nvPr>
        </p:nvSpPr>
        <p:spPr/>
        <p:txBody>
          <a:bodyPr/>
          <a:lstStyle/>
          <a:p>
            <a:pPr>
              <a:defRPr/>
            </a:pPr>
            <a:fld id="{EA91E8A6-50EB-4E53-99E7-E103E822F816}" type="slidenum">
              <a:rPr lang="es-CL" smtClean="0"/>
              <a:pPr>
                <a:defRPr/>
              </a:pPr>
              <a:t>18</a:t>
            </a:fld>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CL" smtClean="0"/>
          </a:p>
        </p:txBody>
      </p:sp>
      <p:sp>
        <p:nvSpPr>
          <p:cNvPr id="4" name="3 Marcador de número de diapositiva"/>
          <p:cNvSpPr>
            <a:spLocks noGrp="1"/>
          </p:cNvSpPr>
          <p:nvPr>
            <p:ph type="sldNum" sz="quarter" idx="5"/>
          </p:nvPr>
        </p:nvSpPr>
        <p:spPr/>
        <p:txBody>
          <a:bodyPr/>
          <a:lstStyle/>
          <a:p>
            <a:pPr>
              <a:defRPr/>
            </a:pPr>
            <a:fld id="{0287C63A-B716-4055-A58D-45AB60DB3B1B}" type="slidenum">
              <a:rPr lang="es-CL" smtClean="0"/>
              <a:pPr>
                <a:defRPr/>
              </a:pPr>
              <a:t>21</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smtClean="0"/>
              <a:t>v</a:t>
            </a:r>
          </a:p>
        </p:txBody>
      </p:sp>
      <p:sp>
        <p:nvSpPr>
          <p:cNvPr id="481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80D67-B8CE-4419-BB3D-01E280D51324}" type="slidenum">
              <a:rPr lang="es-CL"/>
              <a:pPr fontAlgn="base">
                <a:spcBef>
                  <a:spcPct val="0"/>
                </a:spcBef>
                <a:spcAft>
                  <a:spcPct val="0"/>
                </a:spcAft>
                <a:defRPr/>
              </a:pPr>
              <a:t>23</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 noProof="0" smtClean="0"/>
              <a:t>Haga clic para modificar el estilo de título del patrón</a:t>
            </a:r>
            <a:endParaRPr lang="en-US" noProof="0" dirty="0" smtClean="0"/>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noProof="0" smtClean="0"/>
              <a:t>Haga clic para modificar el estilo de subtítulo del patrón</a:t>
            </a:r>
            <a:endParaRPr lang="en-US" noProof="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0ADAD19E-40E5-4407-9D09-88F97B2A7C11}"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162418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4" name="Slide Number Placeholder 5"/>
          <p:cNvSpPr>
            <a:spLocks noGrp="1"/>
          </p:cNvSpPr>
          <p:nvPr>
            <p:ph type="sldNum" sz="quarter" idx="11"/>
          </p:nvPr>
        </p:nvSpPr>
        <p:spPr/>
        <p:txBody>
          <a:bodyPr/>
          <a:lstStyle>
            <a:lvl1pPr>
              <a:defRPr/>
            </a:lvl1pPr>
          </a:lstStyle>
          <a:p>
            <a:pPr>
              <a:defRPr/>
            </a:pPr>
            <a:fld id="{CCB32B63-DD1D-4210-A693-F1AF689EB473}" type="slidenum">
              <a:rPr lang="en-US"/>
              <a:pPr>
                <a:defRPr/>
              </a:pPr>
              <a:t>‹Nº›</a:t>
            </a:fld>
            <a:endParaRPr lang="en-US"/>
          </a:p>
        </p:txBody>
      </p:sp>
    </p:spTree>
    <p:extLst>
      <p:ext uri="{BB962C8B-B14F-4D97-AF65-F5344CB8AC3E}">
        <p14:creationId xmlns:p14="http://schemas.microsoft.com/office/powerpoint/2010/main" val="274554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3" name="Slide Number Placeholder 5"/>
          <p:cNvSpPr>
            <a:spLocks noGrp="1"/>
          </p:cNvSpPr>
          <p:nvPr>
            <p:ph type="sldNum" sz="quarter" idx="11"/>
          </p:nvPr>
        </p:nvSpPr>
        <p:spPr/>
        <p:txBody>
          <a:bodyPr/>
          <a:lstStyle>
            <a:lvl1pPr>
              <a:defRPr/>
            </a:lvl1pPr>
          </a:lstStyle>
          <a:p>
            <a:pPr>
              <a:defRPr/>
            </a:pPr>
            <a:fld id="{2A8F4745-EFAC-43A7-A891-BAAC7ECE1EFA}" type="slidenum">
              <a:rPr lang="en-US"/>
              <a:pPr>
                <a:defRPr/>
              </a:pPr>
              <a:t>‹Nº›</a:t>
            </a:fld>
            <a:endParaRPr lang="en-US"/>
          </a:p>
        </p:txBody>
      </p:sp>
    </p:spTree>
    <p:extLst>
      <p:ext uri="{BB962C8B-B14F-4D97-AF65-F5344CB8AC3E}">
        <p14:creationId xmlns:p14="http://schemas.microsoft.com/office/powerpoint/2010/main" val="260141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6" name="Slide Number Placeholder 5"/>
          <p:cNvSpPr>
            <a:spLocks noGrp="1"/>
          </p:cNvSpPr>
          <p:nvPr>
            <p:ph type="sldNum" sz="quarter" idx="11"/>
          </p:nvPr>
        </p:nvSpPr>
        <p:spPr/>
        <p:txBody>
          <a:bodyPr/>
          <a:lstStyle>
            <a:lvl1pPr>
              <a:defRPr/>
            </a:lvl1pPr>
          </a:lstStyle>
          <a:p>
            <a:pPr>
              <a:defRPr/>
            </a:pPr>
            <a:fld id="{4C2601B3-7AC7-40F5-B110-D80EBB4BA8E6}" type="slidenum">
              <a:rPr lang="en-US"/>
              <a:pPr>
                <a:defRPr/>
              </a:pPr>
              <a:t>‹Nº›</a:t>
            </a:fld>
            <a:endParaRPr lang="en-US"/>
          </a:p>
        </p:txBody>
      </p:sp>
    </p:spTree>
    <p:extLst>
      <p:ext uri="{BB962C8B-B14F-4D97-AF65-F5344CB8AC3E}">
        <p14:creationId xmlns:p14="http://schemas.microsoft.com/office/powerpoint/2010/main" val="62986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6" name="Slide Number Placeholder 5"/>
          <p:cNvSpPr>
            <a:spLocks noGrp="1"/>
          </p:cNvSpPr>
          <p:nvPr>
            <p:ph type="sldNum" sz="quarter" idx="11"/>
          </p:nvPr>
        </p:nvSpPr>
        <p:spPr/>
        <p:txBody>
          <a:bodyPr/>
          <a:lstStyle>
            <a:lvl1pPr>
              <a:defRPr/>
            </a:lvl1pPr>
          </a:lstStyle>
          <a:p>
            <a:pPr>
              <a:defRPr/>
            </a:pPr>
            <a:fld id="{AD90B44D-C942-4805-8965-8A94A06CA016}" type="slidenum">
              <a:rPr lang="en-US"/>
              <a:pPr>
                <a:defRPr/>
              </a:pPr>
              <a:t>‹Nº›</a:t>
            </a:fld>
            <a:endParaRPr lang="en-US"/>
          </a:p>
        </p:txBody>
      </p:sp>
    </p:spTree>
    <p:extLst>
      <p:ext uri="{BB962C8B-B14F-4D97-AF65-F5344CB8AC3E}">
        <p14:creationId xmlns:p14="http://schemas.microsoft.com/office/powerpoint/2010/main" val="387796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E2BA5EEF-056A-4096-BD29-361465B782C3}" type="slidenum">
              <a:rPr lang="en-US"/>
              <a:pPr>
                <a:defRPr/>
              </a:pPr>
              <a:t>‹Nº›</a:t>
            </a:fld>
            <a:endParaRPr lang="en-US"/>
          </a:p>
        </p:txBody>
      </p:sp>
    </p:spTree>
    <p:extLst>
      <p:ext uri="{BB962C8B-B14F-4D97-AF65-F5344CB8AC3E}">
        <p14:creationId xmlns:p14="http://schemas.microsoft.com/office/powerpoint/2010/main" val="1114260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D8A05F68-9460-4E02-B0D0-D9074EF88D30}" type="slidenum">
              <a:rPr lang="en-US"/>
              <a:pPr>
                <a:defRPr/>
              </a:pPr>
              <a:t>‹Nº›</a:t>
            </a:fld>
            <a:endParaRPr lang="en-US"/>
          </a:p>
        </p:txBody>
      </p:sp>
    </p:spTree>
    <p:extLst>
      <p:ext uri="{BB962C8B-B14F-4D97-AF65-F5344CB8AC3E}">
        <p14:creationId xmlns:p14="http://schemas.microsoft.com/office/powerpoint/2010/main" val="167746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1E52AE41-2318-4E87-A56E-0176D91A0CE0}"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270438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33916A0-C0BF-4445-A74C-F92EF5A1641E}"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369805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25A3A1F9-69FB-46FE-92E6-A15DBAB4745A}"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87193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7EC2380F-D80C-49E1-B414-AB32CAFEA4E5}" type="slidenum">
              <a:rPr lang="en-US"/>
              <a:pPr>
                <a:defRPr/>
              </a:pPr>
              <a:t>‹Nº›</a:t>
            </a:fld>
            <a:endParaRPr lang="en-US"/>
          </a:p>
        </p:txBody>
      </p:sp>
    </p:spTree>
    <p:extLst>
      <p:ext uri="{BB962C8B-B14F-4D97-AF65-F5344CB8AC3E}">
        <p14:creationId xmlns:p14="http://schemas.microsoft.com/office/powerpoint/2010/main" val="64837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E28EB148-5C13-4FE6-B9A2-2587DC99476D}" type="slidenum">
              <a:rPr lang="en-US"/>
              <a:pPr>
                <a:defRPr/>
              </a:pPr>
              <a:t>‹Nº›</a:t>
            </a:fld>
            <a:endParaRPr lang="en-US"/>
          </a:p>
        </p:txBody>
      </p:sp>
    </p:spTree>
    <p:extLst>
      <p:ext uri="{BB962C8B-B14F-4D97-AF65-F5344CB8AC3E}">
        <p14:creationId xmlns:p14="http://schemas.microsoft.com/office/powerpoint/2010/main" val="388613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352E6DDD-9557-47CA-9EDB-0DB1614A643B}" type="slidenum">
              <a:rPr lang="en-US"/>
              <a:pPr>
                <a:defRPr/>
              </a:pPr>
              <a:t>‹Nº›</a:t>
            </a:fld>
            <a:endParaRPr lang="en-US"/>
          </a:p>
        </p:txBody>
      </p:sp>
    </p:spTree>
    <p:extLst>
      <p:ext uri="{BB962C8B-B14F-4D97-AF65-F5344CB8AC3E}">
        <p14:creationId xmlns:p14="http://schemas.microsoft.com/office/powerpoint/2010/main" val="233550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buClr>
                <a:srgbClr val="006CB7"/>
              </a:buClr>
              <a:defRPr sz="1400"/>
            </a:lvl4pPr>
            <a:lvl5pPr>
              <a:buClr>
                <a:srgbClr val="006CB7"/>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buClr>
                <a:srgbClr val="006CB7"/>
              </a:buClr>
              <a:defRPr sz="1400"/>
            </a:lvl4pPr>
            <a:lvl5pPr>
              <a:buClr>
                <a:srgbClr val="006CB7"/>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6" name="Slide Number Placeholder 5"/>
          <p:cNvSpPr>
            <a:spLocks noGrp="1"/>
          </p:cNvSpPr>
          <p:nvPr>
            <p:ph type="sldNum" sz="quarter" idx="11"/>
          </p:nvPr>
        </p:nvSpPr>
        <p:spPr/>
        <p:txBody>
          <a:bodyPr/>
          <a:lstStyle>
            <a:lvl1pPr>
              <a:defRPr/>
            </a:lvl1pPr>
          </a:lstStyle>
          <a:p>
            <a:pPr>
              <a:defRPr/>
            </a:pPr>
            <a:fld id="{EE2A10CB-D442-46B9-84AA-B9F00670CFA5}" type="slidenum">
              <a:rPr lang="en-US"/>
              <a:pPr>
                <a:defRPr/>
              </a:pPr>
              <a:t>‹Nº›</a:t>
            </a:fld>
            <a:endParaRPr lang="en-US"/>
          </a:p>
        </p:txBody>
      </p:sp>
    </p:spTree>
    <p:extLst>
      <p:ext uri="{BB962C8B-B14F-4D97-AF65-F5344CB8AC3E}">
        <p14:creationId xmlns:p14="http://schemas.microsoft.com/office/powerpoint/2010/main" val="372252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8" name="Slide Number Placeholder 5"/>
          <p:cNvSpPr>
            <a:spLocks noGrp="1"/>
          </p:cNvSpPr>
          <p:nvPr>
            <p:ph type="sldNum" sz="quarter" idx="11"/>
          </p:nvPr>
        </p:nvSpPr>
        <p:spPr/>
        <p:txBody>
          <a:bodyPr/>
          <a:lstStyle>
            <a:lvl1pPr>
              <a:defRPr/>
            </a:lvl1pPr>
          </a:lstStyle>
          <a:p>
            <a:pPr>
              <a:defRPr/>
            </a:pPr>
            <a:fld id="{FC296482-9DF7-4C59-A253-7A3D9AF5F58A}" type="slidenum">
              <a:rPr lang="en-US"/>
              <a:pPr>
                <a:defRPr/>
              </a:pPr>
              <a:t>‹Nº›</a:t>
            </a:fld>
            <a:endParaRPr lang="en-US"/>
          </a:p>
        </p:txBody>
      </p:sp>
    </p:spTree>
    <p:extLst>
      <p:ext uri="{BB962C8B-B14F-4D97-AF65-F5344CB8AC3E}">
        <p14:creationId xmlns:p14="http://schemas.microsoft.com/office/powerpoint/2010/main" val="4293393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pic>
        <p:nvPicPr>
          <p:cNvPr id="1028" name="Picture 1"/>
          <p:cNvPicPr>
            <a:picLocks noChangeAspect="1" noChangeArrowheads="1"/>
          </p:cNvPicPr>
          <p:nvPr/>
        </p:nvPicPr>
        <p:blipFill>
          <a:blip r:embed="rId6"/>
          <a:srcRect/>
          <a:stretch>
            <a:fillRect/>
          </a:stretch>
        </p:blipFill>
        <p:spPr bwMode="auto">
          <a:xfrm>
            <a:off x="647700" y="3452813"/>
            <a:ext cx="803275" cy="585787"/>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pic>
        <p:nvPicPr>
          <p:cNvPr id="1031" name="Imagen 9" descr="txt_mma.png"/>
          <p:cNvPicPr>
            <a:picLocks noChangeAspect="1"/>
          </p:cNvPicPr>
          <p:nvPr userDrawn="1"/>
        </p:nvPicPr>
        <p:blipFill>
          <a:blip r:embed="rId7"/>
          <a:srcRect/>
          <a:stretch>
            <a:fillRect/>
          </a:stretch>
        </p:blipFill>
        <p:spPr bwMode="auto">
          <a:xfrm>
            <a:off x="1619250" y="3498850"/>
            <a:ext cx="1125538" cy="1801813"/>
          </a:xfrm>
          <a:prstGeom prst="rect">
            <a:avLst/>
          </a:prstGeom>
          <a:noFill/>
          <a:ln w="9525">
            <a:noFill/>
            <a:miter lim="800000"/>
            <a:headEnd/>
            <a:tailEnd/>
          </a:ln>
        </p:spPr>
      </p:pic>
    </p:spTree>
    <p:extLst>
      <p:ext uri="{BB962C8B-B14F-4D97-AF65-F5344CB8AC3E}">
        <p14:creationId xmlns:p14="http://schemas.microsoft.com/office/powerpoint/2010/main" val="37693408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921375" cy="330200"/>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defTabSz="457200" fontAlgn="base">
              <a:spcBef>
                <a:spcPct val="0"/>
              </a:spcBef>
              <a:spcAft>
                <a:spcPct val="0"/>
              </a:spcAft>
              <a:defRPr/>
            </a:pPr>
            <a:r>
              <a:rPr lang="es-ES_tradnl"/>
              <a:t>Gobierno de Chile | Servicio de Evaluación Ambiental</a:t>
            </a:r>
          </a:p>
          <a:p>
            <a:pPr defTabSz="457200" fontAlgn="base">
              <a:spcBef>
                <a:spcPct val="0"/>
              </a:spcBef>
              <a:spcAft>
                <a:spcPct val="0"/>
              </a:spcAft>
              <a:defRPr/>
            </a:pP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defRPr/>
            </a:pPr>
            <a:fld id="{80E5A916-99F1-4C72-B7CA-45AD78B1A20B}" type="slidenum">
              <a:rPr lang="en-US"/>
              <a:pPr defTabSz="457200" fontAlgn="base">
                <a:spcBef>
                  <a:spcPct val="0"/>
                </a:spcBef>
                <a:spcAft>
                  <a:spcPct val="0"/>
                </a:spcAft>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Tree>
    <p:extLst>
      <p:ext uri="{BB962C8B-B14F-4D97-AF65-F5344CB8AC3E}">
        <p14:creationId xmlns:p14="http://schemas.microsoft.com/office/powerpoint/2010/main" val="16124434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Verdana"/>
          <a:ea typeface="ヒラギノ角ゴ Pro W3" charset="-128"/>
          <a:cs typeface="Verdana"/>
        </a:defRPr>
      </a:lvl1pPr>
      <a:lvl2pPr marL="742950" indent="-285750" algn="l" defTabSz="457200" rtl="0" eaLnBrk="0" fontAlgn="base" hangingPunct="0">
        <a:spcBef>
          <a:spcPct val="20000"/>
        </a:spcBef>
        <a:spcAft>
          <a:spcPct val="0"/>
        </a:spcAft>
        <a:buClr>
          <a:srgbClr val="006CB7"/>
        </a:buClr>
        <a:buFont typeface="Arial" charset="0"/>
        <a:buChar char="–"/>
        <a:defRPr kern="1200">
          <a:solidFill>
            <a:srgbClr val="595959"/>
          </a:solidFill>
          <a:latin typeface="Verdana"/>
          <a:ea typeface="ヒラギノ角ゴ Pro W3" charset="-128"/>
          <a:cs typeface="Verdana"/>
        </a:defRPr>
      </a:lvl2pPr>
      <a:lvl3pPr marL="1143000" indent="-228600" algn="l" defTabSz="457200" rtl="0" eaLnBrk="0" fontAlgn="base" hangingPunct="0">
        <a:spcBef>
          <a:spcPct val="20000"/>
        </a:spcBef>
        <a:spcAft>
          <a:spcPct val="0"/>
        </a:spcAft>
        <a:buClr>
          <a:srgbClr val="006CB7"/>
        </a:buClr>
        <a:buFont typeface="Arial" charset="0"/>
        <a:buChar char="•"/>
        <a:defRPr sz="1600" kern="1200">
          <a:solidFill>
            <a:srgbClr val="595959"/>
          </a:solidFill>
          <a:latin typeface="Verdana"/>
          <a:ea typeface="ヒラギノ角ゴ Pro W3"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Verdana"/>
          <a:ea typeface="ヒラギノ角ゴ Pro W3" charset="-128"/>
          <a:cs typeface="Verdana"/>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slide" Target="slide31.xml"/></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image" Target="../media/image42.png"/><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image" Target="../media/image3.jpeg"/><Relationship Id="rId16" Type="http://schemas.openxmlformats.org/officeDocument/2006/relationships/slide" Target="slide34.xml"/><Relationship Id="rId20"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slide" Target="slide23.xml"/><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slide" Target="slide22.xml"/><Relationship Id="rId9" Type="http://schemas.openxmlformats.org/officeDocument/2006/relationships/slide" Target="slide27.xml"/><Relationship Id="rId14" Type="http://schemas.openxmlformats.org/officeDocument/2006/relationships/slide" Target="slide32.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18" Type="http://schemas.openxmlformats.org/officeDocument/2006/relationships/slide" Target="slide34.xml"/><Relationship Id="rId3" Type="http://schemas.openxmlformats.org/officeDocument/2006/relationships/image" Target="../media/image3.jpeg"/><Relationship Id="rId21" Type="http://schemas.openxmlformats.org/officeDocument/2006/relationships/slide" Target="slide37.xml"/><Relationship Id="rId7" Type="http://schemas.openxmlformats.org/officeDocument/2006/relationships/slide" Target="slide23.xml"/><Relationship Id="rId12" Type="http://schemas.openxmlformats.org/officeDocument/2006/relationships/slide" Target="slide28.xml"/><Relationship Id="rId17" Type="http://schemas.openxmlformats.org/officeDocument/2006/relationships/slide" Target="slide33.xml"/><Relationship Id="rId2" Type="http://schemas.openxmlformats.org/officeDocument/2006/relationships/notesSlide" Target="../notesSlides/notesSlide4.xml"/><Relationship Id="rId16" Type="http://schemas.openxmlformats.org/officeDocument/2006/relationships/slide" Target="slide32.xml"/><Relationship Id="rId20" Type="http://schemas.openxmlformats.org/officeDocument/2006/relationships/slide" Target="slide36.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slide" Target="slide27.xml"/><Relationship Id="rId5" Type="http://schemas.openxmlformats.org/officeDocument/2006/relationships/slide" Target="slide22.xml"/><Relationship Id="rId15" Type="http://schemas.openxmlformats.org/officeDocument/2006/relationships/slide" Target="slide31.xml"/><Relationship Id="rId10" Type="http://schemas.openxmlformats.org/officeDocument/2006/relationships/slide" Target="slide26.xml"/><Relationship Id="rId19" Type="http://schemas.openxmlformats.org/officeDocument/2006/relationships/slide" Target="slide35.xml"/><Relationship Id="rId4" Type="http://schemas.openxmlformats.org/officeDocument/2006/relationships/image" Target="../media/image42.png"/><Relationship Id="rId9" Type="http://schemas.openxmlformats.org/officeDocument/2006/relationships/slide" Target="slide25.xml"/><Relationship Id="rId14" Type="http://schemas.openxmlformats.org/officeDocument/2006/relationships/slide" Target="slide30.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3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42.png"/><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slide" Target="slide34.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1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image" Target="../media/image5.png"/><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6.xml"/><Relationship Id="rId14" Type="http://schemas.openxmlformats.org/officeDocument/2006/relationships/slide" Target="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3 Marcador de número de diapositiva"/>
          <p:cNvSpPr>
            <a:spLocks noGrp="1"/>
          </p:cNvSpPr>
          <p:nvPr>
            <p:ph type="sldNum" sz="quarter" idx="12"/>
          </p:nvPr>
        </p:nvSpPr>
        <p:spPr bwMode="auto">
          <a:xfrm>
            <a:off x="8521700" y="6356350"/>
            <a:ext cx="466725" cy="365125"/>
          </a:xfrm>
          <a:noFill/>
          <a:ln>
            <a:miter lim="800000"/>
            <a:headEnd/>
            <a:tailEnd/>
          </a:ln>
        </p:spPr>
        <p:txBody>
          <a:bodyPr/>
          <a:lstStyle/>
          <a:p>
            <a:fld id="{138A1AC4-8410-4D4E-B4C5-4EA9EB95B1FD}" type="slidenum">
              <a:rPr lang="en-US" smtClean="0">
                <a:solidFill>
                  <a:prstClr val="white"/>
                </a:solidFill>
              </a:rPr>
              <a:pPr/>
              <a:t>1</a:t>
            </a:fld>
            <a:endParaRPr lang="en-US" dirty="0" smtClean="0">
              <a:solidFill>
                <a:prstClr val="white"/>
              </a:solidFill>
            </a:endParaRPr>
          </a:p>
        </p:txBody>
      </p:sp>
      <p:sp>
        <p:nvSpPr>
          <p:cNvPr id="8" name="Título 1"/>
          <p:cNvSpPr>
            <a:spLocks/>
          </p:cNvSpPr>
          <p:nvPr/>
        </p:nvSpPr>
        <p:spPr bwMode="auto">
          <a:xfrm>
            <a:off x="250825" y="1844824"/>
            <a:ext cx="8358188" cy="1123950"/>
          </a:xfrm>
          <a:prstGeom prst="rect">
            <a:avLst/>
          </a:prstGeom>
          <a:noFill/>
          <a:ln w="9525">
            <a:noFill/>
            <a:miter lim="800000"/>
            <a:headEnd/>
            <a:tailEnd/>
          </a:ln>
        </p:spPr>
        <p:txBody>
          <a:bodyPr/>
          <a:lstStyle/>
          <a:p>
            <a:pPr algn="ctr" defTabSz="457200" eaLnBrk="0" fontAlgn="base" hangingPunct="0">
              <a:spcBef>
                <a:spcPct val="0"/>
              </a:spcBef>
              <a:spcAft>
                <a:spcPct val="0"/>
              </a:spcAft>
            </a:pPr>
            <a:r>
              <a:rPr lang="es-ES_tradnl" sz="3200" b="1" dirty="0" smtClean="0">
                <a:solidFill>
                  <a:prstClr val="white"/>
                </a:solidFill>
                <a:latin typeface="Arial Narrow" pitchFamily="34" charset="0"/>
              </a:rPr>
              <a:t>INAKELLUNTUKUAM TA CHE GÜNEYTUGEAM ITXO FILL MOGEN WALLONTU MAPU</a:t>
            </a:r>
            <a:endParaRPr lang="es-ES" sz="3200" b="1" dirty="0">
              <a:solidFill>
                <a:prstClr val="white"/>
              </a:solidFill>
              <a:latin typeface="Arial Narrow" pitchFamily="34" charset="0"/>
            </a:endParaRPr>
          </a:p>
        </p:txBody>
      </p:sp>
      <p:sp>
        <p:nvSpPr>
          <p:cNvPr id="9" name="Subtítulo 2"/>
          <p:cNvSpPr>
            <a:spLocks/>
          </p:cNvSpPr>
          <p:nvPr/>
        </p:nvSpPr>
        <p:spPr bwMode="auto">
          <a:xfrm>
            <a:off x="2853532" y="3267869"/>
            <a:ext cx="5911850" cy="801687"/>
          </a:xfrm>
          <a:prstGeom prst="rect">
            <a:avLst/>
          </a:prstGeom>
          <a:noFill/>
          <a:ln w="9525">
            <a:noFill/>
            <a:miter lim="800000"/>
            <a:headEnd/>
            <a:tailEnd/>
          </a:ln>
        </p:spPr>
        <p:txBody>
          <a:bodyPr/>
          <a:lstStyle/>
          <a:p>
            <a:pPr algn="ctr" eaLnBrk="0" fontAlgn="base" hangingPunct="0">
              <a:spcBef>
                <a:spcPct val="20000"/>
              </a:spcBef>
              <a:spcAft>
                <a:spcPct val="0"/>
              </a:spcAft>
              <a:buFont typeface="Arial" pitchFamily="34" charset="0"/>
              <a:buNone/>
            </a:pPr>
            <a:endParaRPr lang="es-ES" sz="2600" dirty="0">
              <a:solidFill>
                <a:prstClr val="white"/>
              </a:solidFill>
            </a:endParaRPr>
          </a:p>
        </p:txBody>
      </p:sp>
      <p:sp>
        <p:nvSpPr>
          <p:cNvPr id="5" name="Subtítulo 2"/>
          <p:cNvSpPr>
            <a:spLocks/>
          </p:cNvSpPr>
          <p:nvPr/>
        </p:nvSpPr>
        <p:spPr bwMode="auto">
          <a:xfrm>
            <a:off x="3005932" y="3420269"/>
            <a:ext cx="5911850" cy="944835"/>
          </a:xfrm>
          <a:prstGeom prst="rect">
            <a:avLst/>
          </a:prstGeom>
          <a:noFill/>
          <a:ln w="9525">
            <a:noFill/>
            <a:miter lim="800000"/>
            <a:headEnd/>
            <a:tailEnd/>
          </a:ln>
        </p:spPr>
        <p:txBody>
          <a:bodyPr/>
          <a:lstStyle/>
          <a:p>
            <a:pPr algn="ctr" eaLnBrk="0" fontAlgn="base" hangingPunct="0">
              <a:spcBef>
                <a:spcPct val="20000"/>
              </a:spcBef>
              <a:spcAft>
                <a:spcPct val="0"/>
              </a:spcAft>
              <a:buFont typeface="Arial" pitchFamily="34" charset="0"/>
              <a:buNone/>
            </a:pPr>
            <a:r>
              <a:rPr lang="es-CL" sz="2600" dirty="0">
                <a:solidFill>
                  <a:prstClr val="white"/>
                </a:solidFill>
              </a:rPr>
              <a:t>PARTICIPACION </a:t>
            </a:r>
            <a:r>
              <a:rPr lang="es-CL" sz="2600" dirty="0" smtClean="0">
                <a:solidFill>
                  <a:prstClr val="white"/>
                </a:solidFill>
              </a:rPr>
              <a:t>CIUDADANA EN </a:t>
            </a:r>
            <a:r>
              <a:rPr lang="es-CL" sz="2600" dirty="0">
                <a:solidFill>
                  <a:prstClr val="white"/>
                </a:solidFill>
              </a:rPr>
              <a:t>LA </a:t>
            </a:r>
            <a:r>
              <a:rPr lang="es-CL" sz="2600" dirty="0" smtClean="0">
                <a:solidFill>
                  <a:prstClr val="white"/>
                </a:solidFill>
              </a:rPr>
              <a:t>EVALUACIÓN </a:t>
            </a:r>
            <a:r>
              <a:rPr lang="es-CL" sz="2600" dirty="0">
                <a:solidFill>
                  <a:prstClr val="white"/>
                </a:solidFill>
              </a:rPr>
              <a:t>DE IMPACTO AMBIENTAL</a:t>
            </a:r>
          </a:p>
        </p:txBody>
      </p:sp>
    </p:spTree>
    <p:extLst>
      <p:ext uri="{BB962C8B-B14F-4D97-AF65-F5344CB8AC3E}">
        <p14:creationId xmlns:p14="http://schemas.microsoft.com/office/powerpoint/2010/main" val="3273698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C:\Users\Diego\Desktop\presconama\Entrega\Power Point\Presentaciones Compatibles 97_2000\Sur\7_20p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Diego\Desktop\presconama\Power Point\imagenes\imag-diapo-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3214688"/>
            <a:ext cx="500221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p:nvPr/>
        </p:nvSpPr>
        <p:spPr>
          <a:xfrm>
            <a:off x="684213" y="2349500"/>
            <a:ext cx="1817687" cy="487363"/>
          </a:xfrm>
          <a:prstGeom prst="rect">
            <a:avLst/>
          </a:prstGeom>
          <a:noFill/>
        </p:spPr>
        <p:txBody>
          <a:bodyPr wrap="none">
            <a:spAutoFit/>
          </a:bodyPr>
          <a:lstStyle/>
          <a:p>
            <a:pPr fontAlgn="auto">
              <a:spcBef>
                <a:spcPts val="0"/>
              </a:spcBef>
              <a:spcAft>
                <a:spcPts val="0"/>
              </a:spcAft>
              <a:defRPr/>
            </a:pPr>
            <a:r>
              <a:rPr lang="es-CL" sz="1400" dirty="0">
                <a:solidFill>
                  <a:srgbClr val="3A3A3A"/>
                </a:solidFill>
                <a:latin typeface="Impact" pitchFamily="34" charset="0"/>
              </a:rPr>
              <a:t>¿</a:t>
            </a:r>
            <a:r>
              <a:rPr lang="es-CL" sz="1400" dirty="0" err="1">
                <a:solidFill>
                  <a:srgbClr val="3A3A3A"/>
                </a:solidFill>
                <a:latin typeface="Impact" pitchFamily="34" charset="0"/>
              </a:rPr>
              <a:t>Iney</a:t>
            </a:r>
            <a:r>
              <a:rPr lang="es-CL" sz="1400" dirty="0">
                <a:solidFill>
                  <a:srgbClr val="3A3A3A"/>
                </a:solidFill>
                <a:latin typeface="Impact" pitchFamily="34" charset="0"/>
              </a:rPr>
              <a:t> am </a:t>
            </a:r>
            <a:r>
              <a:rPr lang="es-CL" sz="1400" dirty="0" err="1">
                <a:solidFill>
                  <a:srgbClr val="3A3A3A"/>
                </a:solidFill>
                <a:latin typeface="Impact" pitchFamily="34" charset="0"/>
              </a:rPr>
              <a:t>ta</a:t>
            </a:r>
            <a:r>
              <a:rPr lang="es-CL" sz="1400" dirty="0">
                <a:solidFill>
                  <a:srgbClr val="3A3A3A"/>
                </a:solidFill>
                <a:latin typeface="Impact" pitchFamily="34" charset="0"/>
              </a:rPr>
              <a:t> </a:t>
            </a:r>
            <a:r>
              <a:rPr lang="es-CL" sz="1400" dirty="0" err="1">
                <a:solidFill>
                  <a:srgbClr val="3A3A3A"/>
                </a:solidFill>
                <a:latin typeface="Impact" pitchFamily="34" charset="0"/>
              </a:rPr>
              <a:t>konküley</a:t>
            </a:r>
            <a:r>
              <a:rPr lang="es-CL" sz="1400" dirty="0">
                <a:solidFill>
                  <a:srgbClr val="3A3A3A"/>
                </a:solidFill>
                <a:latin typeface="Impact" pitchFamily="34" charset="0"/>
              </a:rPr>
              <a:t>?</a:t>
            </a:r>
          </a:p>
          <a:p>
            <a:pPr fontAlgn="auto">
              <a:spcBef>
                <a:spcPts val="0"/>
              </a:spcBef>
              <a:spcAft>
                <a:spcPts val="0"/>
              </a:spcAft>
              <a:defRPr/>
            </a:pPr>
            <a:r>
              <a:rPr lang="es-CL" sz="1200" i="1" dirty="0">
                <a:solidFill>
                  <a:srgbClr val="434343"/>
                </a:solidFill>
                <a:latin typeface="Impact" pitchFamily="34" charset="0"/>
                <a:cs typeface="+mn-cs"/>
              </a:rPr>
              <a:t>¿Quiénes la componen?</a:t>
            </a:r>
          </a:p>
        </p:txBody>
      </p:sp>
      <p:sp>
        <p:nvSpPr>
          <p:cNvPr id="16" name="15 CuadroTexto"/>
          <p:cNvSpPr txBox="1"/>
          <p:nvPr/>
        </p:nvSpPr>
        <p:spPr bwMode="auto">
          <a:xfrm>
            <a:off x="9644063" y="500063"/>
            <a:ext cx="3957637" cy="1127125"/>
          </a:xfrm>
          <a:prstGeom prst="rect">
            <a:avLst/>
          </a:prstGeom>
          <a:noFill/>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3400">
                <a:solidFill>
                  <a:srgbClr val="028805"/>
                </a:solidFill>
                <a:latin typeface="Impact" pitchFamily="34" charset="0"/>
              </a:rPr>
              <a:t>¿ </a:t>
            </a:r>
            <a:r>
              <a:rPr lang="en-US" altLang="es-CL" sz="3400">
                <a:latin typeface="Impact" pitchFamily="34" charset="0"/>
              </a:rPr>
              <a:t>QU</a:t>
            </a:r>
            <a:r>
              <a:rPr lang="es-CL" altLang="es-CL" sz="3400">
                <a:latin typeface="Impact" pitchFamily="34" charset="0"/>
              </a:rPr>
              <a:t>É ES LA</a:t>
            </a:r>
            <a:r>
              <a:rPr lang="es-CL" altLang="es-CL" sz="3400">
                <a:solidFill>
                  <a:srgbClr val="028805"/>
                </a:solidFill>
                <a:latin typeface="Impact" pitchFamily="34" charset="0"/>
              </a:rPr>
              <a:t> COMISION </a:t>
            </a:r>
          </a:p>
          <a:p>
            <a:pPr eaLnBrk="1" hangingPunct="1"/>
            <a:r>
              <a:rPr lang="es-CL" altLang="es-CL" sz="3400">
                <a:solidFill>
                  <a:srgbClr val="028805"/>
                </a:solidFill>
                <a:latin typeface="Impact" pitchFamily="34" charset="0"/>
              </a:rPr>
              <a:t>DE EVALUACIÓN?</a:t>
            </a:r>
          </a:p>
        </p:txBody>
      </p:sp>
      <p:sp>
        <p:nvSpPr>
          <p:cNvPr id="17" name="9 CuadroTexto"/>
          <p:cNvSpPr txBox="1">
            <a:spLocks noChangeArrowheads="1"/>
          </p:cNvSpPr>
          <p:nvPr/>
        </p:nvSpPr>
        <p:spPr bwMode="auto">
          <a:xfrm>
            <a:off x="539750" y="1341438"/>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400">
                <a:solidFill>
                  <a:srgbClr val="FF3300"/>
                </a:solidFill>
                <a:latin typeface="Impact" pitchFamily="34" charset="0"/>
              </a:rPr>
              <a:t>TROKIÑ MAPU</a:t>
            </a:r>
            <a:r>
              <a:rPr lang="es-CL" altLang="es-CL" sz="2400">
                <a:latin typeface="Impact" pitchFamily="34" charset="0"/>
              </a:rPr>
              <a:t> </a:t>
            </a:r>
            <a:r>
              <a:rPr lang="es-CL" altLang="es-CL" sz="2400">
                <a:solidFill>
                  <a:srgbClr val="028805"/>
                </a:solidFill>
                <a:latin typeface="Impact" pitchFamily="34" charset="0"/>
              </a:rPr>
              <a:t>WALLONTU MAPU PEPEYEL.</a:t>
            </a:r>
          </a:p>
        </p:txBody>
      </p:sp>
      <p:sp>
        <p:nvSpPr>
          <p:cNvPr id="13328" name="Rectangle 16"/>
          <p:cNvSpPr>
            <a:spLocks noChangeArrowheads="1"/>
          </p:cNvSpPr>
          <p:nvPr/>
        </p:nvSpPr>
        <p:spPr bwMode="auto">
          <a:xfrm>
            <a:off x="288925" y="3141663"/>
            <a:ext cx="468153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CL" sz="1200" b="1" dirty="0"/>
              <a:t>Los Secretarios Regionales Ministeriales del: </a:t>
            </a:r>
          </a:p>
          <a:p>
            <a:r>
              <a:rPr lang="es-ES" altLang="es-CL" sz="1200" b="1" dirty="0"/>
              <a:t>Medio Ambiente,</a:t>
            </a:r>
          </a:p>
          <a:p>
            <a:r>
              <a:rPr lang="es-ES" altLang="es-CL" sz="1200" b="1" dirty="0"/>
              <a:t>Salud, </a:t>
            </a:r>
          </a:p>
          <a:p>
            <a:r>
              <a:rPr lang="es-ES" altLang="es-CL" sz="1200" b="1" dirty="0"/>
              <a:t>Economía Fomento y Reconstrucción,</a:t>
            </a:r>
          </a:p>
          <a:p>
            <a:r>
              <a:rPr lang="es-ES" altLang="es-CL" sz="1200" b="1" dirty="0"/>
              <a:t>Energía,</a:t>
            </a:r>
          </a:p>
          <a:p>
            <a:r>
              <a:rPr lang="es-ES" altLang="es-CL" sz="1200" b="1" dirty="0"/>
              <a:t>Obras Públicas,</a:t>
            </a:r>
          </a:p>
          <a:p>
            <a:r>
              <a:rPr lang="es-ES" altLang="es-CL" sz="1200" b="1" dirty="0"/>
              <a:t>Agricultura,</a:t>
            </a:r>
          </a:p>
          <a:p>
            <a:r>
              <a:rPr lang="es-ES" altLang="es-CL" sz="1200" b="1" dirty="0"/>
              <a:t>Vivienda y Urbanismo,</a:t>
            </a:r>
          </a:p>
          <a:p>
            <a:r>
              <a:rPr lang="es-ES" altLang="es-CL" sz="1200" b="1" dirty="0"/>
              <a:t>Transportes y Telecomunicaciones,</a:t>
            </a:r>
          </a:p>
          <a:p>
            <a:r>
              <a:rPr lang="es-ES" altLang="es-CL" sz="1200" b="1" dirty="0"/>
              <a:t>Minería,</a:t>
            </a:r>
          </a:p>
          <a:p>
            <a:r>
              <a:rPr lang="es-ES" altLang="es-CL" sz="1200" b="1" dirty="0" smtClean="0"/>
              <a:t>Desarrollo Social </a:t>
            </a:r>
            <a:r>
              <a:rPr lang="es-ES" altLang="es-CL" sz="1200" b="1" dirty="0"/>
              <a:t>y</a:t>
            </a:r>
          </a:p>
          <a:p>
            <a:r>
              <a:rPr lang="es-ES" altLang="es-CL" sz="1200" b="1" dirty="0"/>
              <a:t>Director Regional del Servicio de Evaluación Ambiental.</a:t>
            </a:r>
          </a:p>
          <a:p>
            <a:endParaRPr lang="es-ES" altLang="es-CL" sz="1200" b="1"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384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withEffect">
                                  <p:stCondLst>
                                    <p:cond delay="0"/>
                                  </p:stCondLst>
                                  <p:childTnLst>
                                    <p:animMotion origin="layout" path="M -1.38889E-6 -4.19616E-6 L -0.58403 -4.19616E-6 " pathEditMode="relative" rAng="0" ptsTypes="AA">
                                      <p:cBhvr>
                                        <p:cTn id="6" dur="500" fill="hold"/>
                                        <p:tgtEl>
                                          <p:spTgt spid="16"/>
                                        </p:tgtEl>
                                        <p:attrNameLst>
                                          <p:attrName>ppt_x</p:attrName>
                                          <p:attrName>ppt_y</p:attrName>
                                        </p:attrNameLst>
                                      </p:cBhvr>
                                      <p:rCtr x="-29201" y="0"/>
                                    </p:animMotion>
                                  </p:childTnLst>
                                </p:cTn>
                              </p:par>
                            </p:childTnLst>
                          </p:cTn>
                        </p:par>
                        <p:par>
                          <p:cTn id="7" fill="hold" nodeType="afterGroup">
                            <p:stCondLst>
                              <p:cond delay="500"/>
                            </p:stCondLst>
                            <p:childTnLst>
                              <p:par>
                                <p:cTn id="8" presetID="53"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nodeType="afterGroup">
                            <p:stCondLst>
                              <p:cond delay="1500"/>
                            </p:stCondLst>
                            <p:childTnLst>
                              <p:par>
                                <p:cTn id="20" presetID="53"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redondeado"/>
          <p:cNvSpPr/>
          <p:nvPr/>
        </p:nvSpPr>
        <p:spPr>
          <a:xfrm>
            <a:off x="293688" y="1285875"/>
            <a:ext cx="2571750" cy="1571625"/>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8" name="7 CuadroTexto"/>
          <p:cNvSpPr txBox="1">
            <a:spLocks noChangeArrowheads="1"/>
          </p:cNvSpPr>
          <p:nvPr/>
        </p:nvSpPr>
        <p:spPr bwMode="auto">
          <a:xfrm>
            <a:off x="365125" y="1306513"/>
            <a:ext cx="2571750" cy="1735137"/>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solidFill>
                  <a:srgbClr val="FF0000"/>
                </a:solidFill>
              </a:rPr>
              <a:t>SEA Müley </a:t>
            </a:r>
            <a:r>
              <a:rPr lang="es-ES" altLang="es-CL" sz="1400" b="1">
                <a:solidFill>
                  <a:srgbClr val="434343"/>
                </a:solidFill>
              </a:rPr>
              <a:t>nentual fillke zugu ñi  küme konal ta che, küme kelluntukual</a:t>
            </a:r>
          </a:p>
          <a:p>
            <a:pPr eaLnBrk="1" hangingPunct="1"/>
            <a:r>
              <a:rPr lang="es-ES" altLang="es-CL" sz="1400" b="1">
                <a:solidFill>
                  <a:srgbClr val="434343"/>
                </a:solidFill>
              </a:rPr>
              <a:t>ta che.</a:t>
            </a:r>
            <a:endParaRPr lang="es-CL" altLang="es-CL" sz="1400" b="1">
              <a:solidFill>
                <a:srgbClr val="434343"/>
              </a:solidFill>
            </a:endParaRPr>
          </a:p>
          <a:p>
            <a:pPr eaLnBrk="1" hangingPunct="1"/>
            <a:r>
              <a:rPr lang="es-CL" altLang="es-CL" sz="1000" b="1" i="1">
                <a:solidFill>
                  <a:srgbClr val="5F5F5F"/>
                </a:solidFill>
              </a:rPr>
              <a:t>Obligación del SEA de establecer mecanismos que aseguren la  participación informada de la comunidad.</a:t>
            </a:r>
          </a:p>
          <a:p>
            <a:pPr eaLnBrk="1" hangingPunct="1"/>
            <a:r>
              <a:rPr lang="es-ES" altLang="es-CL" sz="1200" i="1">
                <a:solidFill>
                  <a:srgbClr val="5F5F5F"/>
                </a:solidFill>
              </a:rPr>
              <a:t> </a:t>
            </a:r>
            <a:endParaRPr lang="es-CL" altLang="es-CL" sz="1200" i="1">
              <a:solidFill>
                <a:srgbClr val="5F5F5F"/>
              </a:solidFill>
            </a:endParaRPr>
          </a:p>
        </p:txBody>
      </p:sp>
      <p:sp>
        <p:nvSpPr>
          <p:cNvPr id="10" name="9 Rectángulo redondeado"/>
          <p:cNvSpPr/>
          <p:nvPr/>
        </p:nvSpPr>
        <p:spPr>
          <a:xfrm>
            <a:off x="357188" y="2954338"/>
            <a:ext cx="2357437" cy="17145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1" name="10 CuadroTexto"/>
          <p:cNvSpPr txBox="1">
            <a:spLocks noChangeArrowheads="1"/>
          </p:cNvSpPr>
          <p:nvPr/>
        </p:nvSpPr>
        <p:spPr bwMode="auto">
          <a:xfrm>
            <a:off x="444500" y="3000375"/>
            <a:ext cx="2357438" cy="176530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solidFill>
                  <a:srgbClr val="FF0000"/>
                </a:solidFill>
              </a:rPr>
              <a:t>Gen zugu müley </a:t>
            </a:r>
            <a:r>
              <a:rPr lang="es-ES" altLang="es-CL" sz="1400" b="1">
                <a:solidFill>
                  <a:srgbClr val="3A3A3A"/>
                </a:solidFill>
              </a:rPr>
              <a:t>ñi wirintukukechi nütramnentual ti zugu txipalu EIA zew  güneytufilu ti SEA.</a:t>
            </a:r>
            <a:endParaRPr lang="es-CL" altLang="es-CL" sz="1400" b="1">
              <a:solidFill>
                <a:srgbClr val="3A3A3A"/>
              </a:solidFill>
            </a:endParaRPr>
          </a:p>
          <a:p>
            <a:pPr eaLnBrk="1" hangingPunct="1"/>
            <a:r>
              <a:rPr lang="es-CL" altLang="es-CL" sz="1000" b="1" i="1">
                <a:solidFill>
                  <a:srgbClr val="5F5F5F"/>
                </a:solidFill>
              </a:rPr>
              <a:t>La responsabilidad  del titular de publicar un resumen de EIA</a:t>
            </a:r>
          </a:p>
          <a:p>
            <a:pPr eaLnBrk="1" hangingPunct="1"/>
            <a:r>
              <a:rPr lang="es-CL" altLang="es-CL" sz="1000" b="1" i="1">
                <a:solidFill>
                  <a:srgbClr val="5F5F5F"/>
                </a:solidFill>
              </a:rPr>
              <a:t>aprobado por el SEA.</a:t>
            </a:r>
          </a:p>
          <a:p>
            <a:pPr eaLnBrk="1" hangingPunct="1"/>
            <a:endParaRPr lang="es-CL" altLang="es-CL" sz="1000" i="1">
              <a:solidFill>
                <a:srgbClr val="5F5F5F"/>
              </a:solidFill>
            </a:endParaRPr>
          </a:p>
        </p:txBody>
      </p:sp>
      <p:sp>
        <p:nvSpPr>
          <p:cNvPr id="12" name="11 Rectángulo redondeado"/>
          <p:cNvSpPr/>
          <p:nvPr/>
        </p:nvSpPr>
        <p:spPr>
          <a:xfrm>
            <a:off x="500063" y="4803775"/>
            <a:ext cx="2857500" cy="164306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3" name="12 CuadroTexto"/>
          <p:cNvSpPr txBox="1">
            <a:spLocks noChangeArrowheads="1"/>
          </p:cNvSpPr>
          <p:nvPr/>
        </p:nvSpPr>
        <p:spPr bwMode="auto">
          <a:xfrm>
            <a:off x="587375" y="4897438"/>
            <a:ext cx="2786063" cy="118745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1400" b="1">
                <a:solidFill>
                  <a:srgbClr val="3A3A3A"/>
                </a:solidFill>
              </a:rPr>
              <a:t>Pepilgeay ñi  </a:t>
            </a:r>
            <a:r>
              <a:rPr lang="en-US" altLang="es-CL" sz="1400" b="1">
                <a:solidFill>
                  <a:srgbClr val="FF0000"/>
                </a:solidFill>
              </a:rPr>
              <a:t>kimal</a:t>
            </a:r>
            <a:r>
              <a:rPr lang="en-US" altLang="es-CL" sz="1400" b="1"/>
              <a:t> </a:t>
            </a:r>
            <a:r>
              <a:rPr lang="en-US" altLang="es-CL" sz="1400" b="1">
                <a:solidFill>
                  <a:srgbClr val="3A3A3A"/>
                </a:solidFill>
              </a:rPr>
              <a:t>kom pu che ka txokinche </a:t>
            </a:r>
            <a:r>
              <a:rPr lang="en-US" altLang="es-CL" sz="1400" b="1">
                <a:solidFill>
                  <a:srgbClr val="FF0000"/>
                </a:solidFill>
              </a:rPr>
              <a:t>chem pin</a:t>
            </a:r>
          </a:p>
          <a:p>
            <a:pPr eaLnBrk="1" hangingPunct="1"/>
            <a:r>
              <a:rPr lang="en-US" altLang="es-CL" sz="1400" b="1">
                <a:solidFill>
                  <a:srgbClr val="FF0000"/>
                </a:solidFill>
              </a:rPr>
              <a:t>ta EIA.</a:t>
            </a:r>
            <a:endParaRPr lang="es-CL" altLang="es-CL" sz="1400" b="1">
              <a:solidFill>
                <a:srgbClr val="FF0000"/>
              </a:solidFill>
            </a:endParaRPr>
          </a:p>
          <a:p>
            <a:pPr eaLnBrk="1" hangingPunct="1"/>
            <a:r>
              <a:rPr lang="es-CL" altLang="es-CL" sz="1000" b="1" i="1">
                <a:solidFill>
                  <a:srgbClr val="5F5F5F"/>
                </a:solidFill>
              </a:rPr>
              <a:t>El derecho de las personas naturales y jurídicas de conocer el contenido del EIA.</a:t>
            </a:r>
          </a:p>
          <a:p>
            <a:pPr eaLnBrk="1" hangingPunct="1"/>
            <a:endParaRPr lang="es-CL" altLang="es-CL" sz="1000" b="1" i="1">
              <a:solidFill>
                <a:srgbClr val="5F5F5F"/>
              </a:solidFill>
            </a:endParaRPr>
          </a:p>
        </p:txBody>
      </p:sp>
      <p:sp>
        <p:nvSpPr>
          <p:cNvPr id="14" name="13 Rectángulo redondeado"/>
          <p:cNvSpPr/>
          <p:nvPr/>
        </p:nvSpPr>
        <p:spPr>
          <a:xfrm>
            <a:off x="3857625" y="5357813"/>
            <a:ext cx="3357563" cy="12954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5" name="14 CuadroTexto"/>
          <p:cNvSpPr txBox="1">
            <a:spLocks noChangeArrowheads="1"/>
          </p:cNvSpPr>
          <p:nvPr/>
        </p:nvSpPr>
        <p:spPr bwMode="auto">
          <a:xfrm>
            <a:off x="3929063" y="5395913"/>
            <a:ext cx="3214687" cy="1477962"/>
          </a:xfrm>
          <a:prstGeom prst="rect">
            <a:avLst/>
          </a:prstGeom>
          <a:noFill/>
          <a:ln w="9525">
            <a:noFill/>
            <a:miter lim="800000"/>
            <a:headEnd/>
            <a:tailEnd/>
          </a:ln>
        </p:spPr>
        <p:txBody>
          <a:bodyPr>
            <a:spAutoFit/>
          </a:bodyPr>
          <a:lstStyle/>
          <a:p>
            <a:pPr>
              <a:defRPr/>
            </a:pPr>
            <a:r>
              <a:rPr lang="es-CL" sz="1400" b="1" dirty="0" err="1">
                <a:solidFill>
                  <a:srgbClr val="FF0000"/>
                </a:solidFill>
              </a:rPr>
              <a:t>Pepilgeay</a:t>
            </a:r>
            <a:r>
              <a:rPr lang="es-CL" sz="1400" b="1" dirty="0">
                <a:solidFill>
                  <a:srgbClr val="FF0000"/>
                </a:solidFill>
              </a:rPr>
              <a:t> </a:t>
            </a:r>
            <a:r>
              <a:rPr lang="es-CL" sz="1400" b="1" dirty="0" err="1">
                <a:solidFill>
                  <a:srgbClr val="FF0000"/>
                </a:solidFill>
              </a:rPr>
              <a:t>ñi</a:t>
            </a:r>
            <a:r>
              <a:rPr lang="es-CL" sz="1400" b="1" dirty="0">
                <a:solidFill>
                  <a:srgbClr val="FF0000"/>
                </a:solidFill>
              </a:rPr>
              <a:t> </a:t>
            </a:r>
            <a:r>
              <a:rPr lang="es-CL" sz="1400" b="1" dirty="0" err="1">
                <a:solidFill>
                  <a:srgbClr val="FF0000"/>
                </a:solidFill>
              </a:rPr>
              <a:t>chillkantukugeam</a:t>
            </a:r>
            <a:r>
              <a:rPr lang="es-CL" sz="1400" b="1" dirty="0">
                <a:solidFill>
                  <a:srgbClr val="FF0000"/>
                </a:solidFill>
              </a:rPr>
              <a:t> </a:t>
            </a:r>
            <a:r>
              <a:rPr lang="es-CL" sz="1400" b="1" dirty="0" err="1">
                <a:solidFill>
                  <a:srgbClr val="3A3A3A"/>
                </a:solidFill>
              </a:rPr>
              <a:t>fillke</a:t>
            </a:r>
            <a:r>
              <a:rPr lang="es-CL" sz="1400" b="1" dirty="0">
                <a:solidFill>
                  <a:srgbClr val="3A3A3A"/>
                </a:solidFill>
              </a:rPr>
              <a:t> </a:t>
            </a:r>
            <a:r>
              <a:rPr lang="es-CL" sz="1400" b="1" dirty="0" err="1">
                <a:solidFill>
                  <a:srgbClr val="3A3A3A"/>
                </a:solidFill>
              </a:rPr>
              <a:t>rakizuam</a:t>
            </a:r>
            <a:r>
              <a:rPr lang="es-CL" sz="1400" b="1" dirty="0">
                <a:solidFill>
                  <a:srgbClr val="3A3A3A"/>
                </a:solidFill>
              </a:rPr>
              <a:t> </a:t>
            </a:r>
            <a:r>
              <a:rPr lang="es-CL" sz="1400" b="1" dirty="0" err="1">
                <a:solidFill>
                  <a:srgbClr val="3A3A3A"/>
                </a:solidFill>
              </a:rPr>
              <a:t>pu</a:t>
            </a:r>
            <a:r>
              <a:rPr lang="es-CL" sz="1400" b="1" dirty="0">
                <a:solidFill>
                  <a:srgbClr val="3A3A3A"/>
                </a:solidFill>
              </a:rPr>
              <a:t> </a:t>
            </a:r>
            <a:r>
              <a:rPr lang="es-CL" sz="1400" b="1" dirty="0" err="1">
                <a:solidFill>
                  <a:srgbClr val="3A3A3A"/>
                </a:solidFill>
              </a:rPr>
              <a:t>inakelluntukukelu</a:t>
            </a:r>
            <a:r>
              <a:rPr lang="es-CL" sz="1400" b="1" dirty="0">
                <a:solidFill>
                  <a:srgbClr val="3A3A3A"/>
                </a:solidFill>
              </a:rPr>
              <a:t> </a:t>
            </a:r>
            <a:r>
              <a:rPr lang="es-CL" sz="1400" b="1" dirty="0" err="1">
                <a:solidFill>
                  <a:srgbClr val="3A3A3A"/>
                </a:solidFill>
              </a:rPr>
              <a:t>ñi</a:t>
            </a:r>
            <a:r>
              <a:rPr lang="es-CL" sz="1400" b="1" dirty="0">
                <a:solidFill>
                  <a:srgbClr val="3A3A3A"/>
                </a:solidFill>
              </a:rPr>
              <a:t> pin </a:t>
            </a:r>
            <a:r>
              <a:rPr lang="es-CL" sz="1400" b="1" dirty="0" err="1">
                <a:solidFill>
                  <a:srgbClr val="3A3A3A"/>
                </a:solidFill>
              </a:rPr>
              <a:t>Mew</a:t>
            </a:r>
            <a:r>
              <a:rPr lang="es-CL" sz="1400" b="1" dirty="0">
                <a:solidFill>
                  <a:srgbClr val="3A3A3A"/>
                </a:solidFill>
              </a:rPr>
              <a:t> </a:t>
            </a:r>
            <a:r>
              <a:rPr lang="es-CL" sz="1400" b="1" dirty="0" err="1">
                <a:solidFill>
                  <a:srgbClr val="3A3A3A"/>
                </a:solidFill>
              </a:rPr>
              <a:t>wütxampüramgelu</a:t>
            </a:r>
            <a:r>
              <a:rPr lang="es-CL" sz="1400" b="1" dirty="0">
                <a:solidFill>
                  <a:srgbClr val="3A3A3A"/>
                </a:solidFill>
              </a:rPr>
              <a:t>, </a:t>
            </a:r>
            <a:r>
              <a:rPr lang="es-CL" sz="1400" b="1" dirty="0" err="1">
                <a:solidFill>
                  <a:srgbClr val="3A3A3A"/>
                </a:solidFill>
              </a:rPr>
              <a:t>fey</a:t>
            </a:r>
            <a:r>
              <a:rPr lang="es-CL" sz="1400" b="1" dirty="0">
                <a:solidFill>
                  <a:srgbClr val="3A3A3A"/>
                </a:solidFill>
              </a:rPr>
              <a:t> </a:t>
            </a:r>
            <a:r>
              <a:rPr lang="es-CL" sz="1400" b="1" dirty="0" err="1">
                <a:solidFill>
                  <a:srgbClr val="FF0000"/>
                </a:solidFill>
              </a:rPr>
              <a:t>niey</a:t>
            </a:r>
            <a:r>
              <a:rPr lang="es-CL" sz="1400" b="1" dirty="0">
                <a:solidFill>
                  <a:srgbClr val="FF0000"/>
                </a:solidFill>
              </a:rPr>
              <a:t> </a:t>
            </a:r>
            <a:r>
              <a:rPr lang="es-CL" sz="1400" b="1" dirty="0" err="1">
                <a:solidFill>
                  <a:srgbClr val="FF0000"/>
                </a:solidFill>
              </a:rPr>
              <a:t>kayu</a:t>
            </a:r>
            <a:r>
              <a:rPr lang="es-CL" sz="1400" b="1" dirty="0">
                <a:solidFill>
                  <a:srgbClr val="FF0000"/>
                </a:solidFill>
              </a:rPr>
              <a:t> mari </a:t>
            </a:r>
            <a:r>
              <a:rPr lang="es-CL" sz="1400" b="1" dirty="0" err="1">
                <a:solidFill>
                  <a:srgbClr val="FF0000"/>
                </a:solidFill>
              </a:rPr>
              <a:t>antü</a:t>
            </a:r>
            <a:r>
              <a:rPr lang="es-CL" sz="1400" b="1" dirty="0">
                <a:solidFill>
                  <a:srgbClr val="FF0000"/>
                </a:solidFill>
              </a:rPr>
              <a:t> </a:t>
            </a:r>
            <a:r>
              <a:rPr lang="es-CL" sz="1400" b="1" dirty="0" err="1">
                <a:solidFill>
                  <a:srgbClr val="3A3A3A"/>
                </a:solidFill>
              </a:rPr>
              <a:t>ñi</a:t>
            </a:r>
            <a:r>
              <a:rPr lang="es-CL" sz="1400" b="1" dirty="0">
                <a:solidFill>
                  <a:srgbClr val="3A3A3A"/>
                </a:solidFill>
              </a:rPr>
              <a:t> </a:t>
            </a:r>
            <a:r>
              <a:rPr lang="es-CL" sz="1400" b="1" dirty="0" err="1">
                <a:solidFill>
                  <a:srgbClr val="3A3A3A"/>
                </a:solidFill>
              </a:rPr>
              <a:t>zeumageam</a:t>
            </a:r>
            <a:r>
              <a:rPr lang="es-ES" sz="1400" dirty="0">
                <a:solidFill>
                  <a:srgbClr val="3A3A3A"/>
                </a:solidFill>
              </a:rPr>
              <a:t> </a:t>
            </a:r>
            <a:endParaRPr lang="es-CL" sz="1400" dirty="0">
              <a:solidFill>
                <a:srgbClr val="3A3A3A"/>
              </a:solidFill>
            </a:endParaRPr>
          </a:p>
          <a:p>
            <a:pPr>
              <a:defRPr/>
            </a:pPr>
            <a:r>
              <a:rPr lang="es-CL" sz="1000" b="1" i="1" dirty="0">
                <a:solidFill>
                  <a:srgbClr val="5F5F5F"/>
                </a:solidFill>
              </a:rPr>
              <a:t>El derecho de opinar a través  de la  formulación de observaciones en el plazo de 60 días.</a:t>
            </a:r>
          </a:p>
          <a:p>
            <a:pPr>
              <a:defRPr/>
            </a:pPr>
            <a:endParaRPr lang="es-CL" sz="1400" b="1" dirty="0">
              <a:solidFill>
                <a:srgbClr val="FF0000"/>
              </a:solidFill>
              <a:latin typeface="+mj-lt"/>
            </a:endParaRPr>
          </a:p>
        </p:txBody>
      </p:sp>
      <p:sp>
        <p:nvSpPr>
          <p:cNvPr id="16" name="15 Rectángulo redondeado"/>
          <p:cNvSpPr/>
          <p:nvPr/>
        </p:nvSpPr>
        <p:spPr>
          <a:xfrm>
            <a:off x="5618163" y="3786188"/>
            <a:ext cx="2857500" cy="1500187"/>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 name="16 CuadroTexto"/>
          <p:cNvSpPr txBox="1">
            <a:spLocks noChangeArrowheads="1"/>
          </p:cNvSpPr>
          <p:nvPr/>
        </p:nvSpPr>
        <p:spPr bwMode="auto">
          <a:xfrm>
            <a:off x="5689600" y="3857625"/>
            <a:ext cx="2786063" cy="161290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solidFill>
                  <a:srgbClr val="FF0000"/>
                </a:solidFill>
              </a:rPr>
              <a:t>SEA niey ñi wiñoltuam kom zugu, trokintun mew </a:t>
            </a:r>
            <a:r>
              <a:rPr lang="es-CL" altLang="es-CL" sz="1400" b="1">
                <a:solidFill>
                  <a:srgbClr val="3A3A3A"/>
                </a:solidFill>
              </a:rPr>
              <a:t>ta feypigeal pu inakelluntukukelu ñi pin.</a:t>
            </a:r>
          </a:p>
          <a:p>
            <a:pPr eaLnBrk="1" hangingPunct="1"/>
            <a:r>
              <a:rPr lang="es-CL" altLang="es-CL" sz="1000" b="1" i="1">
                <a:solidFill>
                  <a:srgbClr val="5F5F5F"/>
                </a:solidFill>
              </a:rPr>
              <a:t>La obligación del SEA de dar respuesta (considerar) a las observaciones</a:t>
            </a:r>
          </a:p>
          <a:p>
            <a:pPr eaLnBrk="1" hangingPunct="1"/>
            <a:r>
              <a:rPr lang="es-CL" altLang="es-CL" sz="1000" b="1" i="1">
                <a:solidFill>
                  <a:srgbClr val="5F5F5F"/>
                </a:solidFill>
              </a:rPr>
              <a:t>ciudadanas recibidas.</a:t>
            </a:r>
          </a:p>
          <a:p>
            <a:pPr eaLnBrk="1" hangingPunct="1"/>
            <a:endParaRPr lang="es-CL" altLang="es-CL" sz="1400">
              <a:solidFill>
                <a:srgbClr val="5F5F5F"/>
              </a:solidFill>
            </a:endParaRPr>
          </a:p>
        </p:txBody>
      </p:sp>
      <p:sp>
        <p:nvSpPr>
          <p:cNvPr id="18" name="17 Rectángulo redondeado"/>
          <p:cNvSpPr/>
          <p:nvPr/>
        </p:nvSpPr>
        <p:spPr>
          <a:xfrm>
            <a:off x="4929188" y="1857375"/>
            <a:ext cx="4071937" cy="178276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 name="18 CuadroTexto"/>
          <p:cNvSpPr txBox="1">
            <a:spLocks noChangeArrowheads="1"/>
          </p:cNvSpPr>
          <p:nvPr/>
        </p:nvSpPr>
        <p:spPr bwMode="auto">
          <a:xfrm>
            <a:off x="5143500" y="1847850"/>
            <a:ext cx="3857625" cy="146050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solidFill>
                  <a:srgbClr val="FF0000"/>
                </a:solidFill>
              </a:rPr>
              <a:t>Pepilgeay wiñolzugu </a:t>
            </a:r>
            <a:r>
              <a:rPr lang="es-CL" altLang="es-CL" sz="1400" b="1">
                <a:solidFill>
                  <a:srgbClr val="3A3A3A"/>
                </a:solidFill>
              </a:rPr>
              <a:t>mew kimam chumechi azkünügey ñi zugu küme falintulenolu txokiwle ti gen zugu. Fey ta chi zugu niey mari kechu antü rakikonkülen pünagelu chi werkün ti RCA.</a:t>
            </a:r>
          </a:p>
          <a:p>
            <a:pPr eaLnBrk="1" hangingPunct="1"/>
            <a:r>
              <a:rPr lang="es-CL" altLang="es-CL" sz="1000" b="1" i="1">
                <a:solidFill>
                  <a:srgbClr val="5F5F5F"/>
                </a:solidFill>
              </a:rPr>
              <a:t>El derecho a Reclamar para quienes consideren que sus observaciones no fueron debidamente consideradas. </a:t>
            </a:r>
            <a:endParaRPr lang="es-CL" altLang="es-CL" sz="1000" i="1">
              <a:solidFill>
                <a:srgbClr val="5F5F5F"/>
              </a:solidFill>
            </a:endParaRPr>
          </a:p>
        </p:txBody>
      </p:sp>
      <p:grpSp>
        <p:nvGrpSpPr>
          <p:cNvPr id="2" name="19 Grupo"/>
          <p:cNvGrpSpPr>
            <a:grpSpLocks/>
          </p:cNvGrpSpPr>
          <p:nvPr/>
        </p:nvGrpSpPr>
        <p:grpSpPr bwMode="auto">
          <a:xfrm>
            <a:off x="9929813" y="214313"/>
            <a:ext cx="4572000" cy="1522412"/>
            <a:chOff x="4786314" y="1285860"/>
            <a:chExt cx="4572032" cy="1522223"/>
          </a:xfrm>
        </p:grpSpPr>
        <p:sp>
          <p:nvSpPr>
            <p:cNvPr id="14376" name="20 CuadroTexto"/>
            <p:cNvSpPr txBox="1">
              <a:spLocks noChangeArrowheads="1"/>
            </p:cNvSpPr>
            <p:nvPr/>
          </p:nvSpPr>
          <p:spPr bwMode="auto">
            <a:xfrm>
              <a:off x="4786314" y="1285860"/>
              <a:ext cx="4286347" cy="10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s-CL" sz="2400">
                  <a:latin typeface="Impact" pitchFamily="34" charset="0"/>
                </a:rPr>
                <a:t>KELLUNTUKUWAM  </a:t>
              </a:r>
              <a:r>
                <a:rPr lang="en-GB" altLang="es-CL" sz="2400">
                  <a:solidFill>
                    <a:srgbClr val="FFC000"/>
                  </a:solidFill>
                  <a:latin typeface="Impact" pitchFamily="34" charset="0"/>
                </a:rPr>
                <a:t>TA CHE </a:t>
              </a:r>
            </a:p>
            <a:p>
              <a:pPr eaLnBrk="1" hangingPunct="1"/>
              <a:r>
                <a:rPr lang="en-GB" altLang="es-CL" sz="2400">
                  <a:latin typeface="Impact" pitchFamily="34" charset="0"/>
                </a:rPr>
                <a:t>TXOY ZUGU…</a:t>
              </a:r>
              <a:endParaRPr lang="es-CL" altLang="es-CL" sz="2400">
                <a:latin typeface="Impact" pitchFamily="34" charset="0"/>
              </a:endParaRPr>
            </a:p>
            <a:p>
              <a:pPr eaLnBrk="1" hangingPunct="1"/>
              <a:r>
                <a:rPr lang="es-CL" altLang="es-CL" sz="1600" i="1">
                  <a:latin typeface="Impact" pitchFamily="34" charset="0"/>
                </a:rPr>
                <a:t>SOBRE LA PARTICIPACIÓN DE LA </a:t>
              </a:r>
              <a:r>
                <a:rPr lang="es-CL" altLang="es-CL" sz="1600" i="1">
                  <a:solidFill>
                    <a:srgbClr val="FFC000"/>
                  </a:solidFill>
                  <a:latin typeface="Impact" pitchFamily="34" charset="0"/>
                </a:rPr>
                <a:t>COMUNIDAD...</a:t>
              </a:r>
            </a:p>
          </p:txBody>
        </p:sp>
        <p:sp>
          <p:nvSpPr>
            <p:cNvPr id="14377" name="21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23" name="22 CuadroTexto"/>
          <p:cNvSpPr txBox="1">
            <a:spLocks noChangeArrowheads="1"/>
          </p:cNvSpPr>
          <p:nvPr/>
        </p:nvSpPr>
        <p:spPr bwMode="auto">
          <a:xfrm>
            <a:off x="9929813" y="1222375"/>
            <a:ext cx="4714875" cy="646113"/>
          </a:xfrm>
          <a:prstGeom prst="rect">
            <a:avLst/>
          </a:prstGeom>
          <a:noFill/>
          <a:ln w="9525">
            <a:noFill/>
            <a:miter lim="800000"/>
            <a:headEnd/>
            <a:tailEnd/>
          </a:ln>
        </p:spPr>
        <p:txBody>
          <a:bodyPr>
            <a:spAutoFit/>
          </a:bodyPr>
          <a:lstStyle/>
          <a:p>
            <a:pPr>
              <a:defRPr/>
            </a:pPr>
            <a:r>
              <a:rPr lang="es-ES" sz="1200" b="1" dirty="0" err="1">
                <a:latin typeface="+mj-lt"/>
              </a:rPr>
              <a:t>Norümzuguwe</a:t>
            </a:r>
            <a:r>
              <a:rPr lang="es-ES" sz="1200" b="1" dirty="0">
                <a:latin typeface="+mj-lt"/>
              </a:rPr>
              <a:t> üytukurlu19.300 </a:t>
            </a:r>
            <a:r>
              <a:rPr lang="es-ES" sz="1200" b="1" dirty="0" err="1">
                <a:solidFill>
                  <a:srgbClr val="FF3300"/>
                </a:solidFill>
                <a:latin typeface="+mj-lt"/>
              </a:rPr>
              <a:t>piley</a:t>
            </a:r>
            <a:r>
              <a:rPr lang="es-ES" sz="1200" b="1" dirty="0">
                <a:latin typeface="+mj-lt"/>
              </a:rPr>
              <a:t> :</a:t>
            </a:r>
            <a:endParaRPr lang="es-CL" sz="1200" b="1" dirty="0">
              <a:latin typeface="+mj-lt"/>
            </a:endParaRPr>
          </a:p>
          <a:p>
            <a:pPr>
              <a:defRPr/>
            </a:pPr>
            <a:r>
              <a:rPr lang="es-CL" sz="1000" b="1" i="1" dirty="0">
                <a:solidFill>
                  <a:srgbClr val="5F5F5F"/>
                </a:solidFill>
                <a:latin typeface="+mj-lt"/>
              </a:rPr>
              <a:t>LA LEY 19.300 ESTABLECE LO SIGUIENTE:</a:t>
            </a:r>
          </a:p>
          <a:p>
            <a:pPr>
              <a:defRPr/>
            </a:pPr>
            <a:endParaRPr lang="es-CL" sz="1400" dirty="0">
              <a:latin typeface="Impact" pitchFamily="34" charset="0"/>
            </a:endParaRPr>
          </a:p>
        </p:txBody>
      </p:sp>
      <p:pic>
        <p:nvPicPr>
          <p:cNvPr id="10243" name="Picture 3" descr="C:\Users\Diego\Desktop\presconama\Power Point\imagenes\LIBRO-L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6643688"/>
            <a:ext cx="2500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C:\Users\Diego\Desktop\presconama\Power Point\imagenes\imag-diapo-11-OP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214563"/>
            <a:ext cx="22431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40 Grupo"/>
          <p:cNvGrpSpPr>
            <a:grpSpLocks/>
          </p:cNvGrpSpPr>
          <p:nvPr/>
        </p:nvGrpSpPr>
        <p:grpSpPr bwMode="auto">
          <a:xfrm>
            <a:off x="2771775" y="1776413"/>
            <a:ext cx="2743200" cy="3629025"/>
            <a:chOff x="2772568" y="1776654"/>
            <a:chExt cx="2742889" cy="3629303"/>
          </a:xfrm>
        </p:grpSpPr>
        <p:grpSp>
          <p:nvGrpSpPr>
            <p:cNvPr id="14359" name="27 Grupo"/>
            <p:cNvGrpSpPr>
              <a:grpSpLocks/>
            </p:cNvGrpSpPr>
            <p:nvPr/>
          </p:nvGrpSpPr>
          <p:grpSpPr bwMode="auto">
            <a:xfrm>
              <a:off x="2772568" y="1776654"/>
              <a:ext cx="2131337" cy="3629303"/>
              <a:chOff x="2159256" y="1776648"/>
              <a:chExt cx="2131335" cy="3629301"/>
            </a:xfrm>
          </p:grpSpPr>
          <p:grpSp>
            <p:nvGrpSpPr>
              <p:cNvPr id="14364" name="20 Grupo"/>
              <p:cNvGrpSpPr>
                <a:grpSpLocks/>
              </p:cNvGrpSpPr>
              <p:nvPr/>
            </p:nvGrpSpPr>
            <p:grpSpPr bwMode="auto">
              <a:xfrm rot="900000">
                <a:off x="4132949" y="1929499"/>
                <a:ext cx="157642" cy="1156043"/>
                <a:chOff x="5106587" y="3028969"/>
                <a:chExt cx="214314" cy="1571638"/>
              </a:xfrm>
            </p:grpSpPr>
            <p:sp>
              <p:nvSpPr>
                <p:cNvPr id="39" name="38 Elipse"/>
                <p:cNvSpPr/>
                <p:nvPr/>
              </p:nvSpPr>
              <p:spPr>
                <a:xfrm>
                  <a:off x="5100510" y="3021470"/>
                  <a:ext cx="215796" cy="21367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40" name="39 Conector recto"/>
                <p:cNvCxnSpPr>
                  <a:stCxn id="39" idx="4"/>
                </p:cNvCxnSpPr>
                <p:nvPr/>
              </p:nvCxnSpPr>
              <p:spPr>
                <a:xfrm rot="5400000">
                  <a:off x="4510309" y="3882153"/>
                  <a:ext cx="1344663" cy="34527"/>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grpSp>
            <p:nvGrpSpPr>
              <p:cNvPr id="14365" name="23 Grupo"/>
              <p:cNvGrpSpPr>
                <a:grpSpLocks/>
              </p:cNvGrpSpPr>
              <p:nvPr/>
            </p:nvGrpSpPr>
            <p:grpSpPr bwMode="auto">
              <a:xfrm rot="-900000">
                <a:off x="2551472" y="1776648"/>
                <a:ext cx="311693" cy="941118"/>
                <a:chOff x="7604578" y="3254570"/>
                <a:chExt cx="423746" cy="1279449"/>
              </a:xfrm>
            </p:grpSpPr>
            <p:sp>
              <p:nvSpPr>
                <p:cNvPr id="37" name="36 Elipse"/>
                <p:cNvSpPr/>
                <p:nvPr/>
              </p:nvSpPr>
              <p:spPr>
                <a:xfrm>
                  <a:off x="7627287" y="3237243"/>
                  <a:ext cx="222269" cy="2158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8" name="37 Conector recto"/>
                <p:cNvCxnSpPr>
                  <a:stCxn id="37" idx="4"/>
                </p:cNvCxnSpPr>
                <p:nvPr/>
              </p:nvCxnSpPr>
              <p:spPr>
                <a:xfrm rot="17100000" flipH="1">
                  <a:off x="7300793" y="3809855"/>
                  <a:ext cx="1027384" cy="420802"/>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grpSp>
            <p:nvGrpSpPr>
              <p:cNvPr id="14366" name="26 Grupo"/>
              <p:cNvGrpSpPr>
                <a:grpSpLocks/>
              </p:cNvGrpSpPr>
              <p:nvPr/>
            </p:nvGrpSpPr>
            <p:grpSpPr bwMode="auto">
              <a:xfrm rot="-3180000">
                <a:off x="2259545" y="3599120"/>
                <a:ext cx="267158" cy="467736"/>
                <a:chOff x="7918926" y="4351885"/>
                <a:chExt cx="363202" cy="635882"/>
              </a:xfrm>
            </p:grpSpPr>
            <p:cxnSp>
              <p:nvCxnSpPr>
                <p:cNvPr id="36" name="35 Conector recto"/>
                <p:cNvCxnSpPr>
                  <a:stCxn id="35" idx="1"/>
                </p:cNvCxnSpPr>
                <p:nvPr/>
              </p:nvCxnSpPr>
              <p:spPr>
                <a:xfrm rot="13980000" flipH="1">
                  <a:off x="7886445" y="4589711"/>
                  <a:ext cx="636593" cy="155403"/>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sp>
              <p:nvSpPr>
                <p:cNvPr id="35" name="34 Elipse"/>
                <p:cNvSpPr/>
                <p:nvPr/>
              </p:nvSpPr>
              <p:spPr>
                <a:xfrm>
                  <a:off x="7928591" y="4424168"/>
                  <a:ext cx="211520" cy="2136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grpSp>
          <p:grpSp>
            <p:nvGrpSpPr>
              <p:cNvPr id="14367" name="32 Grupo"/>
              <p:cNvGrpSpPr>
                <a:grpSpLocks/>
              </p:cNvGrpSpPr>
              <p:nvPr/>
            </p:nvGrpSpPr>
            <p:grpSpPr bwMode="auto">
              <a:xfrm rot="10800000">
                <a:off x="3816408" y="4004078"/>
                <a:ext cx="228586" cy="1401871"/>
                <a:chOff x="7880162" y="3938325"/>
                <a:chExt cx="310761" cy="1905831"/>
              </a:xfrm>
            </p:grpSpPr>
            <p:cxnSp>
              <p:nvCxnSpPr>
                <p:cNvPr id="34" name="33 Conector recto"/>
                <p:cNvCxnSpPr/>
                <p:nvPr/>
              </p:nvCxnSpPr>
              <p:spPr>
                <a:xfrm rot="5400000" flipV="1">
                  <a:off x="7199160" y="4826508"/>
                  <a:ext cx="1841079" cy="194215"/>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sp>
              <p:nvSpPr>
                <p:cNvPr id="33" name="32 Elipse"/>
                <p:cNvSpPr/>
                <p:nvPr/>
              </p:nvSpPr>
              <p:spPr>
                <a:xfrm>
                  <a:off x="7931958" y="3938325"/>
                  <a:ext cx="213636" cy="2136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grpSp>
        </p:grpSp>
        <p:sp>
          <p:nvSpPr>
            <p:cNvPr id="55" name="54 Elipse"/>
            <p:cNvSpPr/>
            <p:nvPr/>
          </p:nvSpPr>
          <p:spPr>
            <a:xfrm rot="18420000">
              <a:off x="3285257" y="4553420"/>
              <a:ext cx="157175" cy="1571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56" name="55 Conector recto"/>
            <p:cNvCxnSpPr>
              <a:stCxn id="55" idx="6"/>
            </p:cNvCxnSpPr>
            <p:nvPr/>
          </p:nvCxnSpPr>
          <p:spPr>
            <a:xfrm rot="5400000" flipH="1" flipV="1">
              <a:off x="3315377" y="4097792"/>
              <a:ext cx="568369" cy="374608"/>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sp>
          <p:nvSpPr>
            <p:cNvPr id="57" name="56 Elipse"/>
            <p:cNvSpPr/>
            <p:nvPr/>
          </p:nvSpPr>
          <p:spPr>
            <a:xfrm rot="10800000">
              <a:off x="5358313" y="4143797"/>
              <a:ext cx="157144" cy="1571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58" name="57 Conector recto"/>
            <p:cNvCxnSpPr>
              <a:stCxn id="57" idx="5"/>
            </p:cNvCxnSpPr>
            <p:nvPr/>
          </p:nvCxnSpPr>
          <p:spPr>
            <a:xfrm rot="16200000" flipV="1">
              <a:off x="4965429" y="3750918"/>
              <a:ext cx="236555" cy="593658"/>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91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1.38889E-6 4.68208E-6 L -0.69722 0.0067 " pathEditMode="relative" rAng="0" ptsTypes="AA">
                                      <p:cBhvr>
                                        <p:cTn id="6" dur="500" fill="hold"/>
                                        <p:tgtEl>
                                          <p:spTgt spid="2"/>
                                        </p:tgtEl>
                                        <p:attrNameLst>
                                          <p:attrName>ppt_x</p:attrName>
                                          <p:attrName>ppt_y</p:attrName>
                                        </p:attrNameLst>
                                      </p:cBhvr>
                                      <p:rCtr x="-34900" y="300"/>
                                    </p:animMotion>
                                  </p:childTnLst>
                                </p:cTn>
                              </p:par>
                              <p:par>
                                <p:cTn id="7" presetID="35" presetClass="path" presetSubtype="0" accel="50000" decel="50000" fill="hold" grpId="0" nodeType="withEffect">
                                  <p:stCondLst>
                                    <p:cond delay="0"/>
                                  </p:stCondLst>
                                  <p:childTnLst>
                                    <p:animMotion origin="layout" path="M 3.05556E-6 2.89017E-6 L -0.69809 2.89017E-6 " pathEditMode="relative" rAng="0" ptsTypes="AA">
                                      <p:cBhvr>
                                        <p:cTn id="8" dur="1000" fill="hold"/>
                                        <p:tgtEl>
                                          <p:spTgt spid="23"/>
                                        </p:tgtEl>
                                        <p:attrNameLst>
                                          <p:attrName>ppt_x</p:attrName>
                                          <p:attrName>ppt_y</p:attrName>
                                        </p:attrNameLst>
                                      </p:cBhvr>
                                      <p:rCtr x="-34900" y="0"/>
                                    </p:animMotion>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fill="hold"/>
                                        <p:tgtEl>
                                          <p:spTgt spid="10244"/>
                                        </p:tgtEl>
                                        <p:attrNameLst>
                                          <p:attrName>ppt_w</p:attrName>
                                        </p:attrNameLst>
                                      </p:cBhvr>
                                      <p:tavLst>
                                        <p:tav tm="0">
                                          <p:val>
                                            <p:fltVal val="0"/>
                                          </p:val>
                                        </p:tav>
                                        <p:tav tm="100000">
                                          <p:val>
                                            <p:strVal val="#ppt_w"/>
                                          </p:val>
                                        </p:tav>
                                      </p:tavLst>
                                    </p:anim>
                                    <p:anim calcmode="lin" valueType="num">
                                      <p:cBhvr>
                                        <p:cTn id="13" dur="500" fill="hold"/>
                                        <p:tgtEl>
                                          <p:spTgt spid="1024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500"/>
                            </p:stCondLst>
                            <p:childTnLst>
                              <p:par>
                                <p:cTn id="15" presetID="64" presetClass="path" presetSubtype="0" accel="50000" decel="50000" fill="hold" nodeType="afterEffect">
                                  <p:stCondLst>
                                    <p:cond delay="0"/>
                                  </p:stCondLst>
                                  <p:childTnLst>
                                    <p:animMotion origin="layout" path="M 3.05556E-6 3.75723E-6 L 0.00382 -0.55885 " pathEditMode="relative" rAng="0" ptsTypes="AA">
                                      <p:cBhvr>
                                        <p:cTn id="16" dur="500" fill="hold"/>
                                        <p:tgtEl>
                                          <p:spTgt spid="10243"/>
                                        </p:tgtEl>
                                        <p:attrNameLst>
                                          <p:attrName>ppt_x</p:attrName>
                                          <p:attrName>ppt_y</p:attrName>
                                        </p:attrNameLst>
                                      </p:cBhvr>
                                      <p:rCtr x="200" y="-28000"/>
                                    </p:animMotion>
                                  </p:childTnLst>
                                </p:cTn>
                              </p:par>
                            </p:childTnLst>
                          </p:cTn>
                        </p:par>
                        <p:par>
                          <p:cTn id="17" fill="hold" nodeType="afterGroup">
                            <p:stCondLst>
                              <p:cond delay="2000"/>
                            </p:stCondLst>
                            <p:childTnLst>
                              <p:par>
                                <p:cTn id="18" presetID="54" presetClass="entr" presetSubtype="0" accel="10000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ppt_w*0.05"/>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anim calcmode="lin" valueType="num">
                                      <p:cBhvr>
                                        <p:cTn id="22" dur="500" fill="hold"/>
                                        <p:tgtEl>
                                          <p:spTgt spid="8"/>
                                        </p:tgtEl>
                                        <p:attrNameLst>
                                          <p:attrName>ppt_x</p:attrName>
                                        </p:attrNameLst>
                                      </p:cBhvr>
                                      <p:tavLst>
                                        <p:tav tm="0">
                                          <p:val>
                                            <p:strVal val="#ppt_x-.2"/>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Effect transition="in" filter="fade">
                                      <p:cBhvr>
                                        <p:cTn id="24" dur="500"/>
                                        <p:tgtEl>
                                          <p:spTgt spid="8"/>
                                        </p:tgtEl>
                                      </p:cBhvr>
                                    </p:animEffect>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nodeType="afterGroup">
                            <p:stCondLst>
                              <p:cond delay="3000"/>
                            </p:stCondLst>
                            <p:childTnLst>
                              <p:par>
                                <p:cTn id="29" presetID="54" presetClass="entr" presetSubtype="0" accel="10000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0.05"/>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 calcmode="lin" valueType="num">
                                      <p:cBhvr>
                                        <p:cTn id="33" dur="500" fill="hold"/>
                                        <p:tgtEl>
                                          <p:spTgt spid="11"/>
                                        </p:tgtEl>
                                        <p:attrNameLst>
                                          <p:attrName>ppt_x</p:attrName>
                                        </p:attrNameLst>
                                      </p:cBhvr>
                                      <p:tavLst>
                                        <p:tav tm="0">
                                          <p:val>
                                            <p:strVal val="#ppt_x-.2"/>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Effect transition="in" filter="fade">
                                      <p:cBhvr>
                                        <p:cTn id="35" dur="500"/>
                                        <p:tgtEl>
                                          <p:spTgt spid="11"/>
                                        </p:tgtEl>
                                      </p:cBhvr>
                                    </p:animEffect>
                                  </p:childTnLst>
                                </p:cTn>
                              </p:par>
                            </p:childTnLst>
                          </p:cTn>
                        </p:par>
                        <p:par>
                          <p:cTn id="36" fill="hold" nodeType="afterGroup">
                            <p:stCondLst>
                              <p:cond delay="40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nodeType="afterGroup">
                            <p:stCondLst>
                              <p:cond delay="4000"/>
                            </p:stCondLst>
                            <p:childTnLst>
                              <p:par>
                                <p:cTn id="40" presetID="54" presetClass="entr" presetSubtype="0" accel="10000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ppt_w*0.05"/>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anim calcmode="lin" valueType="num">
                                      <p:cBhvr>
                                        <p:cTn id="44" dur="500" fill="hold"/>
                                        <p:tgtEl>
                                          <p:spTgt spid="13"/>
                                        </p:tgtEl>
                                        <p:attrNameLst>
                                          <p:attrName>ppt_x</p:attrName>
                                        </p:attrNameLst>
                                      </p:cBhvr>
                                      <p:tavLst>
                                        <p:tav tm="0">
                                          <p:val>
                                            <p:strVal val="#ppt_x-.2"/>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Effect transition="in" filter="fade">
                                      <p:cBhvr>
                                        <p:cTn id="46" dur="500"/>
                                        <p:tgtEl>
                                          <p:spTgt spid="13"/>
                                        </p:tgtEl>
                                      </p:cBhvr>
                                    </p:animEffect>
                                  </p:childTnLst>
                                </p:cTn>
                              </p:par>
                            </p:childTnLst>
                          </p:cTn>
                        </p:par>
                        <p:par>
                          <p:cTn id="47" fill="hold" nodeType="afterGroup">
                            <p:stCondLst>
                              <p:cond delay="5000"/>
                            </p:stCondLst>
                            <p:childTnLst>
                              <p:par>
                                <p:cTn id="48" presetID="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par>
                          <p:cTn id="50" fill="hold" nodeType="afterGroup">
                            <p:stCondLst>
                              <p:cond delay="5000"/>
                            </p:stCondLst>
                            <p:childTnLst>
                              <p:par>
                                <p:cTn id="51" presetID="54" presetClass="entr" presetSubtype="0" accel="100000" fill="hold" grpId="0" nodeType="afterEffect">
                                  <p:stCondLst>
                                    <p:cond delay="5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strVal val="#ppt_w*0.05"/>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anim calcmode="lin" valueType="num">
                                      <p:cBhvr>
                                        <p:cTn id="55" dur="500" fill="hold"/>
                                        <p:tgtEl>
                                          <p:spTgt spid="15"/>
                                        </p:tgtEl>
                                        <p:attrNameLst>
                                          <p:attrName>ppt_x</p:attrName>
                                        </p:attrNameLst>
                                      </p:cBhvr>
                                      <p:tavLst>
                                        <p:tav tm="0">
                                          <p:val>
                                            <p:strVal val="#ppt_x-.2"/>
                                          </p:val>
                                        </p:tav>
                                        <p:tav tm="100000">
                                          <p:val>
                                            <p:strVal val="#ppt_x"/>
                                          </p:val>
                                        </p:tav>
                                      </p:tavLst>
                                    </p:anim>
                                    <p:anim calcmode="lin" valueType="num">
                                      <p:cBhvr>
                                        <p:cTn id="56" dur="500" fill="hold"/>
                                        <p:tgtEl>
                                          <p:spTgt spid="15"/>
                                        </p:tgtEl>
                                        <p:attrNameLst>
                                          <p:attrName>ppt_y</p:attrName>
                                        </p:attrNameLst>
                                      </p:cBhvr>
                                      <p:tavLst>
                                        <p:tav tm="0">
                                          <p:val>
                                            <p:strVal val="#ppt_y"/>
                                          </p:val>
                                        </p:tav>
                                        <p:tav tm="100000">
                                          <p:val>
                                            <p:strVal val="#ppt_y"/>
                                          </p:val>
                                        </p:tav>
                                      </p:tavLst>
                                    </p:anim>
                                    <p:animEffect transition="in" filter="fade">
                                      <p:cBhvr>
                                        <p:cTn id="57" dur="500"/>
                                        <p:tgtEl>
                                          <p:spTgt spid="15"/>
                                        </p:tgtEl>
                                      </p:cBhvr>
                                    </p:animEffect>
                                  </p:childTnLst>
                                </p:cTn>
                              </p:par>
                            </p:childTnLst>
                          </p:cTn>
                        </p:par>
                        <p:par>
                          <p:cTn id="58" fill="hold" nodeType="afterGroup">
                            <p:stCondLst>
                              <p:cond delay="6000"/>
                            </p:stCondLst>
                            <p:childTnLst>
                              <p:par>
                                <p:cTn id="59" presetID="1"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par>
                          <p:cTn id="61" fill="hold" nodeType="afterGroup">
                            <p:stCondLst>
                              <p:cond delay="6000"/>
                            </p:stCondLst>
                            <p:childTnLst>
                              <p:par>
                                <p:cTn id="62" presetID="54" presetClass="entr" presetSubtype="0" accel="100000" fill="hold" grpId="0" nodeType="afterEffect">
                                  <p:stCondLst>
                                    <p:cond delay="5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strVal val="#ppt_w*0.05"/>
                                          </p:val>
                                        </p:tav>
                                        <p:tav tm="100000">
                                          <p:val>
                                            <p:strVal val="#ppt_w"/>
                                          </p:val>
                                        </p:tav>
                                      </p:tavLst>
                                    </p:anim>
                                    <p:anim calcmode="lin" valueType="num">
                                      <p:cBhvr>
                                        <p:cTn id="65" dur="500" fill="hold"/>
                                        <p:tgtEl>
                                          <p:spTgt spid="17"/>
                                        </p:tgtEl>
                                        <p:attrNameLst>
                                          <p:attrName>ppt_h</p:attrName>
                                        </p:attrNameLst>
                                      </p:cBhvr>
                                      <p:tavLst>
                                        <p:tav tm="0">
                                          <p:val>
                                            <p:strVal val="#ppt_h"/>
                                          </p:val>
                                        </p:tav>
                                        <p:tav tm="100000">
                                          <p:val>
                                            <p:strVal val="#ppt_h"/>
                                          </p:val>
                                        </p:tav>
                                      </p:tavLst>
                                    </p:anim>
                                    <p:anim calcmode="lin" valueType="num">
                                      <p:cBhvr>
                                        <p:cTn id="66" dur="500" fill="hold"/>
                                        <p:tgtEl>
                                          <p:spTgt spid="17"/>
                                        </p:tgtEl>
                                        <p:attrNameLst>
                                          <p:attrName>ppt_x</p:attrName>
                                        </p:attrNameLst>
                                      </p:cBhvr>
                                      <p:tavLst>
                                        <p:tav tm="0">
                                          <p:val>
                                            <p:strVal val="#ppt_x-.2"/>
                                          </p:val>
                                        </p:tav>
                                        <p:tav tm="100000">
                                          <p:val>
                                            <p:strVal val="#ppt_x"/>
                                          </p:val>
                                        </p:tav>
                                      </p:tavLst>
                                    </p:anim>
                                    <p:anim calcmode="lin" valueType="num">
                                      <p:cBhvr>
                                        <p:cTn id="67" dur="500" fill="hold"/>
                                        <p:tgtEl>
                                          <p:spTgt spid="17"/>
                                        </p:tgtEl>
                                        <p:attrNameLst>
                                          <p:attrName>ppt_y</p:attrName>
                                        </p:attrNameLst>
                                      </p:cBhvr>
                                      <p:tavLst>
                                        <p:tav tm="0">
                                          <p:val>
                                            <p:strVal val="#ppt_y"/>
                                          </p:val>
                                        </p:tav>
                                        <p:tav tm="100000">
                                          <p:val>
                                            <p:strVal val="#ppt_y"/>
                                          </p:val>
                                        </p:tav>
                                      </p:tavLst>
                                    </p:anim>
                                    <p:animEffect transition="in" filter="fade">
                                      <p:cBhvr>
                                        <p:cTn id="68" dur="500"/>
                                        <p:tgtEl>
                                          <p:spTgt spid="17"/>
                                        </p:tgtEl>
                                      </p:cBhvr>
                                    </p:animEffect>
                                  </p:childTnLst>
                                </p:cTn>
                              </p:par>
                            </p:childTnLst>
                          </p:cTn>
                        </p:par>
                        <p:par>
                          <p:cTn id="69" fill="hold" nodeType="afterGroup">
                            <p:stCondLst>
                              <p:cond delay="7000"/>
                            </p:stCondLst>
                            <p:childTnLst>
                              <p:par>
                                <p:cTn id="70" presetID="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par>
                          <p:cTn id="72" fill="hold" nodeType="afterGroup">
                            <p:stCondLst>
                              <p:cond delay="7000"/>
                            </p:stCondLst>
                            <p:childTnLst>
                              <p:par>
                                <p:cTn id="73" presetID="54" presetClass="entr" presetSubtype="0" accel="100000" fill="hold" grpId="0" nodeType="afterEffect">
                                  <p:stCondLst>
                                    <p:cond delay="50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strVal val="#ppt_w*0.05"/>
                                          </p:val>
                                        </p:tav>
                                        <p:tav tm="100000">
                                          <p:val>
                                            <p:strVal val="#ppt_w"/>
                                          </p:val>
                                        </p:tav>
                                      </p:tavLst>
                                    </p:anim>
                                    <p:anim calcmode="lin" valueType="num">
                                      <p:cBhvr>
                                        <p:cTn id="76" dur="500" fill="hold"/>
                                        <p:tgtEl>
                                          <p:spTgt spid="19"/>
                                        </p:tgtEl>
                                        <p:attrNameLst>
                                          <p:attrName>ppt_h</p:attrName>
                                        </p:attrNameLst>
                                      </p:cBhvr>
                                      <p:tavLst>
                                        <p:tav tm="0">
                                          <p:val>
                                            <p:strVal val="#ppt_h"/>
                                          </p:val>
                                        </p:tav>
                                        <p:tav tm="100000">
                                          <p:val>
                                            <p:strVal val="#ppt_h"/>
                                          </p:val>
                                        </p:tav>
                                      </p:tavLst>
                                    </p:anim>
                                    <p:anim calcmode="lin" valueType="num">
                                      <p:cBhvr>
                                        <p:cTn id="77" dur="500" fill="hold"/>
                                        <p:tgtEl>
                                          <p:spTgt spid="19"/>
                                        </p:tgtEl>
                                        <p:attrNameLst>
                                          <p:attrName>ppt_x</p:attrName>
                                        </p:attrNameLst>
                                      </p:cBhvr>
                                      <p:tavLst>
                                        <p:tav tm="0">
                                          <p:val>
                                            <p:strVal val="#ppt_x-.2"/>
                                          </p:val>
                                        </p:tav>
                                        <p:tav tm="100000">
                                          <p:val>
                                            <p:strVal val="#ppt_x"/>
                                          </p:val>
                                        </p:tav>
                                      </p:tavLst>
                                    </p:anim>
                                    <p:anim calcmode="lin" valueType="num">
                                      <p:cBhvr>
                                        <p:cTn id="78" dur="500" fill="hold"/>
                                        <p:tgtEl>
                                          <p:spTgt spid="19"/>
                                        </p:tgtEl>
                                        <p:attrNameLst>
                                          <p:attrName>ppt_y</p:attrName>
                                        </p:attrNameLst>
                                      </p:cBhvr>
                                      <p:tavLst>
                                        <p:tav tm="0">
                                          <p:val>
                                            <p:strVal val="#ppt_y"/>
                                          </p:val>
                                        </p:tav>
                                        <p:tav tm="100000">
                                          <p:val>
                                            <p:strVal val="#ppt_y"/>
                                          </p:val>
                                        </p:tav>
                                      </p:tavLst>
                                    </p:anim>
                                    <p:animEffect transition="in" filter="fade">
                                      <p:cBhvr>
                                        <p:cTn id="79" dur="500"/>
                                        <p:tgtEl>
                                          <p:spTgt spid="19"/>
                                        </p:tgtEl>
                                      </p:cBhvr>
                                    </p:animEffect>
                                  </p:childTnLst>
                                </p:cTn>
                              </p:par>
                            </p:childTnLst>
                          </p:cTn>
                        </p:par>
                        <p:par>
                          <p:cTn id="80" fill="hold" nodeType="afterGroup">
                            <p:stCondLst>
                              <p:cond delay="8000"/>
                            </p:stCondLst>
                            <p:childTnLst>
                              <p:par>
                                <p:cTn id="81" presetID="1"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53"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500" fill="hold"/>
                                        <p:tgtEl>
                                          <p:spTgt spid="3"/>
                                        </p:tgtEl>
                                        <p:attrNameLst>
                                          <p:attrName>ppt_w</p:attrName>
                                        </p:attrNameLst>
                                      </p:cBhvr>
                                      <p:tavLst>
                                        <p:tav tm="0">
                                          <p:val>
                                            <p:fltVal val="0"/>
                                          </p:val>
                                        </p:tav>
                                        <p:tav tm="100000">
                                          <p:val>
                                            <p:strVal val="#ppt_w"/>
                                          </p:val>
                                        </p:tav>
                                      </p:tavLst>
                                    </p:anim>
                                    <p:anim calcmode="lin" valueType="num">
                                      <p:cBhvr>
                                        <p:cTn id="86" dur="500" fill="hold"/>
                                        <p:tgtEl>
                                          <p:spTgt spid="3"/>
                                        </p:tgtEl>
                                        <p:attrNameLst>
                                          <p:attrName>ppt_h</p:attrName>
                                        </p:attrNameLst>
                                      </p:cBhvr>
                                      <p:tavLst>
                                        <p:tav tm="0">
                                          <p:val>
                                            <p:fltVal val="0"/>
                                          </p:val>
                                        </p:tav>
                                        <p:tav tm="100000">
                                          <p:val>
                                            <p:strVal val="#ppt_h"/>
                                          </p:val>
                                        </p:tav>
                                      </p:tavLst>
                                    </p:anim>
                                    <p:animEffect transition="in" filter="fade">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p:bldP spid="14" grpId="0" animBg="1"/>
      <p:bldP spid="15" grpId="0"/>
      <p:bldP spid="16" grpId="0" animBg="1"/>
      <p:bldP spid="17" grpId="0"/>
      <p:bldP spid="18" grpId="0" animBg="1"/>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Diego\Desktop\presconama\Power Point\imagenes\imag-diap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2847975"/>
            <a:ext cx="40862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4 Grupo"/>
          <p:cNvGrpSpPr>
            <a:grpSpLocks/>
          </p:cNvGrpSpPr>
          <p:nvPr/>
        </p:nvGrpSpPr>
        <p:grpSpPr bwMode="auto">
          <a:xfrm>
            <a:off x="9929813" y="214313"/>
            <a:ext cx="5676900" cy="1522412"/>
            <a:chOff x="4786314" y="1285860"/>
            <a:chExt cx="5677106" cy="1522223"/>
          </a:xfrm>
        </p:grpSpPr>
        <p:sp>
          <p:nvSpPr>
            <p:cNvPr id="15380" name="15 CuadroTexto"/>
            <p:cNvSpPr txBox="1">
              <a:spLocks noChangeArrowheads="1"/>
            </p:cNvSpPr>
            <p:nvPr/>
          </p:nvSpPr>
          <p:spPr bwMode="auto">
            <a:xfrm>
              <a:off x="4786314" y="1285860"/>
              <a:ext cx="5677106" cy="10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a:t>
              </a:r>
              <a:r>
                <a:rPr lang="en-US" altLang="es-CL" sz="2400">
                  <a:latin typeface="Impact" pitchFamily="34" charset="0"/>
                </a:rPr>
                <a:t>CHUMUECHI AM </a:t>
              </a:r>
              <a:r>
                <a:rPr lang="en-US" altLang="es-CL" sz="2400">
                  <a:solidFill>
                    <a:srgbClr val="FFC000"/>
                  </a:solidFill>
                  <a:latin typeface="Impact" pitchFamily="34" charset="0"/>
                </a:rPr>
                <a:t>INAKELLUNTUKUKEY </a:t>
              </a:r>
              <a:r>
                <a:rPr lang="en-US" altLang="es-CL" sz="2400">
                  <a:latin typeface="Impact" pitchFamily="34" charset="0"/>
                </a:rPr>
                <a:t>TA CHE</a:t>
              </a:r>
              <a:r>
                <a:rPr lang="es-ES" altLang="es-CL" sz="2400">
                  <a:latin typeface="Impact" pitchFamily="34" charset="0"/>
                </a:rPr>
                <a:t>?</a:t>
              </a:r>
            </a:p>
            <a:p>
              <a:pPr eaLnBrk="1" hangingPunct="1"/>
              <a:r>
                <a:rPr lang="es-CL" altLang="es-CL" sz="1600" i="1">
                  <a:latin typeface="Impact" pitchFamily="34" charset="0"/>
                </a:rPr>
                <a:t>¿CÓMO FUNCIONA EL PROCESO DE </a:t>
              </a:r>
              <a:r>
                <a:rPr lang="es-CL" altLang="es-CL" sz="1600" i="1">
                  <a:solidFill>
                    <a:srgbClr val="FFC000"/>
                  </a:solidFill>
                  <a:latin typeface="Impact" pitchFamily="34" charset="0"/>
                </a:rPr>
                <a:t>PARTICIPACIÓN</a:t>
              </a:r>
              <a:r>
                <a:rPr lang="es-CL" altLang="es-CL" sz="1600" i="1">
                  <a:latin typeface="Impact" pitchFamily="34" charset="0"/>
                </a:rPr>
                <a:t> CIUDADANA?</a:t>
              </a:r>
              <a:endParaRPr lang="es-CL" altLang="es-CL" sz="1600" b="1" i="1">
                <a:solidFill>
                  <a:srgbClr val="669900"/>
                </a:solidFill>
                <a:latin typeface="Impact" pitchFamily="34" charset="0"/>
              </a:endParaRPr>
            </a:p>
            <a:p>
              <a:pPr eaLnBrk="1" hangingPunct="1"/>
              <a:endParaRPr lang="es-CL" altLang="es-CL" sz="2400">
                <a:latin typeface="Impact" pitchFamily="34" charset="0"/>
              </a:endParaRPr>
            </a:p>
          </p:txBody>
        </p:sp>
        <p:sp>
          <p:nvSpPr>
            <p:cNvPr id="15381" name="16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grpSp>
        <p:nvGrpSpPr>
          <p:cNvPr id="3" name="26 Grupo"/>
          <p:cNvGrpSpPr>
            <a:grpSpLocks/>
          </p:cNvGrpSpPr>
          <p:nvPr/>
        </p:nvGrpSpPr>
        <p:grpSpPr bwMode="auto">
          <a:xfrm>
            <a:off x="714375" y="1443038"/>
            <a:ext cx="8094663" cy="5926137"/>
            <a:chOff x="714326" y="1442884"/>
            <a:chExt cx="8094015" cy="5926853"/>
          </a:xfrm>
        </p:grpSpPr>
        <p:grpSp>
          <p:nvGrpSpPr>
            <p:cNvPr id="15371" name="25 Grupo"/>
            <p:cNvGrpSpPr>
              <a:grpSpLocks/>
            </p:cNvGrpSpPr>
            <p:nvPr/>
          </p:nvGrpSpPr>
          <p:grpSpPr bwMode="auto">
            <a:xfrm>
              <a:off x="1395388" y="1442884"/>
              <a:ext cx="5775344" cy="5926853"/>
              <a:chOff x="1395388" y="1442884"/>
              <a:chExt cx="5775344" cy="5926853"/>
            </a:xfrm>
          </p:grpSpPr>
          <p:sp>
            <p:nvSpPr>
              <p:cNvPr id="11" name="10 Arco"/>
              <p:cNvSpPr/>
              <p:nvPr/>
            </p:nvSpPr>
            <p:spPr>
              <a:xfrm rot="18969217">
                <a:off x="1395309" y="1646109"/>
                <a:ext cx="5774863" cy="5723628"/>
              </a:xfrm>
              <a:prstGeom prst="arc">
                <a:avLst>
                  <a:gd name="adj1" fmla="val 15661241"/>
                  <a:gd name="adj2" fmla="val 784427"/>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5377" name="23 Grupo"/>
              <p:cNvGrpSpPr>
                <a:grpSpLocks/>
              </p:cNvGrpSpPr>
              <p:nvPr/>
            </p:nvGrpSpPr>
            <p:grpSpPr bwMode="auto">
              <a:xfrm>
                <a:off x="2928906" y="1442884"/>
                <a:ext cx="2819627" cy="831098"/>
                <a:chOff x="2928906" y="1000108"/>
                <a:chExt cx="2819627" cy="831098"/>
              </a:xfrm>
            </p:grpSpPr>
            <p:sp>
              <p:nvSpPr>
                <p:cNvPr id="21" name="20 Rectángulo redondeado"/>
                <p:cNvSpPr/>
                <p:nvPr/>
              </p:nvSpPr>
              <p:spPr>
                <a:xfrm>
                  <a:off x="3500165" y="1023923"/>
                  <a:ext cx="1642930" cy="571569"/>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4355" name="21 Rectángulo"/>
                <p:cNvSpPr>
                  <a:spLocks noChangeArrowheads="1"/>
                </p:cNvSpPr>
                <p:nvPr/>
              </p:nvSpPr>
              <p:spPr bwMode="auto">
                <a:xfrm>
                  <a:off x="2928711" y="1000108"/>
                  <a:ext cx="2819174" cy="830362"/>
                </a:xfrm>
                <a:prstGeom prst="rect">
                  <a:avLst/>
                </a:prstGeom>
                <a:noFill/>
                <a:ln w="9525">
                  <a:noFill/>
                  <a:miter lim="800000"/>
                  <a:headEnd/>
                  <a:tailEnd/>
                </a:ln>
              </p:spPr>
              <p:txBody>
                <a:bodyPr>
                  <a:spAutoFit/>
                </a:bodyPr>
                <a:lstStyle/>
                <a:p>
                  <a:pPr algn="ctr">
                    <a:defRPr/>
                  </a:pPr>
                  <a:r>
                    <a:rPr lang="es-CL" b="1" dirty="0">
                      <a:solidFill>
                        <a:srgbClr val="FF0000"/>
                      </a:solidFill>
                      <a:latin typeface="Arial Black" pitchFamily="34" charset="0"/>
                    </a:rPr>
                    <a:t>60 ANTÜ</a:t>
                  </a:r>
                </a:p>
                <a:p>
                  <a:pPr algn="ctr">
                    <a:defRPr/>
                  </a:pPr>
                  <a:r>
                    <a:rPr lang="es-CL" sz="1200" b="1" i="1" dirty="0">
                      <a:solidFill>
                        <a:srgbClr val="5F5F5F"/>
                      </a:solidFill>
                      <a:latin typeface="+mj-lt"/>
                    </a:rPr>
                    <a:t>60 DÍAS </a:t>
                  </a:r>
                </a:p>
                <a:p>
                  <a:pPr>
                    <a:defRPr/>
                  </a:pPr>
                  <a:r>
                    <a:rPr lang="es-ES" dirty="0">
                      <a:solidFill>
                        <a:srgbClr val="FF0000"/>
                      </a:solidFill>
                      <a:latin typeface="Arial Black" pitchFamily="34" charset="0"/>
                    </a:rPr>
                    <a:t> </a:t>
                  </a:r>
                  <a:r>
                    <a:rPr lang="es-CL" b="1" dirty="0">
                      <a:solidFill>
                        <a:srgbClr val="FF0000"/>
                      </a:solidFill>
                      <a:latin typeface="Arial Black" pitchFamily="34" charset="0"/>
                    </a:rPr>
                    <a:t> </a:t>
                  </a:r>
                </a:p>
              </p:txBody>
            </p:sp>
          </p:grpSp>
        </p:grpSp>
        <p:sp>
          <p:nvSpPr>
            <p:cNvPr id="7" name="6 Elipse"/>
            <p:cNvSpPr/>
            <p:nvPr/>
          </p:nvSpPr>
          <p:spPr>
            <a:xfrm>
              <a:off x="714326" y="2571732"/>
              <a:ext cx="1714363" cy="1771864"/>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4351" name="12 CuadroTexto"/>
            <p:cNvSpPr txBox="1">
              <a:spLocks noChangeArrowheads="1"/>
            </p:cNvSpPr>
            <p:nvPr/>
          </p:nvSpPr>
          <p:spPr bwMode="auto">
            <a:xfrm>
              <a:off x="714326" y="3000409"/>
              <a:ext cx="1714363" cy="954203"/>
            </a:xfrm>
            <a:prstGeom prst="rect">
              <a:avLst/>
            </a:prstGeom>
            <a:noFill/>
            <a:ln w="9525">
              <a:noFill/>
              <a:miter lim="800000"/>
              <a:headEnd/>
              <a:tailEnd/>
            </a:ln>
          </p:spPr>
          <p:txBody>
            <a:bodyPr>
              <a:spAutoFit/>
            </a:bodyPr>
            <a:lstStyle/>
            <a:p>
              <a:pPr algn="ctr">
                <a:defRPr/>
              </a:pPr>
              <a:r>
                <a:rPr lang="es-ES" sz="1200" b="1" dirty="0"/>
                <a:t>WIRINTUKUKECHI NÜTXAMNENTUGEAL TXOKIN ZUGU </a:t>
              </a:r>
              <a:r>
                <a:rPr lang="es-ES" sz="1200" b="1" dirty="0">
                  <a:solidFill>
                    <a:srgbClr val="FF0000"/>
                  </a:solidFill>
                </a:rPr>
                <a:t>EIA</a:t>
              </a:r>
              <a:endParaRPr lang="es-CL" sz="1200" b="1" dirty="0">
                <a:solidFill>
                  <a:srgbClr val="FF0000"/>
                </a:solidFill>
              </a:endParaRPr>
            </a:p>
            <a:p>
              <a:pPr algn="ctr">
                <a:defRPr/>
              </a:pPr>
              <a:r>
                <a:rPr lang="es-CL" sz="1000" b="1" i="1" dirty="0">
                  <a:solidFill>
                    <a:srgbClr val="5F5F5F"/>
                  </a:solidFill>
                </a:rPr>
                <a:t>PUBLICACIÓN</a:t>
              </a:r>
            </a:p>
            <a:p>
              <a:pPr algn="ctr">
                <a:defRPr/>
              </a:pPr>
              <a:r>
                <a:rPr lang="es-CL" sz="1000" b="1" i="1" dirty="0">
                  <a:solidFill>
                    <a:srgbClr val="5F5F5F"/>
                  </a:solidFill>
                </a:rPr>
                <a:t>EXTRACTO EIA</a:t>
              </a:r>
              <a:endParaRPr lang="es-CL" sz="1000" b="1" i="1" dirty="0">
                <a:solidFill>
                  <a:srgbClr val="5F5F5F"/>
                </a:solidFill>
                <a:latin typeface="+mj-lt"/>
              </a:endParaRPr>
            </a:p>
          </p:txBody>
        </p:sp>
        <p:sp>
          <p:nvSpPr>
            <p:cNvPr id="8" name="7 Elipse"/>
            <p:cNvSpPr/>
            <p:nvPr/>
          </p:nvSpPr>
          <p:spPr>
            <a:xfrm>
              <a:off x="6571732" y="2514575"/>
              <a:ext cx="2142953" cy="2143384"/>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4" name="13 CuadroTexto"/>
            <p:cNvSpPr txBox="1"/>
            <p:nvPr/>
          </p:nvSpPr>
          <p:spPr>
            <a:xfrm>
              <a:off x="6451092" y="3011524"/>
              <a:ext cx="2357249" cy="1614682"/>
            </a:xfrm>
            <a:prstGeom prst="rect">
              <a:avLst/>
            </a:prstGeom>
            <a:noFill/>
          </p:spPr>
          <p:txBody>
            <a:bodyPr>
              <a:spAutoFit/>
            </a:bodyPr>
            <a:lstStyle/>
            <a:p>
              <a:pPr algn="ctr">
                <a:defRPr/>
              </a:pPr>
              <a:r>
                <a:rPr lang="es-ES" sz="1200" b="1" dirty="0">
                  <a:solidFill>
                    <a:srgbClr val="FF0000"/>
                  </a:solidFill>
                </a:rPr>
                <a:t>MARI KAYU ANTÜ MEW </a:t>
              </a:r>
              <a:r>
                <a:rPr lang="es-ES" sz="1200" b="1" dirty="0"/>
                <a:t>WIÑOLZUGUGEAM TA CHI PU INAKELLUNTUKUKELU</a:t>
              </a:r>
            </a:p>
            <a:p>
              <a:pPr algn="ctr">
                <a:defRPr/>
              </a:pPr>
              <a:r>
                <a:rPr lang="es-ES" sz="1200" b="1" dirty="0"/>
                <a:t> ÑI PIN</a:t>
              </a:r>
              <a:r>
                <a:rPr lang="es-ES" sz="1200" dirty="0"/>
                <a:t> </a:t>
              </a:r>
              <a:endParaRPr lang="es-CL" sz="1200" dirty="0"/>
            </a:p>
            <a:p>
              <a:pPr algn="ctr" fontAlgn="auto">
                <a:spcBef>
                  <a:spcPts val="0"/>
                </a:spcBef>
                <a:spcAft>
                  <a:spcPts val="0"/>
                </a:spcAft>
                <a:defRPr/>
              </a:pPr>
              <a:r>
                <a:rPr lang="es-CL" sz="1000" b="1" i="1" dirty="0">
                  <a:solidFill>
                    <a:srgbClr val="5F5F5F"/>
                  </a:solidFill>
                </a:rPr>
                <a:t>60 DÍAS PLAZO MÁXIMO PARA</a:t>
              </a:r>
            </a:p>
            <a:p>
              <a:pPr algn="ctr" fontAlgn="auto">
                <a:spcBef>
                  <a:spcPts val="0"/>
                </a:spcBef>
                <a:spcAft>
                  <a:spcPts val="0"/>
                </a:spcAft>
                <a:defRPr/>
              </a:pPr>
              <a:r>
                <a:rPr lang="es-CL" sz="1000" b="1" i="1" dirty="0">
                  <a:solidFill>
                    <a:srgbClr val="5F5F5F"/>
                  </a:solidFill>
                </a:rPr>
                <a:t>HACER ENTREGA DE </a:t>
              </a:r>
            </a:p>
            <a:p>
              <a:pPr algn="ctr" fontAlgn="auto">
                <a:spcBef>
                  <a:spcPts val="0"/>
                </a:spcBef>
                <a:spcAft>
                  <a:spcPts val="0"/>
                </a:spcAft>
                <a:defRPr/>
              </a:pPr>
              <a:r>
                <a:rPr lang="es-CL" sz="1000" b="1" i="1" dirty="0">
                  <a:solidFill>
                    <a:srgbClr val="5F5F5F"/>
                  </a:solidFill>
                </a:rPr>
                <a:t>LAS OBSERVACIONES</a:t>
              </a:r>
            </a:p>
            <a:p>
              <a:pPr algn="ctr" fontAlgn="auto">
                <a:spcBef>
                  <a:spcPts val="0"/>
                </a:spcBef>
                <a:spcAft>
                  <a:spcPts val="0"/>
                </a:spcAft>
                <a:defRPr/>
              </a:pPr>
              <a:r>
                <a:rPr lang="es-CL" sz="1000" b="1" i="1" dirty="0">
                  <a:solidFill>
                    <a:srgbClr val="5F5F5F"/>
                  </a:solidFill>
                </a:rPr>
                <a:t>CIUDADANAS</a:t>
              </a:r>
            </a:p>
            <a:p>
              <a:pPr algn="ctr">
                <a:defRPr/>
              </a:pPr>
              <a:endParaRPr lang="es-CL" sz="1200" b="1" dirty="0">
                <a:latin typeface="+mj-lt"/>
              </a:endParaRPr>
            </a:p>
          </p:txBody>
        </p:sp>
      </p:grpSp>
      <p:sp>
        <p:nvSpPr>
          <p:cNvPr id="25" name="24 Rectángulo"/>
          <p:cNvSpPr>
            <a:spLocks noChangeArrowheads="1"/>
          </p:cNvSpPr>
          <p:nvPr/>
        </p:nvSpPr>
        <p:spPr bwMode="auto">
          <a:xfrm>
            <a:off x="1311275" y="7443788"/>
            <a:ext cx="66198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FF0000"/>
                </a:solidFill>
                <a:latin typeface="Arial Black" pitchFamily="34" charset="0"/>
              </a:rPr>
              <a:t>ZOY RUMEL FALINTUKUGEAM: TÜFA CHI RAKIN ANTÜ MEW INATUKUGEAY </a:t>
            </a:r>
          </a:p>
          <a:p>
            <a:pPr algn="ctr" eaLnBrk="1" hangingPunct="1"/>
            <a:r>
              <a:rPr lang="es-CL" altLang="es-CL" sz="1200" b="1">
                <a:solidFill>
                  <a:srgbClr val="FF0000"/>
                </a:solidFill>
                <a:latin typeface="Arial Black" pitchFamily="34" charset="0"/>
              </a:rPr>
              <a:t>PU INAKELLUNTUKUKELU ÑI PIN</a:t>
            </a:r>
            <a:endParaRPr lang="es-ES" altLang="es-CL" sz="1200" b="1">
              <a:solidFill>
                <a:srgbClr val="FF0000"/>
              </a:solidFill>
              <a:latin typeface="Arial "/>
            </a:endParaRPr>
          </a:p>
          <a:p>
            <a:pPr algn="ctr" eaLnBrk="1" hangingPunct="1"/>
            <a:r>
              <a:rPr lang="es-CL" altLang="es-CL" sz="1000" b="1" i="1">
                <a:solidFill>
                  <a:srgbClr val="5F5F5F"/>
                </a:solidFill>
                <a:latin typeface="Arial "/>
              </a:rPr>
              <a:t>LO MÁS IMPORTANTE: ESTE ES EL PLAZO PARA HACER INGRESO DE LAS OBSERVACIONES </a:t>
            </a:r>
          </a:p>
          <a:p>
            <a:pPr algn="ctr" eaLnBrk="1" hangingPunct="1"/>
            <a:r>
              <a:rPr lang="es-CL" altLang="es-CL" sz="1000" b="1" i="1">
                <a:solidFill>
                  <a:srgbClr val="5F5F5F"/>
                </a:solidFill>
                <a:latin typeface="Arial "/>
              </a:rPr>
              <a:t>CIUDADANAS</a:t>
            </a:r>
          </a:p>
          <a:p>
            <a:pPr algn="ctr" eaLnBrk="1" hangingPunct="1"/>
            <a:endParaRPr lang="es-CL" altLang="es-CL" sz="1200">
              <a:solidFill>
                <a:srgbClr val="FF0000"/>
              </a:solidFill>
              <a:latin typeface="Arial Black" pitchFamily="34" charset="0"/>
            </a:endParaRPr>
          </a:p>
        </p:txBody>
      </p:sp>
      <p:sp>
        <p:nvSpPr>
          <p:cNvPr id="23" name="22 Rectángulo"/>
          <p:cNvSpPr>
            <a:spLocks noChangeArrowheads="1"/>
          </p:cNvSpPr>
          <p:nvPr/>
        </p:nvSpPr>
        <p:spPr bwMode="auto">
          <a:xfrm>
            <a:off x="2855913" y="-1071563"/>
            <a:ext cx="4144962" cy="954088"/>
          </a:xfrm>
          <a:prstGeom prst="rect">
            <a:avLst/>
          </a:prstGeom>
          <a:noFill/>
          <a:ln w="9525">
            <a:noFill/>
            <a:miter lim="800000"/>
            <a:headEnd/>
            <a:tailEnd/>
          </a:ln>
        </p:spPr>
        <p:txBody>
          <a:bodyPr>
            <a:spAutoFit/>
          </a:bodyPr>
          <a:lstStyle/>
          <a:p>
            <a:pPr algn="ctr">
              <a:defRPr/>
            </a:pPr>
            <a:r>
              <a:rPr lang="es-ES" sz="1200" b="1" dirty="0"/>
              <a:t>NÜTXAMKAN, KIMELTUN WALLONTU MAPU ZUGU PU INAKELLUALU,  NÜTXAMYEN INAKELLUN ZUGU.</a:t>
            </a:r>
            <a:endParaRPr lang="es-ES" sz="1200" b="1" dirty="0">
              <a:latin typeface="+mj-lt"/>
            </a:endParaRPr>
          </a:p>
          <a:p>
            <a:pPr algn="ctr">
              <a:defRPr/>
            </a:pPr>
            <a:r>
              <a:rPr lang="es-CL" sz="1000" b="1" i="1" dirty="0">
                <a:solidFill>
                  <a:srgbClr val="5F5F5F"/>
                </a:solidFill>
              </a:rPr>
              <a:t>DIFUSIÓN, CAPACITACIÓN AMBIENTAL CIUDADANA, </a:t>
            </a:r>
          </a:p>
          <a:p>
            <a:pPr algn="ctr">
              <a:defRPr/>
            </a:pPr>
            <a:r>
              <a:rPr lang="es-CL" sz="1000" b="1" i="1" dirty="0">
                <a:solidFill>
                  <a:srgbClr val="5F5F5F"/>
                </a:solidFill>
              </a:rPr>
              <a:t>DISCUSIÓN CIUDADANA</a:t>
            </a:r>
            <a:endParaRPr lang="es-CL" sz="1000" b="1" i="1" dirty="0">
              <a:solidFill>
                <a:srgbClr val="5F5F5F"/>
              </a:solidFill>
              <a:latin typeface="Arial Black" pitchFamily="34" charset="0"/>
            </a:endParaRPr>
          </a:p>
          <a:p>
            <a:pPr algn="ctr">
              <a:defRPr/>
            </a:pPr>
            <a:r>
              <a:rPr lang="es-ES" sz="1200" b="1" dirty="0">
                <a:latin typeface="+mj-lt"/>
              </a:rPr>
              <a:t> </a:t>
            </a:r>
            <a:endParaRPr lang="es-CL" sz="1200" b="1" dirty="0">
              <a:latin typeface="+mj-lt"/>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35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1.38889E-6 4.68208E-6 L -0.69722 0.0067 " pathEditMode="relative" rAng="0" ptsTypes="AA">
                                      <p:cBhvr>
                                        <p:cTn id="6" dur="500" fill="hold"/>
                                        <p:tgtEl>
                                          <p:spTgt spid="2"/>
                                        </p:tgtEl>
                                        <p:attrNameLst>
                                          <p:attrName>ppt_x</p:attrName>
                                          <p:attrName>ppt_y</p:attrName>
                                        </p:attrNameLst>
                                      </p:cBhvr>
                                      <p:rCtr x="-34900" y="300"/>
                                    </p:animMotion>
                                  </p:childTnLst>
                                </p:cTn>
                              </p:par>
                              <p:par>
                                <p:cTn id="7" presetID="53"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500" fill="hold"/>
                                        <p:tgtEl>
                                          <p:spTgt spid="1026"/>
                                        </p:tgtEl>
                                        <p:attrNameLst>
                                          <p:attrName>ppt_w</p:attrName>
                                        </p:attrNameLst>
                                      </p:cBhvr>
                                      <p:tavLst>
                                        <p:tav tm="0">
                                          <p:val>
                                            <p:fltVal val="0"/>
                                          </p:val>
                                        </p:tav>
                                        <p:tav tm="100000">
                                          <p:val>
                                            <p:strVal val="#ppt_w"/>
                                          </p:val>
                                        </p:tav>
                                      </p:tavLst>
                                    </p:anim>
                                    <p:anim calcmode="lin" valueType="num">
                                      <p:cBhvr>
                                        <p:cTn id="10" dur="500" fill="hold"/>
                                        <p:tgtEl>
                                          <p:spTgt spid="1026"/>
                                        </p:tgtEl>
                                        <p:attrNameLst>
                                          <p:attrName>ppt_h</p:attrName>
                                        </p:attrNameLst>
                                      </p:cBhvr>
                                      <p:tavLst>
                                        <p:tav tm="0">
                                          <p:val>
                                            <p:fltVal val="0"/>
                                          </p:val>
                                        </p:tav>
                                        <p:tav tm="100000">
                                          <p:val>
                                            <p:strVal val="#ppt_h"/>
                                          </p:val>
                                        </p:tav>
                                      </p:tavLst>
                                    </p:anim>
                                    <p:animEffect transition="in" filter="fade">
                                      <p:cBhvr>
                                        <p:cTn id="11" dur="500"/>
                                        <p:tgtEl>
                                          <p:spTgt spid="1026"/>
                                        </p:tgtEl>
                                      </p:cBhvr>
                                    </p:animEffect>
                                  </p:childTnLst>
                                </p:cTn>
                              </p:par>
                              <p:par>
                                <p:cTn id="12" presetID="5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nodeType="afterGroup">
                            <p:stCondLst>
                              <p:cond delay="500"/>
                            </p:stCondLst>
                            <p:childTnLst>
                              <p:par>
                                <p:cTn id="18" presetID="64" presetClass="path" presetSubtype="0" accel="50000" decel="50000" fill="hold" grpId="0" nodeType="afterEffect">
                                  <p:stCondLst>
                                    <p:cond delay="0"/>
                                  </p:stCondLst>
                                  <p:childTnLst>
                                    <p:animMotion origin="layout" path="M 1.66667E-6 -4.07407E-6 L 1.66667E-6 -0.27384 " pathEditMode="relative" rAng="0" ptsTypes="AA">
                                      <p:cBhvr>
                                        <p:cTn id="19" dur="500" fill="hold"/>
                                        <p:tgtEl>
                                          <p:spTgt spid="25"/>
                                        </p:tgtEl>
                                        <p:attrNameLst>
                                          <p:attrName>ppt_x</p:attrName>
                                          <p:attrName>ppt_y</p:attrName>
                                        </p:attrNameLst>
                                      </p:cBhvr>
                                      <p:rCtr x="0" y="-13700"/>
                                    </p:animMotion>
                                  </p:childTnLst>
                                </p:cTn>
                              </p:par>
                            </p:childTnLst>
                          </p:cTn>
                        </p:par>
                        <p:par>
                          <p:cTn id="20" fill="hold" nodeType="afterGroup">
                            <p:stCondLst>
                              <p:cond delay="1000"/>
                            </p:stCondLst>
                            <p:childTnLst>
                              <p:par>
                                <p:cTn id="21" presetID="64" presetClass="path" presetSubtype="0" accel="50000" decel="50000" fill="hold" grpId="0" nodeType="afterEffect">
                                  <p:stCondLst>
                                    <p:cond delay="0"/>
                                  </p:stCondLst>
                                  <p:childTnLst>
                                    <p:animMotion origin="layout" path="M -0.0625 0.02081 L -0.0625 0.50219 " pathEditMode="relative" rAng="0" ptsTypes="AA">
                                      <p:cBhvr>
                                        <p:cTn id="22" dur="500" fill="hold"/>
                                        <p:tgtEl>
                                          <p:spTgt spid="23"/>
                                        </p:tgtEl>
                                        <p:attrNameLst>
                                          <p:attrName>ppt_x</p:attrName>
                                          <p:attrName>ppt_y</p:attrName>
                                        </p:attrNameLst>
                                      </p:cBhvr>
                                      <p:rCtr x="0" y="240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C:\Users\Diego\Desktop\presconama\Power Point\imagenes\imag-diapo-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1888"/>
            <a:ext cx="91440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a:spLocks noChangeArrowheads="1"/>
          </p:cNvSpPr>
          <p:nvPr/>
        </p:nvSpPr>
        <p:spPr bwMode="auto">
          <a:xfrm>
            <a:off x="3000375" y="2500313"/>
            <a:ext cx="25336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a:solidFill>
                  <a:schemeClr val="bg1"/>
                </a:solidFill>
                <a:latin typeface="Impact" pitchFamily="34" charset="0"/>
              </a:rPr>
              <a:t>WERKÜGEAY TI RCA </a:t>
            </a:r>
          </a:p>
          <a:p>
            <a:pPr algn="ctr" eaLnBrk="1" hangingPunct="1"/>
            <a:r>
              <a:rPr lang="es-CL" altLang="es-CL" sz="1400" i="1">
                <a:solidFill>
                  <a:srgbClr val="5F5F5F"/>
                </a:solidFill>
                <a:latin typeface="Impact" pitchFamily="34" charset="0"/>
              </a:rPr>
              <a:t>ENVÍO DE RCA</a:t>
            </a:r>
            <a:endParaRPr lang="es-CL" altLang="es-CL" sz="1400" b="1" i="1">
              <a:solidFill>
                <a:srgbClr val="5F5F5F"/>
              </a:solidFill>
              <a:latin typeface="Impact" pitchFamily="34" charset="0"/>
            </a:endParaRPr>
          </a:p>
          <a:p>
            <a:pPr algn="ctr" eaLnBrk="1" hangingPunct="1"/>
            <a:r>
              <a:rPr lang="es-ES" altLang="es-CL" sz="2400">
                <a:solidFill>
                  <a:schemeClr val="bg1"/>
                </a:solidFill>
                <a:latin typeface="Impact" pitchFamily="34" charset="0"/>
              </a:rPr>
              <a:t> </a:t>
            </a:r>
            <a:endParaRPr lang="es-CL" altLang="es-CL" sz="2400">
              <a:solidFill>
                <a:schemeClr val="bg1"/>
              </a:solidFill>
              <a:latin typeface="Impact" pitchFamily="34" charset="0"/>
            </a:endParaRPr>
          </a:p>
        </p:txBody>
      </p:sp>
      <p:grpSp>
        <p:nvGrpSpPr>
          <p:cNvPr id="2" name="13 Grupo"/>
          <p:cNvGrpSpPr>
            <a:grpSpLocks/>
          </p:cNvGrpSpPr>
          <p:nvPr/>
        </p:nvGrpSpPr>
        <p:grpSpPr bwMode="auto">
          <a:xfrm>
            <a:off x="285750" y="2560638"/>
            <a:ext cx="8297863" cy="2368550"/>
            <a:chOff x="285691" y="2560985"/>
            <a:chExt cx="8297596" cy="2368508"/>
          </a:xfrm>
        </p:grpSpPr>
        <p:sp>
          <p:nvSpPr>
            <p:cNvPr id="15" name="14 Elipse"/>
            <p:cNvSpPr/>
            <p:nvPr/>
          </p:nvSpPr>
          <p:spPr>
            <a:xfrm>
              <a:off x="285691" y="2643534"/>
              <a:ext cx="2143056" cy="2143087"/>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 name="15 Elipse"/>
            <p:cNvSpPr/>
            <p:nvPr/>
          </p:nvSpPr>
          <p:spPr>
            <a:xfrm>
              <a:off x="6560877" y="2560985"/>
              <a:ext cx="2022410" cy="2022439"/>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5373" name="16 CuadroTexto"/>
            <p:cNvSpPr txBox="1">
              <a:spLocks noChangeArrowheads="1"/>
            </p:cNvSpPr>
            <p:nvPr/>
          </p:nvSpPr>
          <p:spPr bwMode="auto">
            <a:xfrm>
              <a:off x="384113" y="2929278"/>
              <a:ext cx="1928751" cy="2000215"/>
            </a:xfrm>
            <a:prstGeom prst="rect">
              <a:avLst/>
            </a:prstGeom>
            <a:noFill/>
            <a:ln w="9525">
              <a:noFill/>
              <a:miter lim="800000"/>
              <a:headEnd/>
              <a:tailEnd/>
            </a:ln>
          </p:spPr>
          <p:txBody>
            <a:bodyPr>
              <a:spAutoFit/>
            </a:bodyPr>
            <a:lstStyle/>
            <a:p>
              <a:pPr algn="ctr">
                <a:defRPr/>
              </a:pPr>
              <a:r>
                <a:rPr lang="es-CL" sz="1200" b="1" dirty="0">
                  <a:solidFill>
                    <a:srgbClr val="FF3300"/>
                  </a:solidFill>
                </a:rPr>
                <a:t>120 - 180</a:t>
              </a:r>
              <a:r>
                <a:rPr lang="es-ES" sz="1200" dirty="0">
                  <a:solidFill>
                    <a:srgbClr val="FF3300"/>
                  </a:solidFill>
                </a:rPr>
                <a:t> </a:t>
              </a:r>
              <a:r>
                <a:rPr lang="es-ES" sz="1200" b="1" dirty="0">
                  <a:solidFill>
                    <a:srgbClr val="FF3300"/>
                  </a:solidFill>
                </a:rPr>
                <a:t>ANTÜ MEW</a:t>
              </a:r>
              <a:r>
                <a:rPr lang="es-ES" sz="1200" b="1" dirty="0"/>
                <a:t> TXIPARPUAY TA  GÜNEYTUN ZUGU FILLKE MOGEN WALLONTU MAPU MEW MÜLELU</a:t>
              </a:r>
              <a:endParaRPr lang="es-CL" sz="1200" b="1" dirty="0"/>
            </a:p>
            <a:p>
              <a:pPr algn="ctr">
                <a:defRPr/>
              </a:pPr>
              <a:r>
                <a:rPr lang="es-CL" sz="1000" b="1" i="1" dirty="0">
                  <a:solidFill>
                    <a:srgbClr val="5F5F5F"/>
                  </a:solidFill>
                </a:rPr>
                <a:t>DÍA 120 - 180</a:t>
              </a:r>
            </a:p>
            <a:p>
              <a:pPr algn="ctr">
                <a:defRPr/>
              </a:pPr>
              <a:r>
                <a:rPr lang="es-CL" sz="1000" b="1" i="1" dirty="0">
                  <a:solidFill>
                    <a:srgbClr val="5F5F5F"/>
                  </a:solidFill>
                </a:rPr>
                <a:t>RESOLUCIÓN DE </a:t>
              </a:r>
            </a:p>
            <a:p>
              <a:pPr algn="ctr">
                <a:defRPr/>
              </a:pPr>
              <a:r>
                <a:rPr lang="es-CL" sz="1000" b="1" i="1" dirty="0">
                  <a:solidFill>
                    <a:srgbClr val="5F5F5F"/>
                  </a:solidFill>
                </a:rPr>
                <a:t>CALIFICACIÓN</a:t>
              </a:r>
            </a:p>
            <a:p>
              <a:pPr algn="ctr">
                <a:defRPr/>
              </a:pPr>
              <a:r>
                <a:rPr lang="es-CL" sz="1000" b="1" i="1" dirty="0">
                  <a:solidFill>
                    <a:srgbClr val="5F5F5F"/>
                  </a:solidFill>
                </a:rPr>
                <a:t>AMBIENTAL</a:t>
              </a:r>
            </a:p>
            <a:p>
              <a:pPr algn="ctr">
                <a:defRPr/>
              </a:pPr>
              <a:endParaRPr lang="es-CL" sz="1200" b="1" dirty="0">
                <a:latin typeface="+mj-lt"/>
              </a:endParaRPr>
            </a:p>
          </p:txBody>
        </p:sp>
        <p:sp>
          <p:nvSpPr>
            <p:cNvPr id="15374" name="17 CuadroTexto"/>
            <p:cNvSpPr txBox="1">
              <a:spLocks noChangeArrowheads="1"/>
            </p:cNvSpPr>
            <p:nvPr/>
          </p:nvSpPr>
          <p:spPr bwMode="auto">
            <a:xfrm>
              <a:off x="6643424" y="2895941"/>
              <a:ext cx="1770005" cy="1797018"/>
            </a:xfrm>
            <a:prstGeom prst="rect">
              <a:avLst/>
            </a:prstGeom>
            <a:noFill/>
            <a:ln w="9525">
              <a:noFill/>
              <a:miter lim="800000"/>
              <a:headEnd/>
              <a:tailEnd/>
            </a:ln>
          </p:spPr>
          <p:txBody>
            <a:bodyPr>
              <a:spAutoFit/>
            </a:bodyPr>
            <a:lstStyle/>
            <a:p>
              <a:pPr algn="ctr">
                <a:defRPr/>
              </a:pPr>
              <a:r>
                <a:rPr lang="es-CL" sz="1200" b="1" dirty="0">
                  <a:solidFill>
                    <a:srgbClr val="FF3300"/>
                  </a:solidFill>
                </a:rPr>
                <a:t>WERKÜGEAY TI RCA</a:t>
              </a:r>
              <a:r>
                <a:rPr lang="es-CL" sz="1200" b="1" dirty="0"/>
                <a:t> YENIELU TI IÑOLTUN ZUGU PU INAKELLUNTUKUKELU ÑI PIN MEW</a:t>
              </a:r>
            </a:p>
            <a:p>
              <a:pPr algn="ctr">
                <a:defRPr/>
              </a:pPr>
              <a:r>
                <a:rPr lang="es-CL" sz="1000" b="1" i="1" dirty="0">
                  <a:solidFill>
                    <a:srgbClr val="5F5F5F"/>
                  </a:solidFill>
                </a:rPr>
                <a:t>ENVÍO DE RCA</a:t>
              </a:r>
            </a:p>
            <a:p>
              <a:pPr algn="ctr">
                <a:defRPr/>
              </a:pPr>
              <a:r>
                <a:rPr lang="es-CL" sz="1000" b="1" i="1" dirty="0">
                  <a:solidFill>
                    <a:srgbClr val="5F5F5F"/>
                  </a:solidFill>
                </a:rPr>
                <a:t>CON RESPUESTA A </a:t>
              </a:r>
            </a:p>
            <a:p>
              <a:pPr algn="ctr">
                <a:defRPr/>
              </a:pPr>
              <a:r>
                <a:rPr lang="es-CL" sz="1000" b="1" i="1" dirty="0">
                  <a:solidFill>
                    <a:srgbClr val="5F5F5F"/>
                  </a:solidFill>
                </a:rPr>
                <a:t>OBSERVACIONES</a:t>
              </a:r>
            </a:p>
            <a:p>
              <a:pPr algn="ctr">
                <a:defRPr/>
              </a:pPr>
              <a:r>
                <a:rPr lang="es-CL" sz="1000" b="1" i="1" dirty="0">
                  <a:solidFill>
                    <a:srgbClr val="5F5F5F"/>
                  </a:solidFill>
                </a:rPr>
                <a:t>CIUDADANAS</a:t>
              </a:r>
            </a:p>
            <a:p>
              <a:pPr algn="ctr">
                <a:defRPr/>
              </a:pPr>
              <a:r>
                <a:rPr lang="es-ES" sz="1200" b="1" dirty="0">
                  <a:latin typeface="+mj-lt"/>
                </a:rPr>
                <a:t> </a:t>
              </a:r>
              <a:endParaRPr lang="es-CL" sz="1200" b="1" dirty="0">
                <a:latin typeface="+mj-lt"/>
              </a:endParaRPr>
            </a:p>
          </p:txBody>
        </p:sp>
      </p:grpSp>
      <p:pic>
        <p:nvPicPr>
          <p:cNvPr id="24" name="Picture 3" descr="C:\Users\Diego\Desktop\presconama\Power Point\imagenes\imag-diapo-1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2716213"/>
            <a:ext cx="4557713"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4 Grupo"/>
          <p:cNvGrpSpPr>
            <a:grpSpLocks/>
          </p:cNvGrpSpPr>
          <p:nvPr/>
        </p:nvGrpSpPr>
        <p:grpSpPr bwMode="auto">
          <a:xfrm>
            <a:off x="9929813" y="214313"/>
            <a:ext cx="5676900" cy="1522412"/>
            <a:chOff x="4786314" y="1285860"/>
            <a:chExt cx="5677106" cy="1522223"/>
          </a:xfrm>
        </p:grpSpPr>
        <p:sp>
          <p:nvSpPr>
            <p:cNvPr id="16395" name="15 CuadroTexto"/>
            <p:cNvSpPr txBox="1">
              <a:spLocks noChangeArrowheads="1"/>
            </p:cNvSpPr>
            <p:nvPr/>
          </p:nvSpPr>
          <p:spPr bwMode="auto">
            <a:xfrm>
              <a:off x="4786314" y="1285860"/>
              <a:ext cx="5677106" cy="10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a:t>
              </a:r>
              <a:r>
                <a:rPr lang="en-US" altLang="es-CL" sz="2400">
                  <a:latin typeface="Impact" pitchFamily="34" charset="0"/>
                </a:rPr>
                <a:t>CHUMUECHI AM </a:t>
              </a:r>
              <a:r>
                <a:rPr lang="en-US" altLang="es-CL" sz="2400">
                  <a:solidFill>
                    <a:srgbClr val="FFC000"/>
                  </a:solidFill>
                  <a:latin typeface="Impact" pitchFamily="34" charset="0"/>
                </a:rPr>
                <a:t>INAKELLUNTUKUKEY </a:t>
              </a:r>
              <a:r>
                <a:rPr lang="en-US" altLang="es-CL" sz="2400">
                  <a:latin typeface="Impact" pitchFamily="34" charset="0"/>
                </a:rPr>
                <a:t>TA CHE</a:t>
              </a:r>
              <a:r>
                <a:rPr lang="es-ES" altLang="es-CL" sz="2400">
                  <a:latin typeface="Impact" pitchFamily="34" charset="0"/>
                </a:rPr>
                <a:t>?</a:t>
              </a:r>
            </a:p>
            <a:p>
              <a:pPr eaLnBrk="1" hangingPunct="1"/>
              <a:r>
                <a:rPr lang="es-CL" altLang="es-CL" sz="1600" i="1">
                  <a:latin typeface="Impact" pitchFamily="34" charset="0"/>
                </a:rPr>
                <a:t>¿CÓMO FUNCIONA EL PROCESO DE </a:t>
              </a:r>
              <a:r>
                <a:rPr lang="es-CL" altLang="es-CL" sz="1600" i="1">
                  <a:solidFill>
                    <a:srgbClr val="FFC000"/>
                  </a:solidFill>
                  <a:latin typeface="Impact" pitchFamily="34" charset="0"/>
                </a:rPr>
                <a:t>PARTICIPACIÓN</a:t>
              </a:r>
              <a:r>
                <a:rPr lang="es-CL" altLang="es-CL" sz="1600" i="1">
                  <a:latin typeface="Impact" pitchFamily="34" charset="0"/>
                </a:rPr>
                <a:t> CIUDADANA?</a:t>
              </a:r>
              <a:endParaRPr lang="es-CL" altLang="es-CL" sz="1600" b="1" i="1">
                <a:solidFill>
                  <a:srgbClr val="669900"/>
                </a:solidFill>
                <a:latin typeface="Impact" pitchFamily="34" charset="0"/>
              </a:endParaRPr>
            </a:p>
            <a:p>
              <a:pPr eaLnBrk="1" hangingPunct="1"/>
              <a:endParaRPr lang="es-CL" altLang="es-CL" sz="2400">
                <a:latin typeface="Impact" pitchFamily="34" charset="0"/>
              </a:endParaRPr>
            </a:p>
          </p:txBody>
        </p:sp>
        <p:sp>
          <p:nvSpPr>
            <p:cNvPr id="16396" name="16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094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35" presetClass="path" presetSubtype="0" accel="50000" decel="50000" fill="hold" nodeType="withEffect">
                                  <p:stCondLst>
                                    <p:cond delay="0"/>
                                  </p:stCondLst>
                                  <p:childTnLst>
                                    <p:animMotion origin="layout" path="M 1.38889E-6 4.68208E-6 L -0.69722 0.0067 " pathEditMode="relative" rAng="0" ptsTypes="AA">
                                      <p:cBhvr>
                                        <p:cTn id="23" dur="500" fill="hold"/>
                                        <p:tgtEl>
                                          <p:spTgt spid="3"/>
                                        </p:tgtEl>
                                        <p:attrNameLst>
                                          <p:attrName>ppt_x</p:attrName>
                                          <p:attrName>ppt_y</p:attrName>
                                        </p:attrNameLst>
                                      </p:cBhvr>
                                      <p:rCtr x="-34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Diego\Desktop\presconama\Power Point\imagenes\imag-diap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3519488"/>
            <a:ext cx="408622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26 Grupo"/>
          <p:cNvGrpSpPr>
            <a:grpSpLocks/>
          </p:cNvGrpSpPr>
          <p:nvPr/>
        </p:nvGrpSpPr>
        <p:grpSpPr bwMode="auto">
          <a:xfrm>
            <a:off x="560388" y="2144713"/>
            <a:ext cx="8134350" cy="5856287"/>
            <a:chOff x="560306" y="1514298"/>
            <a:chExt cx="8134307" cy="5855439"/>
          </a:xfrm>
        </p:grpSpPr>
        <p:grpSp>
          <p:nvGrpSpPr>
            <p:cNvPr id="17417" name="25 Grupo"/>
            <p:cNvGrpSpPr>
              <a:grpSpLocks/>
            </p:cNvGrpSpPr>
            <p:nvPr/>
          </p:nvGrpSpPr>
          <p:grpSpPr bwMode="auto">
            <a:xfrm>
              <a:off x="1395327" y="1514298"/>
              <a:ext cx="5775294" cy="5855439"/>
              <a:chOff x="1395327" y="1514298"/>
              <a:chExt cx="5775294" cy="5855439"/>
            </a:xfrm>
          </p:grpSpPr>
          <p:sp>
            <p:nvSpPr>
              <p:cNvPr id="11" name="10 Arco"/>
              <p:cNvSpPr/>
              <p:nvPr/>
            </p:nvSpPr>
            <p:spPr>
              <a:xfrm rot="18969217">
                <a:off x="1395327" y="1646041"/>
                <a:ext cx="5775294" cy="5723696"/>
              </a:xfrm>
              <a:prstGeom prst="arc">
                <a:avLst>
                  <a:gd name="adj1" fmla="val 15661241"/>
                  <a:gd name="adj2" fmla="val 784427"/>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7423" name="23 Grupo"/>
              <p:cNvGrpSpPr>
                <a:grpSpLocks/>
              </p:cNvGrpSpPr>
              <p:nvPr/>
            </p:nvGrpSpPr>
            <p:grpSpPr bwMode="auto">
              <a:xfrm>
                <a:off x="3253683" y="1514298"/>
                <a:ext cx="2357470" cy="569830"/>
                <a:chOff x="3253683" y="1071522"/>
                <a:chExt cx="2357470" cy="569830"/>
              </a:xfrm>
            </p:grpSpPr>
            <p:sp>
              <p:nvSpPr>
                <p:cNvPr id="21" name="20 Rectángulo redondeado"/>
                <p:cNvSpPr/>
                <p:nvPr/>
              </p:nvSpPr>
              <p:spPr>
                <a:xfrm>
                  <a:off x="3786089" y="1073109"/>
                  <a:ext cx="1285868" cy="5682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425" name="21 Rectángulo"/>
                <p:cNvSpPr>
                  <a:spLocks noChangeArrowheads="1"/>
                </p:cNvSpPr>
                <p:nvPr/>
              </p:nvSpPr>
              <p:spPr bwMode="auto">
                <a:xfrm>
                  <a:off x="3253683" y="1071522"/>
                  <a:ext cx="2357470" cy="54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a:solidFill>
                        <a:srgbClr val="FF0000"/>
                      </a:solidFill>
                      <a:latin typeface="Impact" pitchFamily="34" charset="0"/>
                    </a:rPr>
                    <a:t>15 o 30  ANTÜ </a:t>
                  </a:r>
                  <a:endParaRPr lang="es-CL" altLang="es-CL">
                    <a:latin typeface="Impact" pitchFamily="34" charset="0"/>
                  </a:endParaRPr>
                </a:p>
                <a:p>
                  <a:pPr algn="ctr" eaLnBrk="1" hangingPunct="1"/>
                  <a:r>
                    <a:rPr lang="es-CL" altLang="es-CL" sz="1200" b="1" i="1">
                      <a:solidFill>
                        <a:srgbClr val="5F5F5F"/>
                      </a:solidFill>
                      <a:latin typeface="Arial Black" pitchFamily="34" charset="0"/>
                    </a:rPr>
                    <a:t>15 o 30 DÍAS</a:t>
                  </a:r>
                  <a:endParaRPr lang="es-CL" altLang="es-CL" sz="1200" i="1">
                    <a:solidFill>
                      <a:srgbClr val="5F5F5F"/>
                    </a:solidFill>
                    <a:latin typeface="Impact" pitchFamily="34" charset="0"/>
                  </a:endParaRPr>
                </a:p>
              </p:txBody>
            </p:sp>
          </p:grpSp>
        </p:grpSp>
        <p:sp>
          <p:nvSpPr>
            <p:cNvPr id="8" name="7 Elipse"/>
            <p:cNvSpPr/>
            <p:nvPr/>
          </p:nvSpPr>
          <p:spPr>
            <a:xfrm>
              <a:off x="6643574" y="2441264"/>
              <a:ext cx="2000239" cy="1999960"/>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395" name="13 CuadroTexto"/>
            <p:cNvSpPr txBox="1">
              <a:spLocks noChangeArrowheads="1"/>
            </p:cNvSpPr>
            <p:nvPr/>
          </p:nvSpPr>
          <p:spPr bwMode="auto">
            <a:xfrm>
              <a:off x="6622936" y="2798399"/>
              <a:ext cx="2071677" cy="1630127"/>
            </a:xfrm>
            <a:prstGeom prst="rect">
              <a:avLst/>
            </a:prstGeom>
            <a:noFill/>
            <a:ln w="9525">
              <a:noFill/>
              <a:miter lim="800000"/>
              <a:headEnd/>
              <a:tailEnd/>
            </a:ln>
          </p:spPr>
          <p:txBody>
            <a:bodyPr>
              <a:spAutoFit/>
            </a:bodyPr>
            <a:lstStyle/>
            <a:p>
              <a:pPr algn="ctr">
                <a:defRPr/>
              </a:pPr>
              <a:r>
                <a:rPr lang="es-ES" sz="1200" b="1" dirty="0">
                  <a:solidFill>
                    <a:srgbClr val="FF0000"/>
                  </a:solidFill>
                </a:rPr>
                <a:t>FENTE PUWI ANTÜ </a:t>
              </a:r>
              <a:r>
                <a:rPr lang="es-ES" sz="1200" b="1" dirty="0"/>
                <a:t>WECHUNENTUGEAM  KIÑE </a:t>
              </a:r>
              <a:r>
                <a:rPr lang="es-ES" sz="1200" b="1" dirty="0">
                  <a:solidFill>
                    <a:srgbClr val="FF0000"/>
                  </a:solidFill>
                </a:rPr>
                <a:t>GÜFETUN TÜFA CHI ZUGU MEW</a:t>
              </a:r>
              <a:endParaRPr lang="es-CL" sz="1200" b="1" dirty="0">
                <a:solidFill>
                  <a:srgbClr val="FF0000"/>
                </a:solidFill>
              </a:endParaRPr>
            </a:p>
            <a:p>
              <a:pPr algn="ctr">
                <a:defRPr/>
              </a:pPr>
              <a:r>
                <a:rPr lang="es-CL" sz="1000" b="1" i="1" dirty="0">
                  <a:solidFill>
                    <a:srgbClr val="5F5F5F"/>
                  </a:solidFill>
                </a:rPr>
                <a:t>PLAZO MÁXIMO PARA DESARROLLAR UN </a:t>
              </a:r>
            </a:p>
            <a:p>
              <a:pPr algn="ctr">
                <a:defRPr/>
              </a:pPr>
              <a:r>
                <a:rPr lang="es-CL" sz="1000" b="1" i="1" dirty="0">
                  <a:solidFill>
                    <a:srgbClr val="5F5F5F"/>
                  </a:solidFill>
                </a:rPr>
                <a:t>RECURSO DE </a:t>
              </a:r>
            </a:p>
            <a:p>
              <a:pPr algn="ctr">
                <a:defRPr/>
              </a:pPr>
              <a:r>
                <a:rPr lang="es-CL" sz="1000" b="1" i="1" dirty="0">
                  <a:solidFill>
                    <a:srgbClr val="5F5F5F"/>
                  </a:solidFill>
                </a:rPr>
                <a:t>RECLAMACIÓN</a:t>
              </a:r>
            </a:p>
            <a:p>
              <a:pPr algn="ctr">
                <a:defRPr/>
              </a:pPr>
              <a:endParaRPr lang="es-CL" sz="1200" b="1" dirty="0">
                <a:solidFill>
                  <a:srgbClr val="FF0000"/>
                </a:solidFill>
                <a:latin typeface="+mj-lt"/>
              </a:endParaRPr>
            </a:p>
          </p:txBody>
        </p:sp>
        <p:sp>
          <p:nvSpPr>
            <p:cNvPr id="7" name="6 Elipse"/>
            <p:cNvSpPr/>
            <p:nvPr/>
          </p:nvSpPr>
          <p:spPr>
            <a:xfrm>
              <a:off x="571418" y="2369836"/>
              <a:ext cx="2000239" cy="1999960"/>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397" name="12 CuadroTexto"/>
            <p:cNvSpPr txBox="1">
              <a:spLocks noChangeArrowheads="1"/>
            </p:cNvSpPr>
            <p:nvPr/>
          </p:nvSpPr>
          <p:spPr bwMode="auto">
            <a:xfrm>
              <a:off x="560306" y="2873001"/>
              <a:ext cx="1928802" cy="955537"/>
            </a:xfrm>
            <a:prstGeom prst="rect">
              <a:avLst/>
            </a:prstGeom>
            <a:noFill/>
            <a:ln w="9525">
              <a:noFill/>
              <a:miter lim="800000"/>
              <a:headEnd/>
              <a:tailEnd/>
            </a:ln>
          </p:spPr>
          <p:txBody>
            <a:bodyPr>
              <a:spAutoFit/>
            </a:bodyPr>
            <a:lstStyle/>
            <a:p>
              <a:pPr algn="ctr">
                <a:defRPr/>
              </a:pPr>
              <a:r>
                <a:rPr lang="en-US" sz="1200" b="1" dirty="0"/>
                <a:t>PU CHE LLOWAY TI </a:t>
              </a:r>
              <a:r>
                <a:rPr lang="en-US" sz="1200" b="1" dirty="0">
                  <a:solidFill>
                    <a:srgbClr val="FF0000"/>
                  </a:solidFill>
                </a:rPr>
                <a:t>RCA</a:t>
              </a:r>
              <a:r>
                <a:rPr lang="en-US" sz="1200" dirty="0">
                  <a:solidFill>
                    <a:srgbClr val="FF0000"/>
                  </a:solidFill>
                </a:rPr>
                <a:t> </a:t>
              </a:r>
              <a:endParaRPr lang="es-CL" sz="1200" dirty="0">
                <a:solidFill>
                  <a:srgbClr val="FF0000"/>
                </a:solidFill>
              </a:endParaRPr>
            </a:p>
            <a:p>
              <a:pPr algn="ctr">
                <a:defRPr/>
              </a:pPr>
              <a:r>
                <a:rPr lang="es-CL" sz="1000" b="1" i="1" dirty="0">
                  <a:solidFill>
                    <a:srgbClr val="5F5F5F"/>
                  </a:solidFill>
                </a:rPr>
                <a:t>RECEPCIÓN DEL RCA POR EL CIUDADANO</a:t>
              </a:r>
            </a:p>
            <a:p>
              <a:pPr algn="ctr">
                <a:defRPr/>
              </a:pPr>
              <a:r>
                <a:rPr lang="es-ES" sz="1200" b="1" dirty="0">
                  <a:latin typeface="+mj-lt"/>
                </a:rPr>
                <a:t> </a:t>
              </a:r>
              <a:endParaRPr lang="es-CL" sz="1200" b="1" dirty="0">
                <a:latin typeface="+mj-lt"/>
              </a:endParaRPr>
            </a:p>
          </p:txBody>
        </p:sp>
      </p:grpSp>
      <p:grpSp>
        <p:nvGrpSpPr>
          <p:cNvPr id="5" name="14 Grupo"/>
          <p:cNvGrpSpPr>
            <a:grpSpLocks/>
          </p:cNvGrpSpPr>
          <p:nvPr/>
        </p:nvGrpSpPr>
        <p:grpSpPr bwMode="auto">
          <a:xfrm>
            <a:off x="9929813" y="214313"/>
            <a:ext cx="5676900" cy="1522412"/>
            <a:chOff x="4786314" y="1285860"/>
            <a:chExt cx="5677106" cy="1522223"/>
          </a:xfrm>
        </p:grpSpPr>
        <p:sp>
          <p:nvSpPr>
            <p:cNvPr id="17415" name="15 CuadroTexto"/>
            <p:cNvSpPr txBox="1">
              <a:spLocks noChangeArrowheads="1"/>
            </p:cNvSpPr>
            <p:nvPr/>
          </p:nvSpPr>
          <p:spPr bwMode="auto">
            <a:xfrm>
              <a:off x="4786314" y="1285860"/>
              <a:ext cx="5677106" cy="10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a:t>
              </a:r>
              <a:r>
                <a:rPr lang="en-US" altLang="es-CL" sz="2400">
                  <a:latin typeface="Impact" pitchFamily="34" charset="0"/>
                </a:rPr>
                <a:t>CHUMUECHI AM </a:t>
              </a:r>
              <a:r>
                <a:rPr lang="en-US" altLang="es-CL" sz="2400">
                  <a:solidFill>
                    <a:srgbClr val="FFC000"/>
                  </a:solidFill>
                  <a:latin typeface="Impact" pitchFamily="34" charset="0"/>
                </a:rPr>
                <a:t>INAKELLUNTUKUKEY </a:t>
              </a:r>
              <a:r>
                <a:rPr lang="en-US" altLang="es-CL" sz="2400">
                  <a:latin typeface="Impact" pitchFamily="34" charset="0"/>
                </a:rPr>
                <a:t>TA CHE</a:t>
              </a:r>
              <a:r>
                <a:rPr lang="es-ES" altLang="es-CL" sz="2400">
                  <a:latin typeface="Impact" pitchFamily="34" charset="0"/>
                </a:rPr>
                <a:t>?</a:t>
              </a:r>
            </a:p>
            <a:p>
              <a:pPr eaLnBrk="1" hangingPunct="1"/>
              <a:r>
                <a:rPr lang="es-CL" altLang="es-CL" sz="1600" i="1">
                  <a:latin typeface="Impact" pitchFamily="34" charset="0"/>
                </a:rPr>
                <a:t>¿CÓMO FUNCIONA EL PROCESO DE </a:t>
              </a:r>
              <a:r>
                <a:rPr lang="es-CL" altLang="es-CL" sz="1600" i="1">
                  <a:solidFill>
                    <a:srgbClr val="FFC000"/>
                  </a:solidFill>
                  <a:latin typeface="Impact" pitchFamily="34" charset="0"/>
                </a:rPr>
                <a:t>PARTICIPACIÓN</a:t>
              </a:r>
              <a:r>
                <a:rPr lang="es-CL" altLang="es-CL" sz="1600" i="1">
                  <a:latin typeface="Impact" pitchFamily="34" charset="0"/>
                </a:rPr>
                <a:t> CIUDADANA?</a:t>
              </a:r>
              <a:endParaRPr lang="es-CL" altLang="es-CL" sz="1600" b="1" i="1">
                <a:solidFill>
                  <a:srgbClr val="669900"/>
                </a:solidFill>
                <a:latin typeface="Impact" pitchFamily="34" charset="0"/>
              </a:endParaRPr>
            </a:p>
            <a:p>
              <a:pPr eaLnBrk="1" hangingPunct="1"/>
              <a:endParaRPr lang="es-CL" altLang="es-CL" sz="2400">
                <a:latin typeface="Impact" pitchFamily="34" charset="0"/>
              </a:endParaRPr>
            </a:p>
          </p:txBody>
        </p:sp>
        <p:sp>
          <p:nvSpPr>
            <p:cNvPr id="17416" name="16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17431" name="Rectangle 23"/>
          <p:cNvSpPr>
            <a:spLocks noChangeArrowheads="1"/>
          </p:cNvSpPr>
          <p:nvPr/>
        </p:nvSpPr>
        <p:spPr bwMode="auto">
          <a:xfrm>
            <a:off x="3995738" y="765175"/>
            <a:ext cx="48085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b="1">
                <a:solidFill>
                  <a:srgbClr val="FF0000"/>
                </a:solidFill>
              </a:rPr>
              <a:t>Los proyectos ingresados antes del 26 de enero del 2010,  tienen un plazo de 15 días. Los ingresados con posterioridad a esta fecha tienen un plazo de 30 días</a:t>
            </a: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066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35" presetClass="path" presetSubtype="0" accel="50000" decel="50000" fill="hold" nodeType="withEffect">
                                  <p:stCondLst>
                                    <p:cond delay="0"/>
                                  </p:stCondLst>
                                  <p:childTnLst>
                                    <p:animMotion origin="layout" path="M 1.38889E-6 4.68208E-6 L -0.69722 0.0067 " pathEditMode="relative" rAng="0" ptsTypes="AA">
                                      <p:cBhvr>
                                        <p:cTn id="16" dur="500" fill="hold"/>
                                        <p:tgtEl>
                                          <p:spTgt spid="5"/>
                                        </p:tgtEl>
                                        <p:attrNameLst>
                                          <p:attrName>ppt_x</p:attrName>
                                          <p:attrName>ppt_y</p:attrName>
                                        </p:attrNameLst>
                                      </p:cBhvr>
                                      <p:rCtr x="-34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20 Grupo"/>
          <p:cNvGrpSpPr>
            <a:grpSpLocks/>
          </p:cNvGrpSpPr>
          <p:nvPr/>
        </p:nvGrpSpPr>
        <p:grpSpPr bwMode="auto">
          <a:xfrm>
            <a:off x="1387475" y="601663"/>
            <a:ext cx="6769100" cy="5824537"/>
            <a:chOff x="1088977" y="1031968"/>
            <a:chExt cx="6769139" cy="5826032"/>
          </a:xfrm>
        </p:grpSpPr>
        <p:pic>
          <p:nvPicPr>
            <p:cNvPr id="18459" name="Picture 2" descr="C:\Users\Diego\Desktop\presconama\Power Point\imagenes\imag-diap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64" y="1345627"/>
              <a:ext cx="2586442" cy="151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60" name="7 Grupo"/>
            <p:cNvGrpSpPr>
              <a:grpSpLocks/>
            </p:cNvGrpSpPr>
            <p:nvPr/>
          </p:nvGrpSpPr>
          <p:grpSpPr bwMode="auto">
            <a:xfrm>
              <a:off x="1088977" y="1031968"/>
              <a:ext cx="6769139" cy="5826032"/>
              <a:chOff x="1088977" y="1543705"/>
              <a:chExt cx="6769139" cy="5826032"/>
            </a:xfrm>
          </p:grpSpPr>
          <p:grpSp>
            <p:nvGrpSpPr>
              <p:cNvPr id="18462" name="25 Grupo"/>
              <p:cNvGrpSpPr>
                <a:grpSpLocks/>
              </p:cNvGrpSpPr>
              <p:nvPr/>
            </p:nvGrpSpPr>
            <p:grpSpPr bwMode="auto">
              <a:xfrm>
                <a:off x="1395389" y="1543705"/>
                <a:ext cx="5775339" cy="5826032"/>
                <a:chOff x="1395389" y="1543705"/>
                <a:chExt cx="5775339" cy="5826032"/>
              </a:xfrm>
            </p:grpSpPr>
            <p:sp>
              <p:nvSpPr>
                <p:cNvPr id="14" name="13 Arco"/>
                <p:cNvSpPr/>
                <p:nvPr/>
              </p:nvSpPr>
              <p:spPr>
                <a:xfrm rot="18969217">
                  <a:off x="1395367" y="1645331"/>
                  <a:ext cx="5775358" cy="5724406"/>
                </a:xfrm>
                <a:prstGeom prst="arc">
                  <a:avLst>
                    <a:gd name="adj1" fmla="val 15661241"/>
                    <a:gd name="adj2" fmla="val 784427"/>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8468" name="23 Grupo"/>
                <p:cNvGrpSpPr>
                  <a:grpSpLocks/>
                </p:cNvGrpSpPr>
                <p:nvPr/>
              </p:nvGrpSpPr>
              <p:grpSpPr bwMode="auto">
                <a:xfrm>
                  <a:off x="3945498" y="1543705"/>
                  <a:ext cx="828125" cy="256402"/>
                  <a:chOff x="3945498" y="1100929"/>
                  <a:chExt cx="828125" cy="256402"/>
                </a:xfrm>
              </p:grpSpPr>
              <p:sp>
                <p:nvSpPr>
                  <p:cNvPr id="16" name="15 Rectángulo redondeado"/>
                  <p:cNvSpPr/>
                  <p:nvPr/>
                </p:nvSpPr>
                <p:spPr>
                  <a:xfrm>
                    <a:off x="3987769" y="1142215"/>
                    <a:ext cx="785818" cy="2143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8470" name="16 Rectángulo"/>
                  <p:cNvSpPr>
                    <a:spLocks noChangeArrowheads="1"/>
                  </p:cNvSpPr>
                  <p:nvPr/>
                </p:nvSpPr>
                <p:spPr bwMode="auto">
                  <a:xfrm>
                    <a:off x="3945498" y="1100929"/>
                    <a:ext cx="805031" cy="2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000" b="1">
                        <a:solidFill>
                          <a:srgbClr val="FF0000"/>
                        </a:solidFill>
                        <a:latin typeface="Arial Black" pitchFamily="34" charset="0"/>
                      </a:rPr>
                      <a:t>60 ANTÜ</a:t>
                    </a:r>
                  </a:p>
                </p:txBody>
              </p:sp>
            </p:grpSp>
          </p:grpSp>
          <p:sp>
            <p:nvSpPr>
              <p:cNvPr id="9" name="8 Elipse"/>
              <p:cNvSpPr/>
              <p:nvPr/>
            </p:nvSpPr>
            <p:spPr>
              <a:xfrm>
                <a:off x="1088977" y="1888280"/>
                <a:ext cx="1308108" cy="1308436"/>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8464" name="10 CuadroTexto"/>
              <p:cNvSpPr txBox="1">
                <a:spLocks noChangeArrowheads="1"/>
              </p:cNvSpPr>
              <p:nvPr/>
            </p:nvSpPr>
            <p:spPr bwMode="auto">
              <a:xfrm>
                <a:off x="1130276" y="2267714"/>
                <a:ext cx="1214449" cy="33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s-CL" sz="800" b="1"/>
                  <a:t>PU CHE LLOWAY TI </a:t>
                </a:r>
                <a:r>
                  <a:rPr lang="en-US" altLang="es-CL" sz="800" b="1">
                    <a:solidFill>
                      <a:srgbClr val="FF0000"/>
                    </a:solidFill>
                  </a:rPr>
                  <a:t>RCA</a:t>
                </a:r>
                <a:r>
                  <a:rPr lang="en-US" altLang="es-CL" sz="800">
                    <a:solidFill>
                      <a:srgbClr val="FF0000"/>
                    </a:solidFill>
                  </a:rPr>
                  <a:t> </a:t>
                </a:r>
                <a:endParaRPr lang="es-CL" altLang="es-CL" sz="800">
                  <a:solidFill>
                    <a:srgbClr val="FF0000"/>
                  </a:solidFill>
                </a:endParaRPr>
              </a:p>
            </p:txBody>
          </p:sp>
          <p:sp>
            <p:nvSpPr>
              <p:cNvPr id="10" name="9 Elipse"/>
              <p:cNvSpPr/>
              <p:nvPr/>
            </p:nvSpPr>
            <p:spPr>
              <a:xfrm>
                <a:off x="6215045" y="1642155"/>
                <a:ext cx="1643071" cy="1643484"/>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443" name="11 CuadroTexto"/>
              <p:cNvSpPr txBox="1">
                <a:spLocks noChangeArrowheads="1"/>
              </p:cNvSpPr>
              <p:nvPr/>
            </p:nvSpPr>
            <p:spPr bwMode="auto">
              <a:xfrm>
                <a:off x="6243620" y="2143934"/>
                <a:ext cx="1571634" cy="581174"/>
              </a:xfrm>
              <a:prstGeom prst="rect">
                <a:avLst/>
              </a:prstGeom>
              <a:noFill/>
              <a:ln w="9525">
                <a:noFill/>
                <a:miter lim="800000"/>
                <a:headEnd/>
                <a:tailEnd/>
              </a:ln>
            </p:spPr>
            <p:txBody>
              <a:bodyPr>
                <a:spAutoFit/>
              </a:bodyPr>
              <a:lstStyle/>
              <a:p>
                <a:pPr algn="ctr">
                  <a:defRPr/>
                </a:pPr>
                <a:r>
                  <a:rPr lang="es-ES" sz="800" b="1" dirty="0">
                    <a:solidFill>
                      <a:srgbClr val="FF0000"/>
                    </a:solidFill>
                  </a:rPr>
                  <a:t>MARI KAYU ANTÜ MEW </a:t>
                </a:r>
                <a:r>
                  <a:rPr lang="es-ES" sz="800" b="1" dirty="0"/>
                  <a:t>WIÑOLZUGUGEAM TA CHI PU INAKELLUNTUKUKELU</a:t>
                </a:r>
              </a:p>
              <a:p>
                <a:pPr algn="ctr">
                  <a:defRPr/>
                </a:pPr>
                <a:r>
                  <a:rPr lang="es-ES" sz="800" b="1" dirty="0"/>
                  <a:t> ÑI PIN</a:t>
                </a:r>
                <a:endParaRPr lang="es-CL" sz="800" b="1" dirty="0">
                  <a:latin typeface="+mj-lt"/>
                </a:endParaRPr>
              </a:p>
            </p:txBody>
          </p:sp>
        </p:grpSp>
        <p:sp>
          <p:nvSpPr>
            <p:cNvPr id="18461" name="17 Rectángulo"/>
            <p:cNvSpPr>
              <a:spLocks noChangeArrowheads="1"/>
            </p:cNvSpPr>
            <p:nvPr/>
          </p:nvSpPr>
          <p:spPr bwMode="auto">
            <a:xfrm>
              <a:off x="2214514" y="2801235"/>
              <a:ext cx="4429125" cy="33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3300"/>
                  </a:solidFill>
                  <a:latin typeface="Arial Black" pitchFamily="34" charset="0"/>
                </a:rPr>
                <a:t>ZOY RUMEL FALINTUKUGEAM:  TÜFA CHI RAKIN ANTÜ MEW INATUKUGEAY  PU INAKELLUNTUKUKELU ÑI PIN</a:t>
              </a:r>
            </a:p>
          </p:txBody>
        </p:sp>
      </p:grpSp>
      <p:grpSp>
        <p:nvGrpSpPr>
          <p:cNvPr id="6" name="29 Grupo"/>
          <p:cNvGrpSpPr>
            <a:grpSpLocks/>
          </p:cNvGrpSpPr>
          <p:nvPr/>
        </p:nvGrpSpPr>
        <p:grpSpPr bwMode="auto">
          <a:xfrm>
            <a:off x="298450" y="2798763"/>
            <a:ext cx="9144000" cy="1812925"/>
            <a:chOff x="0" y="4357694"/>
            <a:chExt cx="9144000" cy="1812720"/>
          </a:xfrm>
        </p:grpSpPr>
        <p:pic>
          <p:nvPicPr>
            <p:cNvPr id="18451" name="Picture 2" descr="C:\Users\Diego\Desktop\presconama\Power Point\imagenes\imag-diapo-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57694"/>
              <a:ext cx="9144000" cy="181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22 Rectángulo"/>
            <p:cNvSpPr>
              <a:spLocks noChangeArrowheads="1"/>
            </p:cNvSpPr>
            <p:nvPr/>
          </p:nvSpPr>
          <p:spPr bwMode="auto">
            <a:xfrm>
              <a:off x="3104768" y="4500568"/>
              <a:ext cx="1168910" cy="24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a:solidFill>
                    <a:schemeClr val="bg1"/>
                  </a:solidFill>
                  <a:latin typeface="Impact" pitchFamily="34" charset="0"/>
                </a:rPr>
                <a:t>WERKÜGEAY TI RCA </a:t>
              </a:r>
            </a:p>
          </p:txBody>
        </p:sp>
        <p:grpSp>
          <p:nvGrpSpPr>
            <p:cNvPr id="18453" name="23 Grupo"/>
            <p:cNvGrpSpPr>
              <a:grpSpLocks/>
            </p:cNvGrpSpPr>
            <p:nvPr/>
          </p:nvGrpSpPr>
          <p:grpSpPr bwMode="auto">
            <a:xfrm>
              <a:off x="1028675" y="4422774"/>
              <a:ext cx="6459608" cy="1631765"/>
              <a:chOff x="1028675" y="3395872"/>
              <a:chExt cx="6459608" cy="1631765"/>
            </a:xfrm>
          </p:grpSpPr>
          <p:sp>
            <p:nvSpPr>
              <p:cNvPr id="25" name="24 Elipse"/>
              <p:cNvSpPr/>
              <p:nvPr/>
            </p:nvSpPr>
            <p:spPr>
              <a:xfrm>
                <a:off x="1069975" y="3395872"/>
                <a:ext cx="1631950" cy="1631765"/>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6" name="25 Elipse"/>
              <p:cNvSpPr/>
              <p:nvPr/>
            </p:nvSpPr>
            <p:spPr>
              <a:xfrm>
                <a:off x="6143625" y="3556192"/>
                <a:ext cx="1285875" cy="1285729"/>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8457" name="26 CuadroTexto"/>
              <p:cNvSpPr txBox="1">
                <a:spLocks noChangeArrowheads="1"/>
              </p:cNvSpPr>
              <p:nvPr/>
            </p:nvSpPr>
            <p:spPr bwMode="auto">
              <a:xfrm>
                <a:off x="1028675" y="3900476"/>
                <a:ext cx="1701837" cy="7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0000"/>
                    </a:solidFill>
                  </a:rPr>
                  <a:t>120 - 180</a:t>
                </a:r>
                <a:r>
                  <a:rPr lang="es-ES" altLang="es-CL" sz="800">
                    <a:solidFill>
                      <a:srgbClr val="FF0000"/>
                    </a:solidFill>
                  </a:rPr>
                  <a:t> </a:t>
                </a:r>
                <a:r>
                  <a:rPr lang="es-ES" altLang="es-CL" sz="800" b="1">
                    <a:solidFill>
                      <a:srgbClr val="FF0000"/>
                    </a:solidFill>
                  </a:rPr>
                  <a:t>ANTÜ MEW </a:t>
                </a:r>
                <a:r>
                  <a:rPr lang="es-ES" altLang="es-CL" sz="800" b="1"/>
                  <a:t>TXIPARPUAY TA  GÜNEYTUN ZUGU FILLKE MOGEN WALLONTU MAPU MEW MÜLELU</a:t>
                </a:r>
                <a:endParaRPr lang="es-CL" altLang="es-CL" sz="800" b="1"/>
              </a:p>
            </p:txBody>
          </p:sp>
          <p:sp>
            <p:nvSpPr>
              <p:cNvPr id="18458" name="27 CuadroTexto"/>
              <p:cNvSpPr txBox="1">
                <a:spLocks noChangeArrowheads="1"/>
              </p:cNvSpPr>
              <p:nvPr/>
            </p:nvSpPr>
            <p:spPr bwMode="auto">
              <a:xfrm>
                <a:off x="6072218" y="3895852"/>
                <a:ext cx="1416065" cy="7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3300"/>
                    </a:solidFill>
                  </a:rPr>
                  <a:t>WERKÜGEAY TI RCA</a:t>
                </a:r>
                <a:r>
                  <a:rPr lang="es-CL" altLang="es-CL" sz="800" b="1"/>
                  <a:t> YENIELU TI IÑOLTUN ZUGU PU INAKELLUNTUKUKELU ÑI PIN MEW</a:t>
                </a:r>
              </a:p>
            </p:txBody>
          </p:sp>
        </p:grpSp>
        <p:pic>
          <p:nvPicPr>
            <p:cNvPr id="18454" name="Picture 3" descr="C:\Users\Diego\Desktop\presconama\Power Point\imagenes\imag-diapo-1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26" y="4643446"/>
              <a:ext cx="2533668" cy="14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53 Arco"/>
          <p:cNvSpPr/>
          <p:nvPr/>
        </p:nvSpPr>
        <p:spPr>
          <a:xfrm rot="18969217">
            <a:off x="1846263" y="4775200"/>
            <a:ext cx="5775325" cy="5722938"/>
          </a:xfrm>
          <a:prstGeom prst="arc">
            <a:avLst>
              <a:gd name="adj1" fmla="val 15788116"/>
              <a:gd name="adj2" fmla="val 588653"/>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pic>
        <p:nvPicPr>
          <p:cNvPr id="18442" name="Picture 2" descr="C:\Users\Diego\Desktop\presconama\Power Point\imagenes\imag-diapo-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638" y="4929188"/>
            <a:ext cx="2943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43 Elipse"/>
          <p:cNvSpPr/>
          <p:nvPr/>
        </p:nvSpPr>
        <p:spPr>
          <a:xfrm>
            <a:off x="1571625" y="4978400"/>
            <a:ext cx="1258888" cy="1258888"/>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45" name="44 Elipse"/>
          <p:cNvSpPr/>
          <p:nvPr/>
        </p:nvSpPr>
        <p:spPr>
          <a:xfrm>
            <a:off x="6637338" y="4781550"/>
            <a:ext cx="1609725" cy="1609725"/>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8446" name="45 CuadroTexto"/>
          <p:cNvSpPr txBox="1">
            <a:spLocks noChangeArrowheads="1"/>
          </p:cNvSpPr>
          <p:nvPr/>
        </p:nvSpPr>
        <p:spPr bwMode="auto">
          <a:xfrm>
            <a:off x="1571625" y="53705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s-CL" sz="800" b="1"/>
              <a:t>PU CHE LLOWAY TI </a:t>
            </a:r>
            <a:r>
              <a:rPr lang="en-US" altLang="es-CL" sz="800" b="1">
                <a:solidFill>
                  <a:srgbClr val="FF0000"/>
                </a:solidFill>
              </a:rPr>
              <a:t>RCA</a:t>
            </a:r>
            <a:r>
              <a:rPr lang="en-US" altLang="es-CL" sz="800">
                <a:solidFill>
                  <a:srgbClr val="FF0000"/>
                </a:solidFill>
              </a:rPr>
              <a:t> </a:t>
            </a:r>
            <a:endParaRPr lang="es-CL" altLang="es-CL" sz="800">
              <a:solidFill>
                <a:srgbClr val="FF0000"/>
              </a:solidFill>
            </a:endParaRPr>
          </a:p>
        </p:txBody>
      </p:sp>
      <p:sp>
        <p:nvSpPr>
          <p:cNvPr id="18447" name="46 CuadroTexto"/>
          <p:cNvSpPr txBox="1">
            <a:spLocks noChangeArrowheads="1"/>
          </p:cNvSpPr>
          <p:nvPr/>
        </p:nvSpPr>
        <p:spPr bwMode="auto">
          <a:xfrm>
            <a:off x="6584950" y="5386388"/>
            <a:ext cx="170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800" b="1">
                <a:solidFill>
                  <a:srgbClr val="FF0000"/>
                </a:solidFill>
              </a:rPr>
              <a:t>FENTE PUWI ANTÜ </a:t>
            </a:r>
            <a:r>
              <a:rPr lang="es-ES" altLang="es-CL" sz="800" b="1"/>
              <a:t>WECHUNENTUGEAM  KIÑE </a:t>
            </a:r>
            <a:r>
              <a:rPr lang="es-ES" altLang="es-CL" sz="800" b="1">
                <a:solidFill>
                  <a:srgbClr val="FF0000"/>
                </a:solidFill>
              </a:rPr>
              <a:t>GÜFETUN TÜFA CHI ZUGU MEW</a:t>
            </a:r>
            <a:endParaRPr lang="es-CL" altLang="es-CL" sz="800" b="1">
              <a:solidFill>
                <a:srgbClr val="FF0000"/>
              </a:solidFill>
            </a:endParaRPr>
          </a:p>
        </p:txBody>
      </p:sp>
      <p:grpSp>
        <p:nvGrpSpPr>
          <p:cNvPr id="18448" name="23 Grupo"/>
          <p:cNvGrpSpPr>
            <a:grpSpLocks/>
          </p:cNvGrpSpPr>
          <p:nvPr/>
        </p:nvGrpSpPr>
        <p:grpSpPr bwMode="auto">
          <a:xfrm>
            <a:off x="3851275" y="4581525"/>
            <a:ext cx="1847850" cy="400050"/>
            <a:chOff x="3878276" y="2636680"/>
            <a:chExt cx="1847877" cy="400362"/>
          </a:xfrm>
        </p:grpSpPr>
        <p:sp>
          <p:nvSpPr>
            <p:cNvPr id="51" name="50 Rectángulo redondeado"/>
            <p:cNvSpPr/>
            <p:nvPr/>
          </p:nvSpPr>
          <p:spPr>
            <a:xfrm>
              <a:off x="4416447" y="2636680"/>
              <a:ext cx="714385" cy="220835"/>
            </a:xfrm>
            <a:prstGeom prst="roundRect">
              <a:avLst/>
            </a:prstGeom>
            <a:solidFill>
              <a:schemeClr val="bg1">
                <a:alpha val="9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aaa</a:t>
              </a:r>
              <a:endParaRPr lang="es-CL" dirty="0"/>
            </a:p>
          </p:txBody>
        </p:sp>
        <p:sp>
          <p:nvSpPr>
            <p:cNvPr id="18450" name="51 Rectángulo"/>
            <p:cNvSpPr>
              <a:spLocks noChangeArrowheads="1"/>
            </p:cNvSpPr>
            <p:nvPr/>
          </p:nvSpPr>
          <p:spPr bwMode="auto">
            <a:xfrm>
              <a:off x="3878276" y="2639857"/>
              <a:ext cx="1847877" cy="3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000">
                  <a:solidFill>
                    <a:srgbClr val="FF0000"/>
                  </a:solidFill>
                  <a:latin typeface="Impact" pitchFamily="34" charset="0"/>
                </a:rPr>
                <a:t>15 o 30 ANTÜ</a:t>
              </a:r>
            </a:p>
            <a:p>
              <a:pPr algn="ctr" eaLnBrk="1" hangingPunct="1"/>
              <a:r>
                <a:rPr lang="es-CL" altLang="es-CL" sz="1000">
                  <a:solidFill>
                    <a:srgbClr val="FF0000"/>
                  </a:solidFill>
                  <a:latin typeface="Impact" pitchFamily="34" charset="0"/>
                </a:rPr>
                <a:t>según corresponda </a:t>
              </a:r>
              <a:endParaRPr lang="es-CL" altLang="es-CL" sz="1000">
                <a:latin typeface="Impact" pitchFamily="34" charset="0"/>
              </a:endParaRPr>
            </a:p>
          </p:txBody>
        </p:sp>
      </p:grpSp>
      <p:sp>
        <p:nvSpPr>
          <p:cNvPr id="39" name="38 Rectángulo"/>
          <p:cNvSpPr>
            <a:spLocks noChangeArrowheads="1"/>
          </p:cNvSpPr>
          <p:nvPr/>
        </p:nvSpPr>
        <p:spPr bwMode="auto">
          <a:xfrm>
            <a:off x="3409950" y="901700"/>
            <a:ext cx="2478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700" b="1"/>
              <a:t>NÜTXAMKAN, KIMELTUN WALLONTU MAPU ZUGU</a:t>
            </a:r>
          </a:p>
          <a:p>
            <a:pPr algn="ctr" eaLnBrk="1" hangingPunct="1"/>
            <a:r>
              <a:rPr lang="es-ES" altLang="es-CL" sz="700" b="1"/>
              <a:t> PU INAKELLUALU,  NÜTXAMYEN INAKELLUN ZUGU.</a:t>
            </a:r>
          </a:p>
        </p:txBody>
      </p:sp>
      <p:pic>
        <p:nvPicPr>
          <p:cNvPr id="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633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redondeado"/>
          <p:cNvSpPr/>
          <p:nvPr/>
        </p:nvSpPr>
        <p:spPr>
          <a:xfrm>
            <a:off x="214313" y="1571625"/>
            <a:ext cx="5000625" cy="5143500"/>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7" name="6 Rectángulo redondeado"/>
          <p:cNvSpPr/>
          <p:nvPr/>
        </p:nvSpPr>
        <p:spPr>
          <a:xfrm>
            <a:off x="5357813" y="1571625"/>
            <a:ext cx="3429000" cy="5143500"/>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0" name="9 CuadroTexto"/>
          <p:cNvSpPr txBox="1">
            <a:spLocks noChangeArrowheads="1"/>
          </p:cNvSpPr>
          <p:nvPr/>
        </p:nvSpPr>
        <p:spPr bwMode="auto">
          <a:xfrm>
            <a:off x="9358313" y="2008188"/>
            <a:ext cx="1643062" cy="3608387"/>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900" b="1"/>
              <a:t>ELKÜNÜGEAL FEY TI CHI RAKIN ANTÜ   FEYPILELU TI NORÜMZUGUWE MEW</a:t>
            </a:r>
          </a:p>
          <a:p>
            <a:pPr eaLnBrk="1" hangingPunct="1"/>
            <a:endParaRPr lang="es-CL" altLang="es-CL" sz="900" b="1"/>
          </a:p>
          <a:p>
            <a:pPr eaLnBrk="1" hangingPunct="1"/>
            <a:r>
              <a:rPr lang="es-CL" altLang="es-CL" sz="900" b="1"/>
              <a:t>ÑI ÜY KA ÑI TUWÜN FEY CHI CHE ELKÜNULU TI ZUGU</a:t>
            </a:r>
          </a:p>
          <a:p>
            <a:pPr eaLnBrk="1" hangingPunct="1"/>
            <a:endParaRPr lang="es-CL" altLang="es-CL" sz="900" b="1"/>
          </a:p>
          <a:p>
            <a:pPr eaLnBrk="1" hangingPunct="1"/>
            <a:r>
              <a:rPr lang="es-CL" altLang="es-CL" sz="900" b="1"/>
              <a:t>ÜY KÜZAW</a:t>
            </a:r>
          </a:p>
          <a:p>
            <a:pPr eaLnBrk="1" hangingPunct="1"/>
            <a:endParaRPr lang="es-CL" altLang="es-CL" sz="900" b="1"/>
          </a:p>
          <a:p>
            <a:pPr eaLnBrk="1" hangingPunct="1"/>
            <a:r>
              <a:rPr lang="es-CL" altLang="es-CL" sz="900" b="1"/>
              <a:t>FILLKE ZUGU CHEU ÑI REKÜLÜWLU ÑI WESHA FEMÜN TI KÜZAW PIAM</a:t>
            </a:r>
            <a:r>
              <a:rPr lang="es-ES" altLang="es-CL" sz="900" b="1"/>
              <a:t> </a:t>
            </a:r>
            <a:endParaRPr lang="es-CL" altLang="es-CL" sz="900" b="1"/>
          </a:p>
          <a:p>
            <a:pPr eaLnBrk="1" hangingPunct="1"/>
            <a:endParaRPr lang="es-ES" altLang="es-CL" sz="1000" b="1"/>
          </a:p>
          <a:p>
            <a:pPr eaLnBrk="1" hangingPunct="1"/>
            <a:r>
              <a:rPr lang="es-CL" altLang="es-CL" sz="800" b="1" i="1">
                <a:solidFill>
                  <a:srgbClr val="5F5F5F"/>
                </a:solidFill>
              </a:rPr>
              <a:t>PRESENTARSE DENTRO DEL PLAZO ESTABLECIDO</a:t>
            </a:r>
          </a:p>
          <a:p>
            <a:pPr eaLnBrk="1" hangingPunct="1"/>
            <a:r>
              <a:rPr lang="es-CL" altLang="es-CL" sz="800" b="1" i="1">
                <a:solidFill>
                  <a:srgbClr val="5F5F5F"/>
                </a:solidFill>
              </a:rPr>
              <a:t>POR LA LEY</a:t>
            </a:r>
          </a:p>
          <a:p>
            <a:pPr eaLnBrk="1" hangingPunct="1"/>
            <a:endParaRPr lang="es-CL" altLang="es-CL" sz="800" b="1" i="1">
              <a:solidFill>
                <a:srgbClr val="5F5F5F"/>
              </a:solidFill>
            </a:endParaRPr>
          </a:p>
          <a:p>
            <a:pPr eaLnBrk="1" hangingPunct="1"/>
            <a:r>
              <a:rPr lang="es-CL" altLang="es-CL" sz="800" b="1" i="1">
                <a:solidFill>
                  <a:srgbClr val="5F5F5F"/>
                </a:solidFill>
              </a:rPr>
              <a:t>NOMBRE COMPLETO Y EL DOMICILIO DE QUIEN  FORMULA LA </a:t>
            </a:r>
          </a:p>
          <a:p>
            <a:pPr eaLnBrk="1" hangingPunct="1"/>
            <a:r>
              <a:rPr lang="es-CL" altLang="es-CL" sz="800" b="1" i="1">
                <a:solidFill>
                  <a:srgbClr val="5F5F5F"/>
                </a:solidFill>
              </a:rPr>
              <a:t>OBSERVACIÓN</a:t>
            </a:r>
          </a:p>
          <a:p>
            <a:pPr eaLnBrk="1" hangingPunct="1"/>
            <a:endParaRPr lang="es-CL" altLang="es-CL" sz="800" b="1" i="1">
              <a:solidFill>
                <a:srgbClr val="5F5F5F"/>
              </a:solidFill>
            </a:endParaRPr>
          </a:p>
          <a:p>
            <a:pPr eaLnBrk="1" hangingPunct="1"/>
            <a:r>
              <a:rPr lang="es-CL" altLang="es-CL" sz="800" b="1" i="1">
                <a:solidFill>
                  <a:srgbClr val="5F5F5F"/>
                </a:solidFill>
              </a:rPr>
              <a:t>NOMBRE DEL PROYECTO</a:t>
            </a:r>
          </a:p>
          <a:p>
            <a:pPr eaLnBrk="1" hangingPunct="1"/>
            <a:endParaRPr lang="es-CL" altLang="es-CL" sz="800" b="1" i="1">
              <a:solidFill>
                <a:srgbClr val="5F5F5F"/>
              </a:solidFill>
            </a:endParaRPr>
          </a:p>
          <a:p>
            <a:pPr eaLnBrk="1" hangingPunct="1"/>
            <a:r>
              <a:rPr lang="es-CL" altLang="es-CL" sz="800" b="1" i="1">
                <a:solidFill>
                  <a:srgbClr val="5F5F5F"/>
                </a:solidFill>
              </a:rPr>
              <a:t>FUNDAMENTOS  AMBIENTALES</a:t>
            </a:r>
            <a:endParaRPr lang="es-CL" altLang="es-CL" sz="1000" b="1"/>
          </a:p>
        </p:txBody>
      </p:sp>
      <p:grpSp>
        <p:nvGrpSpPr>
          <p:cNvPr id="2" name="14 Grupo"/>
          <p:cNvGrpSpPr>
            <a:grpSpLocks/>
          </p:cNvGrpSpPr>
          <p:nvPr/>
        </p:nvGrpSpPr>
        <p:grpSpPr bwMode="auto">
          <a:xfrm>
            <a:off x="9929813" y="214313"/>
            <a:ext cx="4572000" cy="1692275"/>
            <a:chOff x="4786314" y="1285860"/>
            <a:chExt cx="4572032" cy="1692561"/>
          </a:xfrm>
        </p:grpSpPr>
        <p:sp>
          <p:nvSpPr>
            <p:cNvPr id="20493" name="11 CuadroTexto"/>
            <p:cNvSpPr txBox="1">
              <a:spLocks noChangeArrowheads="1"/>
            </p:cNvSpPr>
            <p:nvPr/>
          </p:nvSpPr>
          <p:spPr bwMode="auto">
            <a:xfrm>
              <a:off x="4786314" y="1285860"/>
              <a:ext cx="4224263" cy="16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CHUMUECHI AZKÜNÜGEAM TA PU</a:t>
              </a:r>
            </a:p>
            <a:p>
              <a:pPr eaLnBrk="1" hangingPunct="1"/>
              <a:r>
                <a:rPr lang="es-ES" altLang="es-CL" sz="2400">
                  <a:latin typeface="Impact" pitchFamily="34" charset="0"/>
                </a:rPr>
                <a:t> </a:t>
              </a:r>
              <a:r>
                <a:rPr lang="es-CL" altLang="es-CL" sz="2400">
                  <a:solidFill>
                    <a:srgbClr val="FFC000"/>
                  </a:solidFill>
                  <a:latin typeface="Impact" pitchFamily="34" charset="0"/>
                </a:rPr>
                <a:t>INAKELLUNTUKUKELU</a:t>
              </a:r>
              <a:r>
                <a:rPr lang="es-CL" altLang="es-CL" sz="2400">
                  <a:latin typeface="Impact" pitchFamily="34" charset="0"/>
                </a:rPr>
                <a:t> </a:t>
              </a:r>
              <a:r>
                <a:rPr lang="es-CL" altLang="es-CL" sz="2400">
                  <a:solidFill>
                    <a:srgbClr val="028805"/>
                  </a:solidFill>
                  <a:latin typeface="Impact" pitchFamily="34" charset="0"/>
                </a:rPr>
                <a:t>ÑI PEPEYEM</a:t>
              </a:r>
              <a:r>
                <a:rPr lang="es-CL" altLang="es-CL" sz="2400">
                  <a:solidFill>
                    <a:srgbClr val="028805"/>
                  </a:solidFill>
                </a:rPr>
                <a:t> </a:t>
              </a:r>
            </a:p>
            <a:p>
              <a:pPr eaLnBrk="1" hangingPunct="1"/>
              <a:r>
                <a:rPr lang="es-CL" altLang="es-CL" sz="1600" i="1">
                  <a:latin typeface="Impact" pitchFamily="34" charset="0"/>
                </a:rPr>
                <a:t>CONSIDERACIONES PARA LA FORMULACIÓN DE </a:t>
              </a:r>
            </a:p>
            <a:p>
              <a:pPr eaLnBrk="1" hangingPunct="1"/>
              <a:r>
                <a:rPr lang="es-CL" altLang="es-CL" sz="1600" i="1">
                  <a:solidFill>
                    <a:srgbClr val="028805"/>
                  </a:solidFill>
                  <a:latin typeface="Impact" pitchFamily="34" charset="0"/>
                </a:rPr>
                <a:t>OBSERVACIONES </a:t>
              </a:r>
              <a:r>
                <a:rPr lang="es-CL" altLang="es-CL" sz="1600" i="1">
                  <a:solidFill>
                    <a:srgbClr val="FFC000"/>
                  </a:solidFill>
                  <a:latin typeface="Impact" pitchFamily="34" charset="0"/>
                </a:rPr>
                <a:t>CIUDADANAS</a:t>
              </a:r>
            </a:p>
            <a:p>
              <a:pPr eaLnBrk="1" hangingPunct="1"/>
              <a:r>
                <a:rPr lang="es-ES" altLang="es-CL" sz="2400">
                  <a:solidFill>
                    <a:srgbClr val="FFC000"/>
                  </a:solidFill>
                  <a:latin typeface="Impact" pitchFamily="34" charset="0"/>
                </a:rPr>
                <a:t> </a:t>
              </a:r>
              <a:endParaRPr lang="es-CL" altLang="es-CL" sz="2400">
                <a:solidFill>
                  <a:srgbClr val="FFC000"/>
                </a:solidFill>
                <a:latin typeface="Impact" pitchFamily="34" charset="0"/>
              </a:endParaRPr>
            </a:p>
          </p:txBody>
        </p:sp>
        <p:sp>
          <p:nvSpPr>
            <p:cNvPr id="20494" name="12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15" name="14 Rectángulo"/>
          <p:cNvSpPr>
            <a:spLocks noChangeArrowheads="1"/>
          </p:cNvSpPr>
          <p:nvPr/>
        </p:nvSpPr>
        <p:spPr bwMode="auto">
          <a:xfrm>
            <a:off x="6127750" y="7443788"/>
            <a:ext cx="1295400" cy="677862"/>
          </a:xfrm>
          <a:prstGeom prst="rect">
            <a:avLst/>
          </a:prstGeom>
          <a:noFill/>
          <a:ln w="9525">
            <a:noFill/>
            <a:miter lim="800000"/>
            <a:headEnd/>
            <a:tailEnd/>
          </a:ln>
        </p:spPr>
        <p:txBody>
          <a:bodyPr wrap="none">
            <a:spAutoFit/>
          </a:bodyPr>
          <a:lstStyle/>
          <a:p>
            <a:pPr algn="ctr">
              <a:defRPr/>
            </a:pPr>
            <a:r>
              <a:rPr lang="es-CL" sz="1400" dirty="0">
                <a:solidFill>
                  <a:srgbClr val="FF0000"/>
                </a:solidFill>
                <a:latin typeface="Impact" pitchFamily="34" charset="0"/>
              </a:rPr>
              <a:t>RE KISUKE CHE</a:t>
            </a:r>
          </a:p>
          <a:p>
            <a:pPr marL="342900" indent="-342900" algn="ctr">
              <a:defRPr/>
            </a:pPr>
            <a:r>
              <a:rPr lang="es-CL" sz="1000" i="1" dirty="0">
                <a:solidFill>
                  <a:srgbClr val="5F5F5F"/>
                </a:solidFill>
                <a:latin typeface="Impact" pitchFamily="34" charset="0"/>
              </a:rPr>
              <a:t>PERSONAS NATURALES</a:t>
            </a:r>
          </a:p>
          <a:p>
            <a:pPr marL="342900" indent="-342900" algn="ctr">
              <a:defRPr/>
            </a:pPr>
            <a:endParaRPr lang="es-CL" sz="1400" dirty="0">
              <a:solidFill>
                <a:srgbClr val="FF0000"/>
              </a:solidFill>
              <a:latin typeface="Impact" pitchFamily="34" charset="0"/>
            </a:endParaRPr>
          </a:p>
        </p:txBody>
      </p:sp>
      <p:sp>
        <p:nvSpPr>
          <p:cNvPr id="16" name="15 CuadroTexto"/>
          <p:cNvSpPr txBox="1"/>
          <p:nvPr/>
        </p:nvSpPr>
        <p:spPr>
          <a:xfrm>
            <a:off x="500063" y="1643063"/>
            <a:ext cx="4500562" cy="5340350"/>
          </a:xfrm>
          <a:prstGeom prst="rect">
            <a:avLst/>
          </a:prstGeom>
          <a:noFill/>
        </p:spPr>
        <p:txBody>
          <a:bodyPr>
            <a:spAutoFit/>
          </a:bodyPr>
          <a:lstStyle/>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algn="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rPr>
              <a:t>ONGS SINDICATOS JUNTAS DE VECINOS</a:t>
            </a:r>
          </a:p>
          <a:p>
            <a:pPr algn="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r>
              <a:rPr lang="es-CL" sz="1100" dirty="0">
                <a:solidFill>
                  <a:schemeClr val="bg1">
                    <a:lumMod val="95000"/>
                  </a:schemeClr>
                </a:solidFill>
                <a:latin typeface="Arial Black" pitchFamily="34" charset="0"/>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r>
              <a:rPr lang="es-CL" sz="1100" dirty="0">
                <a:solidFill>
                  <a:schemeClr val="bg1">
                    <a:lumMod val="95000"/>
                  </a:schemeClr>
                </a:solidFill>
                <a:latin typeface="Arial Black" pitchFamily="34" charset="0"/>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p:txBody>
      </p:sp>
      <p:pic>
        <p:nvPicPr>
          <p:cNvPr id="3074" name="Picture 2" descr="C:\Users\Diego\Desktop\presconama\Power Point\imagenes\imag-diap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071688"/>
            <a:ext cx="4929188"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a:spLocks noChangeArrowheads="1"/>
          </p:cNvSpPr>
          <p:nvPr/>
        </p:nvSpPr>
        <p:spPr bwMode="auto">
          <a:xfrm>
            <a:off x="-2000250" y="2000250"/>
            <a:ext cx="1857375" cy="4414838"/>
          </a:xfrm>
          <a:prstGeom prst="rect">
            <a:avLst/>
          </a:prstGeom>
          <a:noFill/>
          <a:ln w="9525">
            <a:noFill/>
            <a:miter lim="800000"/>
            <a:headEnd/>
            <a:tailEnd/>
          </a:ln>
        </p:spPr>
        <p:txBody>
          <a:bodyPr>
            <a:spAutoFit/>
          </a:bodyPr>
          <a:lstStyle/>
          <a:p>
            <a:pPr>
              <a:defRPr/>
            </a:pPr>
            <a:r>
              <a:rPr lang="es-CL" sz="900" b="1" dirty="0"/>
              <a:t>ZEUMAGEAY FEY TI CHI RAKIN ANTÜ FEYPILELU TI NORÜMZUGUWE MEW</a:t>
            </a:r>
          </a:p>
          <a:p>
            <a:pPr>
              <a:defRPr/>
            </a:pPr>
            <a:endParaRPr lang="es-CL" sz="900" b="1" dirty="0"/>
          </a:p>
          <a:p>
            <a:pPr>
              <a:defRPr/>
            </a:pPr>
            <a:r>
              <a:rPr lang="es-CL" sz="900" b="1" dirty="0"/>
              <a:t>KOM ÜYTUN CHE KA CHEW TUWI TI TXOKINCHE, KA INEY ÑIZOL KÜLEY TI TXOKINCHE MEW.</a:t>
            </a:r>
          </a:p>
          <a:p>
            <a:pPr>
              <a:defRPr/>
            </a:pPr>
            <a:endParaRPr lang="es-CL" sz="900" b="1" dirty="0"/>
          </a:p>
          <a:p>
            <a:pPr>
              <a:defRPr/>
            </a:pPr>
            <a:r>
              <a:rPr lang="es-CL" sz="900" b="1" dirty="0"/>
              <a:t>WIRINTUKUN ÑI TXOKINCHE GEN KA INEY ÑIZOLKÜLELU</a:t>
            </a:r>
          </a:p>
          <a:p>
            <a:pPr>
              <a:defRPr/>
            </a:pPr>
            <a:endParaRPr lang="es-CL" sz="900" b="1" dirty="0"/>
          </a:p>
          <a:p>
            <a:pPr>
              <a:defRPr/>
            </a:pPr>
            <a:r>
              <a:rPr lang="es-CL" sz="900" b="1" dirty="0"/>
              <a:t>ÜY KÜZAW</a:t>
            </a:r>
          </a:p>
          <a:p>
            <a:pPr>
              <a:defRPr/>
            </a:pPr>
            <a:endParaRPr lang="es-CL" sz="900" b="1" dirty="0"/>
          </a:p>
          <a:p>
            <a:pPr>
              <a:defRPr/>
            </a:pPr>
            <a:r>
              <a:rPr lang="es-CL" sz="900" b="1" dirty="0"/>
              <a:t>FILLKE ZUGU CHEW ÑI REKÜLÜWLU</a:t>
            </a:r>
          </a:p>
          <a:p>
            <a:pPr>
              <a:defRPr/>
            </a:pPr>
            <a:endParaRPr lang="es-ES" sz="1000" b="1" dirty="0">
              <a:latin typeface="+mj-lt"/>
            </a:endParaRPr>
          </a:p>
          <a:p>
            <a:pPr>
              <a:defRPr/>
            </a:pPr>
            <a:r>
              <a:rPr lang="es-CL" sz="800" b="1" i="1" dirty="0">
                <a:solidFill>
                  <a:srgbClr val="5F5F5F"/>
                </a:solidFill>
              </a:rPr>
              <a:t>PRESENTARSE DENTRO DEL  PLAZO ESTABLECIDO POR  LEY</a:t>
            </a:r>
          </a:p>
          <a:p>
            <a:pPr>
              <a:defRPr/>
            </a:pPr>
            <a:endParaRPr lang="es-CL" sz="800" b="1" i="1" dirty="0">
              <a:solidFill>
                <a:srgbClr val="5F5F5F"/>
              </a:solidFill>
            </a:endParaRPr>
          </a:p>
          <a:p>
            <a:pPr>
              <a:defRPr/>
            </a:pPr>
            <a:r>
              <a:rPr lang="es-CL" sz="800" b="1" i="1" dirty="0">
                <a:solidFill>
                  <a:srgbClr val="5F5F5F"/>
                </a:solidFill>
              </a:rPr>
              <a:t>NOMBRE COMPLETO Y EL</a:t>
            </a:r>
          </a:p>
          <a:p>
            <a:pPr>
              <a:defRPr/>
            </a:pPr>
            <a:r>
              <a:rPr lang="es-CL" sz="800" b="1" i="1" dirty="0">
                <a:solidFill>
                  <a:srgbClr val="5F5F5F"/>
                </a:solidFill>
              </a:rPr>
              <a:t>DOMICILIO DE LA </a:t>
            </a:r>
          </a:p>
          <a:p>
            <a:pPr>
              <a:defRPr/>
            </a:pPr>
            <a:r>
              <a:rPr lang="es-CL" sz="800" b="1" i="1" dirty="0">
                <a:solidFill>
                  <a:srgbClr val="5F5F5F"/>
                </a:solidFill>
              </a:rPr>
              <a:t>ORGANIZACIÓN Y EL </a:t>
            </a:r>
          </a:p>
          <a:p>
            <a:pPr>
              <a:defRPr/>
            </a:pPr>
            <a:r>
              <a:rPr lang="es-CL" sz="800" b="1" i="1" dirty="0">
                <a:solidFill>
                  <a:srgbClr val="5F5F5F"/>
                </a:solidFill>
              </a:rPr>
              <a:t>NOMBRE DE SU</a:t>
            </a:r>
          </a:p>
          <a:p>
            <a:pPr>
              <a:defRPr/>
            </a:pPr>
            <a:r>
              <a:rPr lang="es-CL" sz="800" b="1" i="1" dirty="0">
                <a:solidFill>
                  <a:srgbClr val="5F5F5F"/>
                </a:solidFill>
              </a:rPr>
              <a:t>REPRESENTANTE</a:t>
            </a:r>
          </a:p>
          <a:p>
            <a:pPr>
              <a:defRPr/>
            </a:pPr>
            <a:endParaRPr lang="es-CL" sz="800" b="1" i="1" dirty="0">
              <a:solidFill>
                <a:srgbClr val="5F5F5F"/>
              </a:solidFill>
            </a:endParaRPr>
          </a:p>
          <a:p>
            <a:pPr>
              <a:defRPr/>
            </a:pPr>
            <a:r>
              <a:rPr lang="es-CL" sz="800" b="1" i="1" dirty="0">
                <a:solidFill>
                  <a:srgbClr val="5F5F5F"/>
                </a:solidFill>
              </a:rPr>
              <a:t>PERSONALIDAD JURÍDICA Y REPRESENTACIÓN</a:t>
            </a:r>
          </a:p>
          <a:p>
            <a:pPr>
              <a:defRPr/>
            </a:pPr>
            <a:endParaRPr lang="es-CL" sz="800" b="1" i="1" dirty="0">
              <a:solidFill>
                <a:srgbClr val="5F5F5F"/>
              </a:solidFill>
            </a:endParaRPr>
          </a:p>
          <a:p>
            <a:pPr>
              <a:defRPr/>
            </a:pPr>
            <a:r>
              <a:rPr lang="es-CL" sz="800" b="1" i="1" dirty="0">
                <a:solidFill>
                  <a:srgbClr val="5F5F5F"/>
                </a:solidFill>
              </a:rPr>
              <a:t>NOMBRE DEL PROYECTO</a:t>
            </a:r>
          </a:p>
          <a:p>
            <a:pPr>
              <a:defRPr/>
            </a:pPr>
            <a:endParaRPr lang="es-CL" sz="800" b="1" i="1" dirty="0">
              <a:solidFill>
                <a:srgbClr val="5F5F5F"/>
              </a:solidFill>
            </a:endParaRPr>
          </a:p>
          <a:p>
            <a:pPr>
              <a:defRPr/>
            </a:pPr>
            <a:r>
              <a:rPr lang="es-CL" sz="800" b="1" i="1" dirty="0">
                <a:solidFill>
                  <a:srgbClr val="5F5F5F"/>
                </a:solidFill>
              </a:rPr>
              <a:t>FUNDAMENTOS  AMBIENTALES</a:t>
            </a:r>
          </a:p>
          <a:p>
            <a:pPr>
              <a:defRPr/>
            </a:pPr>
            <a:r>
              <a:rPr lang="es-ES" sz="1000" b="1" dirty="0">
                <a:latin typeface="+mj-lt"/>
              </a:rPr>
              <a:t> </a:t>
            </a:r>
            <a:endParaRPr lang="es-CL" sz="1000" b="1" dirty="0">
              <a:latin typeface="+mj-lt"/>
            </a:endParaRPr>
          </a:p>
        </p:txBody>
      </p:sp>
      <p:sp>
        <p:nvSpPr>
          <p:cNvPr id="14" name="13 Rectángulo"/>
          <p:cNvSpPr>
            <a:spLocks noChangeArrowheads="1"/>
          </p:cNvSpPr>
          <p:nvPr/>
        </p:nvSpPr>
        <p:spPr bwMode="auto">
          <a:xfrm>
            <a:off x="1422400" y="7443788"/>
            <a:ext cx="2689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a:solidFill>
                  <a:srgbClr val="FF0000"/>
                </a:solidFill>
                <a:latin typeface="Impact" pitchFamily="34" charset="0"/>
              </a:rPr>
              <a:t>INAKELLUNTUKUKELU  PU TXOKINCHE</a:t>
            </a:r>
          </a:p>
          <a:p>
            <a:pPr eaLnBrk="1" hangingPunct="1"/>
            <a:r>
              <a:rPr lang="es-CL" altLang="es-CL" sz="1000" i="1">
                <a:solidFill>
                  <a:srgbClr val="5F5F5F"/>
                </a:solidFill>
                <a:latin typeface="Impact" pitchFamily="34" charset="0"/>
              </a:rPr>
              <a:t>PERSONAS JURÍDICAS</a:t>
            </a:r>
          </a:p>
          <a:p>
            <a:pPr eaLnBrk="1" hangingPunct="1"/>
            <a:endParaRPr lang="es-CL" altLang="es-CL" sz="1400">
              <a:solidFill>
                <a:srgbClr val="FF0000"/>
              </a:solidFill>
              <a:latin typeface="Impact" pitchFamily="34" charset="0"/>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829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1.38889E-6 4.68208E-6 L -0.69722 0.0067 " pathEditMode="relative" rAng="0" ptsTypes="AA">
                                      <p:cBhvr>
                                        <p:cTn id="6" dur="500" fill="hold"/>
                                        <p:tgtEl>
                                          <p:spTgt spid="2"/>
                                        </p:tgtEl>
                                        <p:attrNameLst>
                                          <p:attrName>ppt_x</p:attrName>
                                          <p:attrName>ppt_y</p:attrName>
                                        </p:attrNameLst>
                                      </p:cBhvr>
                                      <p:rCtr x="-34900" y="300"/>
                                    </p:animMotion>
                                  </p:childTnLst>
                                </p:cTn>
                              </p:par>
                            </p:childTnLst>
                          </p:cTn>
                        </p:par>
                        <p:par>
                          <p:cTn id="7" fill="hold" nodeType="afterGroup">
                            <p:stCondLst>
                              <p:cond delay="500"/>
                            </p:stCondLst>
                            <p:childTnLst>
                              <p:par>
                                <p:cTn id="8" presetID="53" presetClass="entr" presetSubtype="0" fill="hold" nodeType="after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childTnLst>
                          </p:cTn>
                        </p:par>
                        <p:par>
                          <p:cTn id="13" fill="hold" nodeType="afterGroup">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nodeType="afterGroup">
                            <p:stCondLst>
                              <p:cond delay="1500"/>
                            </p:stCondLst>
                            <p:childTnLst>
                              <p:par>
                                <p:cTn id="20" presetID="63" presetClass="path" presetSubtype="0" accel="50000" decel="50000" fill="hold" grpId="0" nodeType="afterEffect">
                                  <p:stCondLst>
                                    <p:cond delay="0"/>
                                  </p:stCondLst>
                                  <p:childTnLst>
                                    <p:animMotion origin="layout" path="M 0 -3.7037E-7 L 0.26267 -3.7037E-7 " pathEditMode="relative" rAng="0" ptsTypes="AA">
                                      <p:cBhvr>
                                        <p:cTn id="21" dur="500" fill="hold"/>
                                        <p:tgtEl>
                                          <p:spTgt spid="9"/>
                                        </p:tgtEl>
                                        <p:attrNameLst>
                                          <p:attrName>ppt_x</p:attrName>
                                          <p:attrName>ppt_y</p:attrName>
                                        </p:attrNameLst>
                                      </p:cBhvr>
                                      <p:rCtr x="13100" y="0"/>
                                    </p:animMotion>
                                  </p:childTnLst>
                                </p:cTn>
                              </p:par>
                              <p:par>
                                <p:cTn id="22" presetID="64" presetClass="path" presetSubtype="0" accel="50000" decel="50000" fill="hold" grpId="0" nodeType="withEffect">
                                  <p:stCondLst>
                                    <p:cond delay="0"/>
                                  </p:stCondLst>
                                  <p:childTnLst>
                                    <p:animMotion origin="layout" path="M -1.11111E-6 -3.7037E-7 L -1.11111E-6 -0.17731 " pathEditMode="relative" rAng="0" ptsTypes="AA">
                                      <p:cBhvr>
                                        <p:cTn id="23" dur="500" fill="hold"/>
                                        <p:tgtEl>
                                          <p:spTgt spid="14"/>
                                        </p:tgtEl>
                                        <p:attrNameLst>
                                          <p:attrName>ppt_x</p:attrName>
                                          <p:attrName>ppt_y</p:attrName>
                                        </p:attrNameLst>
                                      </p:cBhvr>
                                      <p:rCtr x="0" y="-8900"/>
                                    </p:animMotion>
                                  </p:childTnLst>
                                </p:cTn>
                              </p:par>
                              <p:par>
                                <p:cTn id="24" presetID="53"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nodeType="afterGroup">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nodeType="afterGroup">
                            <p:stCondLst>
                              <p:cond delay="2500"/>
                            </p:stCondLst>
                            <p:childTnLst>
                              <p:par>
                                <p:cTn id="36" presetID="35" presetClass="path" presetSubtype="0" accel="50000" decel="50000" fill="hold" grpId="0" nodeType="afterEffect">
                                  <p:stCondLst>
                                    <p:cond delay="0"/>
                                  </p:stCondLst>
                                  <p:childTnLst>
                                    <p:animMotion origin="layout" path="M 0 0  L -0.25 0  E" pathEditMode="relative" ptsTypes="">
                                      <p:cBhvr>
                                        <p:cTn id="37" dur="500" fill="hold"/>
                                        <p:tgtEl>
                                          <p:spTgt spid="10"/>
                                        </p:tgtEl>
                                        <p:attrNameLst>
                                          <p:attrName>ppt_x</p:attrName>
                                          <p:attrName>ppt_y</p:attrName>
                                        </p:attrNameLst>
                                      </p:cBhvr>
                                    </p:animMotion>
                                  </p:childTnLst>
                                </p:cTn>
                              </p:par>
                              <p:par>
                                <p:cTn id="38" presetID="64" presetClass="path" presetSubtype="0" accel="50000" decel="50000" fill="hold" grpId="0" nodeType="withEffect">
                                  <p:stCondLst>
                                    <p:cond delay="0"/>
                                  </p:stCondLst>
                                  <p:childTnLst>
                                    <p:animMotion origin="layout" path="M -1.66667E-6 -3.7037E-7 L -1.66667E-6 -0.17731 " pathEditMode="relative" rAng="0" ptsTypes="AA">
                                      <p:cBhvr>
                                        <p:cTn id="39" dur="500" fill="hold"/>
                                        <p:tgtEl>
                                          <p:spTgt spid="15"/>
                                        </p:tgtEl>
                                        <p:attrNameLst>
                                          <p:attrName>ppt_x</p:attrName>
                                          <p:attrName>ppt_y</p:attrName>
                                        </p:attrNameLst>
                                      </p:cBhvr>
                                      <p:rCtr x="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p:bldP spid="15" grpId="0"/>
      <p:bldP spid="16" grpId="0"/>
      <p:bldP spid="9"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Group 217"/>
          <p:cNvGraphicFramePr>
            <a:graphicFrameLocks noGrp="1"/>
          </p:cNvGraphicFramePr>
          <p:nvPr/>
        </p:nvGraphicFramePr>
        <p:xfrm>
          <a:off x="1928813" y="1357313"/>
          <a:ext cx="4500562" cy="6656398"/>
        </p:xfrm>
        <a:graphic>
          <a:graphicData uri="http://schemas.openxmlformats.org/drawingml/2006/table">
            <a:tbl>
              <a:tblPr/>
              <a:tblGrid>
                <a:gridCol w="4500562"/>
              </a:tblGrid>
              <a:tr h="6656387">
                <a:tc>
                  <a:txBody>
                    <a:bodyPr/>
                    <a:lstStyle/>
                    <a:p>
                      <a:pPr marL="0" marR="0" lvl="0" indent="0" algn="r"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Fecha: </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10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FICHA DE OBSERVACIONES CIUDADANAS</a:t>
                      </a: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Nombre del EIA: Proyecto </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Concesi</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Ruta 66 Camino de la Fruta</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Nombre Completo de la Persona/ Organizaci</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Domicilio</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Personalidad Jur</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N</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º</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(Sólo para Organizaciones)</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 Nombre Completo del Representante de la Organizaci</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(Solo para Organizaciones)</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Nota: 	Debe entregar certificado que acredite personalidad jur</a:t>
                      </a:r>
                      <a:r>
                        <a:rPr kumimoji="0" lang="es-ES" sz="8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y representaci</a:t>
                      </a:r>
                      <a:r>
                        <a:rPr kumimoji="0" lang="es-ES" sz="8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de la organizaci</a:t>
                      </a:r>
                      <a:r>
                        <a:rPr kumimoji="0" lang="es-ES" sz="8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8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Forma en que el PROYECTO lo afecta directamente</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Observaciones al Estudio de Impacto Ambiental (proyecto, l</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nea base, impactos ambientales, medidas, etc.). Explique y Fundamente (puede agregar m</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 p</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ginas si es necesario)</a:t>
                      </a:r>
                      <a:endParaRPr kumimoji="0" lang="es-ES" sz="8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CL"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FIRMA</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72715" marR="72715" marT="36359" marB="3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30" name="Picture 2" descr="C:\Users\Diego\Desktop\presconama\Power Point\imagenes\imag-diapo-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071688"/>
            <a:ext cx="3357563"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Group 217"/>
          <p:cNvGraphicFramePr>
            <a:graphicFrameLocks noGrp="1"/>
          </p:cNvGraphicFramePr>
          <p:nvPr/>
        </p:nvGraphicFramePr>
        <p:xfrm>
          <a:off x="785813" y="7143750"/>
          <a:ext cx="1285875" cy="1973263"/>
        </p:xfrm>
        <a:graphic>
          <a:graphicData uri="http://schemas.openxmlformats.org/drawingml/2006/table">
            <a:tbl>
              <a:tblPr/>
              <a:tblGrid>
                <a:gridCol w="1285875"/>
              </a:tblGrid>
              <a:tr h="1973263">
                <a:tc>
                  <a:txBody>
                    <a:bodyPr/>
                    <a:lstStyle/>
                    <a:p>
                      <a:pPr marL="0" marR="0" lvl="0" indent="0" algn="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Fecha: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FICHA DE OBSERVACIONES CIUDADANAS</a:t>
                      </a: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Nombre del EIA: Proyecto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Concesi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Ruta 66 Camino de la Fruta</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Nombre Completo de la Persona/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Domicilio</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Personalidad Jur</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N</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º</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 Nombre Completo del Representante de la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Nota: 	Debe entregar certificado que acredite personalidad jur</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y representaci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de la organizaci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Forma en que el PROYECTO lo afecta directamente</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Observaciones al Estudio de Impacto Ambiental (proyecto, l</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nea base, impactos ambientales, medidas, etc.). Explique y Fundamente (puede agregar m</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 p</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ginas si es necesario)</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CL"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FIRMA</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21860" marR="21860" marT="10934" marB="109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3" name="Group 217"/>
          <p:cNvGraphicFramePr>
            <a:graphicFrameLocks noGrp="1"/>
          </p:cNvGraphicFramePr>
          <p:nvPr/>
        </p:nvGraphicFramePr>
        <p:xfrm>
          <a:off x="2214563" y="-2214563"/>
          <a:ext cx="1285875" cy="1973263"/>
        </p:xfrm>
        <a:graphic>
          <a:graphicData uri="http://schemas.openxmlformats.org/drawingml/2006/table">
            <a:tbl>
              <a:tblPr/>
              <a:tblGrid>
                <a:gridCol w="1285875"/>
              </a:tblGrid>
              <a:tr h="1973263">
                <a:tc>
                  <a:txBody>
                    <a:bodyPr/>
                    <a:lstStyle/>
                    <a:p>
                      <a:pPr marL="0" marR="0" lvl="0" indent="0" algn="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Fecha: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FICHA DE OBSERVACIONES CIUDADANAS</a:t>
                      </a: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Nombre del EIA: Proyecto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Concesi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Ruta 66 Camino de la Fruta</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Nombre Completo de la Persona/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Domicilio</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Personalidad Jur</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N</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º</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 Nombre Completo del Representante de la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Nota: 	Debe entregar certificado que acredite personalidad jur</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y representaci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de la organizaci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Forma en que el PROYECTO lo afecta directamente</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Observaciones al Estudio de Impacto Ambiental (proyecto, l</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nea base, impactos ambientales, medidas, etc.). Explique y Fundamente (puede agregar m</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 p</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ginas si es necesario)</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CL"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FIRMA</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21860" marR="21860" marT="10934" marB="109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14 Grupo"/>
          <p:cNvGrpSpPr>
            <a:grpSpLocks/>
          </p:cNvGrpSpPr>
          <p:nvPr/>
        </p:nvGrpSpPr>
        <p:grpSpPr bwMode="auto">
          <a:xfrm>
            <a:off x="9929813" y="214313"/>
            <a:ext cx="5232400" cy="1522412"/>
            <a:chOff x="4786314" y="1285860"/>
            <a:chExt cx="5231790" cy="1522223"/>
          </a:xfrm>
        </p:grpSpPr>
        <p:sp>
          <p:nvSpPr>
            <p:cNvPr id="21528" name="34 CuadroTexto"/>
            <p:cNvSpPr txBox="1">
              <a:spLocks noChangeArrowheads="1"/>
            </p:cNvSpPr>
            <p:nvPr/>
          </p:nvSpPr>
          <p:spPr bwMode="auto">
            <a:xfrm>
              <a:off x="4786314" y="1285860"/>
              <a:ext cx="5231790" cy="14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2400">
                  <a:latin typeface="Impact" pitchFamily="34" charset="0"/>
                </a:rPr>
                <a:t>CHILLKA WIRINTUGEAM PU </a:t>
              </a:r>
            </a:p>
            <a:p>
              <a:pPr eaLnBrk="1" hangingPunct="1"/>
              <a:r>
                <a:rPr lang="en-US" altLang="es-CL" sz="2400">
                  <a:solidFill>
                    <a:srgbClr val="FFC000"/>
                  </a:solidFill>
                  <a:latin typeface="Impact" pitchFamily="34" charset="0"/>
                </a:rPr>
                <a:t>INAKELLUNTUKUKELU</a:t>
              </a:r>
              <a:r>
                <a:rPr lang="en-US" altLang="es-CL" sz="2400">
                  <a:latin typeface="Impact" pitchFamily="34" charset="0"/>
                </a:rPr>
                <a:t> ÑI </a:t>
              </a:r>
              <a:r>
                <a:rPr lang="en-US" altLang="es-CL" sz="2400">
                  <a:solidFill>
                    <a:srgbClr val="028805"/>
                  </a:solidFill>
                  <a:latin typeface="Impact" pitchFamily="34" charset="0"/>
                </a:rPr>
                <a:t>PEPEYEM</a:t>
              </a:r>
              <a:endParaRPr lang="es-CL" altLang="es-CL" sz="2400">
                <a:solidFill>
                  <a:srgbClr val="028805"/>
                </a:solidFill>
                <a:latin typeface="Impact" pitchFamily="34" charset="0"/>
              </a:endParaRPr>
            </a:p>
            <a:p>
              <a:pPr eaLnBrk="1" hangingPunct="1"/>
              <a:r>
                <a:rPr lang="es-CL" altLang="es-CL" sz="1600" i="1">
                  <a:latin typeface="Impact" pitchFamily="34" charset="0"/>
                </a:rPr>
                <a:t>FICHA PARA LA FORMULACIÓN DE  </a:t>
              </a:r>
              <a:r>
                <a:rPr lang="es-CL" altLang="es-CL" sz="1600" i="1">
                  <a:solidFill>
                    <a:srgbClr val="028805"/>
                  </a:solidFill>
                  <a:latin typeface="Impact" pitchFamily="34" charset="0"/>
                </a:rPr>
                <a:t>OBSERVACIONES</a:t>
              </a:r>
              <a:r>
                <a:rPr lang="es-CL" altLang="es-CL" sz="1600" i="1">
                  <a:latin typeface="Impact" pitchFamily="34" charset="0"/>
                </a:rPr>
                <a:t> </a:t>
              </a:r>
              <a:r>
                <a:rPr lang="es-CL" altLang="es-CL" sz="1600" i="1">
                  <a:solidFill>
                    <a:srgbClr val="FFC000"/>
                  </a:solidFill>
                  <a:latin typeface="Impact" pitchFamily="34" charset="0"/>
                </a:rPr>
                <a:t>CIUDADANAS</a:t>
              </a:r>
              <a:endParaRPr lang="es-CL" altLang="es-CL" sz="1600" b="1" i="1">
                <a:solidFill>
                  <a:srgbClr val="FFC000"/>
                </a:solidFill>
                <a:latin typeface="Impact" pitchFamily="34" charset="0"/>
              </a:endParaRPr>
            </a:p>
            <a:p>
              <a:pPr eaLnBrk="1" hangingPunct="1"/>
              <a:endParaRPr lang="es-CL" altLang="es-CL" sz="2400">
                <a:solidFill>
                  <a:srgbClr val="FFC000"/>
                </a:solidFill>
                <a:latin typeface="Impact" pitchFamily="34" charset="0"/>
              </a:endParaRPr>
            </a:p>
          </p:txBody>
        </p:sp>
        <p:sp>
          <p:nvSpPr>
            <p:cNvPr id="21529" name="35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786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par>
                                <p:cTn id="11" presetID="35" presetClass="path" presetSubtype="0" accel="50000" decel="50000" fill="hold" nodeType="withEffect">
                                  <p:stCondLst>
                                    <p:cond delay="0"/>
                                  </p:stCondLst>
                                  <p:childTnLst>
                                    <p:animMotion origin="layout" path="M 1.38889E-6 3.7037E-7 L -0.73038 0.00694 " pathEditMode="relative" rAng="0" ptsTypes="AA">
                                      <p:cBhvr>
                                        <p:cTn id="12" dur="500" fill="hold"/>
                                        <p:tgtEl>
                                          <p:spTgt spid="2"/>
                                        </p:tgtEl>
                                        <p:attrNameLst>
                                          <p:attrName>ppt_x</p:attrName>
                                          <p:attrName>ppt_y</p:attrName>
                                        </p:attrNameLst>
                                      </p:cBhvr>
                                      <p:rCtr x="-36500" y="300"/>
                                    </p:animMotion>
                                  </p:childTnLst>
                                </p:cTn>
                              </p:par>
                            </p:childTnLst>
                          </p:cTn>
                        </p:par>
                        <p:par>
                          <p:cTn id="13" fill="hold" nodeType="afterGroup">
                            <p:stCondLst>
                              <p:cond delay="500"/>
                            </p:stCondLst>
                            <p:childTnLst>
                              <p:par>
                                <p:cTn id="14" presetID="63" presetClass="path" presetSubtype="0" accel="50000" decel="50000" fill="hold" nodeType="afterEffect">
                                  <p:stCondLst>
                                    <p:cond delay="0"/>
                                  </p:stCondLst>
                                  <p:childTnLst>
                                    <p:animMotion origin="layout" path="M 3.88889E-6 -7.40741E-7 L 1.00885 -7.40741E-7 " pathEditMode="relative" rAng="0" ptsTypes="AA">
                                      <p:cBhvr>
                                        <p:cTn id="15" dur="500" fill="hold"/>
                                        <p:tgtEl>
                                          <p:spTgt spid="30"/>
                                        </p:tgtEl>
                                        <p:attrNameLst>
                                          <p:attrName>ppt_x</p:attrName>
                                          <p:attrName>ppt_y</p:attrName>
                                        </p:attrNameLst>
                                      </p:cBhvr>
                                      <p:rCtr x="50400" y="0"/>
                                    </p:animMotion>
                                  </p:childTnLst>
                                </p:cTn>
                              </p:par>
                              <p:par>
                                <p:cTn id="16" presetID="42" presetClass="path" presetSubtype="0" accel="50000" decel="50000" fill="hold" nodeType="withEffect">
                                  <p:stCondLst>
                                    <p:cond delay="0"/>
                                  </p:stCondLst>
                                  <p:childTnLst>
                                    <p:animMotion origin="layout" path="M 5.55112E-17 -4.81481E-6 L 5.55112E-17 0.9625 " pathEditMode="relative" rAng="0" ptsTypes="AA">
                                      <p:cBhvr>
                                        <p:cTn id="17" dur="500" fill="hold"/>
                                        <p:tgtEl>
                                          <p:spTgt spid="33"/>
                                        </p:tgtEl>
                                        <p:attrNameLst>
                                          <p:attrName>ppt_x</p:attrName>
                                          <p:attrName>ppt_y</p:attrName>
                                        </p:attrNameLst>
                                      </p:cBhvr>
                                      <p:rCtr x="0" y="48100"/>
                                    </p:animMotion>
                                  </p:childTnLst>
                                </p:cTn>
                              </p:par>
                            </p:childTnLst>
                          </p:cTn>
                        </p:par>
                        <p:par>
                          <p:cTn id="18" fill="hold" nodeType="afterGroup">
                            <p:stCondLst>
                              <p:cond delay="1000"/>
                            </p:stCondLst>
                            <p:childTnLst>
                              <p:par>
                                <p:cTn id="19" presetID="64" presetClass="path" presetSubtype="0" accel="50000" decel="50000" fill="hold" nodeType="afterEffect">
                                  <p:stCondLst>
                                    <p:cond delay="0"/>
                                  </p:stCondLst>
                                  <p:childTnLst>
                                    <p:animMotion origin="layout" path="M 2.77556E-17 3.33333E-6 L 2.77556E-17 -0.40186 " pathEditMode="relative" rAng="0" ptsTypes="AA">
                                      <p:cBhvr>
                                        <p:cTn id="20" dur="500" fill="hold"/>
                                        <p:tgtEl>
                                          <p:spTgt spid="32"/>
                                        </p:tgtEl>
                                        <p:attrNameLst>
                                          <p:attrName>ppt_x</p:attrName>
                                          <p:attrName>ppt_y</p:attrName>
                                        </p:attrNameLst>
                                      </p:cBhvr>
                                      <p:rCtr x="0" y="-20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0358438" y="0"/>
            <a:ext cx="4572000" cy="1692275"/>
            <a:chOff x="4786314" y="1285860"/>
            <a:chExt cx="4572032" cy="1692561"/>
          </a:xfrm>
        </p:grpSpPr>
        <p:sp>
          <p:nvSpPr>
            <p:cNvPr id="22564" name="7 CuadroTexto"/>
            <p:cNvSpPr txBox="1">
              <a:spLocks noChangeArrowheads="1"/>
            </p:cNvSpPr>
            <p:nvPr/>
          </p:nvSpPr>
          <p:spPr bwMode="auto">
            <a:xfrm>
              <a:off x="4786314" y="1285860"/>
              <a:ext cx="4160142" cy="16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CHUMUECHI AZKÜNÜGEAM TA PU </a:t>
              </a:r>
            </a:p>
            <a:p>
              <a:pPr eaLnBrk="1" hangingPunct="1"/>
              <a:r>
                <a:rPr lang="es-CL" altLang="es-CL" sz="2400">
                  <a:solidFill>
                    <a:srgbClr val="FFC000"/>
                  </a:solidFill>
                  <a:latin typeface="Impact" pitchFamily="34" charset="0"/>
                </a:rPr>
                <a:t>INAKELLUNTUKUKELU</a:t>
              </a:r>
              <a:r>
                <a:rPr lang="es-CL" altLang="es-CL" sz="2400">
                  <a:latin typeface="Impact" pitchFamily="34" charset="0"/>
                </a:rPr>
                <a:t> ÑI </a:t>
              </a:r>
              <a:r>
                <a:rPr lang="es-CL" altLang="es-CL" sz="2400">
                  <a:solidFill>
                    <a:srgbClr val="028805"/>
                  </a:solidFill>
                  <a:latin typeface="Impact" pitchFamily="34" charset="0"/>
                </a:rPr>
                <a:t>PEPEYEM</a:t>
              </a:r>
              <a:r>
                <a:rPr lang="es-CL" altLang="es-CL" sz="2400">
                  <a:latin typeface="Impact" pitchFamily="34" charset="0"/>
                </a:rPr>
                <a:t> </a:t>
              </a:r>
            </a:p>
            <a:p>
              <a:pPr eaLnBrk="1" hangingPunct="1"/>
              <a:r>
                <a:rPr lang="es-CL" altLang="es-CL" sz="1600" i="1">
                  <a:latin typeface="Impact" pitchFamily="34" charset="0"/>
                </a:rPr>
                <a:t>CONSIDERACIONES PARA LA FORMULACIÓN DE</a:t>
              </a:r>
            </a:p>
            <a:p>
              <a:pPr eaLnBrk="1" hangingPunct="1"/>
              <a:r>
                <a:rPr lang="es-CL" altLang="es-CL" sz="1600" i="1">
                  <a:solidFill>
                    <a:srgbClr val="028805"/>
                  </a:solidFill>
                  <a:latin typeface="Impact" pitchFamily="34" charset="0"/>
                </a:rPr>
                <a:t>OBSERVACIONES </a:t>
              </a:r>
              <a:r>
                <a:rPr lang="es-CL" altLang="es-CL" sz="1600" i="1">
                  <a:solidFill>
                    <a:srgbClr val="FFC000"/>
                  </a:solidFill>
                  <a:latin typeface="Impact" pitchFamily="34" charset="0"/>
                </a:rPr>
                <a:t>CIUDADANAS</a:t>
              </a:r>
              <a:endParaRPr lang="es-CL" altLang="es-CL" sz="1600" b="1" i="1">
                <a:solidFill>
                  <a:srgbClr val="FFC000"/>
                </a:solidFill>
                <a:latin typeface="Impact" pitchFamily="34" charset="0"/>
              </a:endParaRPr>
            </a:p>
            <a:p>
              <a:pPr eaLnBrk="1" hangingPunct="1"/>
              <a:endParaRPr lang="es-CL" altLang="es-CL" sz="2400">
                <a:solidFill>
                  <a:srgbClr val="FFC000"/>
                </a:solidFill>
                <a:latin typeface="Impact" pitchFamily="34" charset="0"/>
              </a:endParaRPr>
            </a:p>
          </p:txBody>
        </p:sp>
        <p:sp>
          <p:nvSpPr>
            <p:cNvPr id="22565" name="8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pic>
        <p:nvPicPr>
          <p:cNvPr id="5122" name="Picture 2" descr="C:\Users\Diego\Desktop\presconama\Power Point\imagenes\imag-diapo-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6858000"/>
            <a:ext cx="44164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38 Grupo"/>
          <p:cNvGrpSpPr>
            <a:grpSpLocks/>
          </p:cNvGrpSpPr>
          <p:nvPr/>
        </p:nvGrpSpPr>
        <p:grpSpPr bwMode="auto">
          <a:xfrm>
            <a:off x="-5045075" y="2708275"/>
            <a:ext cx="4929187" cy="1074738"/>
            <a:chOff x="-3786246" y="2292882"/>
            <a:chExt cx="3571900" cy="1074351"/>
          </a:xfrm>
        </p:grpSpPr>
        <p:sp>
          <p:nvSpPr>
            <p:cNvPr id="15" name="14 Rectángulo redondeado"/>
            <p:cNvSpPr/>
            <p:nvPr/>
          </p:nvSpPr>
          <p:spPr>
            <a:xfrm>
              <a:off x="-3786246" y="2292882"/>
              <a:ext cx="3571900" cy="82679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15" name="15 CuadroTexto"/>
            <p:cNvSpPr txBox="1">
              <a:spLocks noChangeArrowheads="1"/>
            </p:cNvSpPr>
            <p:nvPr/>
          </p:nvSpPr>
          <p:spPr bwMode="auto">
            <a:xfrm>
              <a:off x="-3714923" y="2321447"/>
              <a:ext cx="3429254" cy="1045786"/>
            </a:xfrm>
            <a:prstGeom prst="rect">
              <a:avLst/>
            </a:prstGeom>
            <a:noFill/>
            <a:ln w="9525">
              <a:noFill/>
              <a:miter lim="800000"/>
              <a:headEnd/>
              <a:tailEnd/>
            </a:ln>
          </p:spPr>
          <p:txBody>
            <a:bodyPr>
              <a:spAutoFit/>
            </a:bodyPr>
            <a:lstStyle/>
            <a:p>
              <a:pPr>
                <a:defRPr/>
              </a:pPr>
              <a:r>
                <a:rPr lang="en-US" sz="1400" b="1" dirty="0" err="1"/>
                <a:t>Tukulpageam</a:t>
              </a:r>
              <a:r>
                <a:rPr lang="en-US" sz="1400" b="1" dirty="0"/>
                <a:t> ka </a:t>
              </a:r>
              <a:r>
                <a:rPr lang="en-US" sz="1400" b="1" dirty="0" err="1"/>
                <a:t>antü</a:t>
              </a:r>
              <a:r>
                <a:rPr lang="en-US" sz="1400" b="1" dirty="0"/>
                <a:t> </a:t>
              </a:r>
              <a:r>
                <a:rPr lang="en-US" sz="1400" b="1" dirty="0" err="1"/>
                <a:t>xipayal</a:t>
              </a:r>
              <a:r>
                <a:rPr lang="en-US" sz="1400" b="1" dirty="0"/>
                <a:t> chi </a:t>
              </a:r>
              <a:r>
                <a:rPr lang="en-US" sz="1400" b="1" dirty="0" err="1"/>
                <a:t>zugu</a:t>
              </a:r>
              <a:r>
                <a:rPr lang="en-US" sz="1400" b="1" dirty="0"/>
                <a:t>.</a:t>
              </a:r>
              <a:r>
                <a:rPr lang="en-US" sz="1400" dirty="0"/>
                <a:t> </a:t>
              </a:r>
              <a:r>
                <a:rPr lang="en-US" sz="1400" dirty="0" err="1"/>
                <a:t>Zewmageay</a:t>
              </a:r>
              <a:r>
                <a:rPr lang="en-US" sz="1400" dirty="0"/>
                <a:t> </a:t>
              </a:r>
              <a:r>
                <a:rPr lang="en-US" sz="1400" dirty="0" err="1"/>
                <a:t>kiñe</a:t>
              </a:r>
              <a:r>
                <a:rPr lang="en-US" sz="1400" dirty="0"/>
                <a:t> </a:t>
              </a:r>
              <a:r>
                <a:rPr lang="en-US" sz="1400" dirty="0" err="1"/>
                <a:t>rüpü</a:t>
              </a:r>
              <a:r>
                <a:rPr lang="en-US" sz="1400" dirty="0"/>
                <a:t> </a:t>
              </a:r>
              <a:r>
                <a:rPr lang="en-US" sz="1400" dirty="0" err="1"/>
                <a:t>rupayalu</a:t>
              </a:r>
              <a:r>
                <a:rPr lang="en-US" sz="1400" dirty="0"/>
                <a:t> ka </a:t>
              </a:r>
              <a:r>
                <a:rPr lang="en-US" sz="1400" dirty="0" err="1"/>
                <a:t>che</a:t>
              </a:r>
              <a:r>
                <a:rPr lang="en-US" sz="1400" dirty="0"/>
                <a:t> </a:t>
              </a:r>
              <a:r>
                <a:rPr lang="en-US" sz="1400" dirty="0" err="1"/>
                <a:t>peafiel</a:t>
              </a:r>
              <a:r>
                <a:rPr lang="en-US" sz="1400" dirty="0"/>
                <a:t>, </a:t>
              </a:r>
              <a:r>
                <a:rPr lang="en-US" sz="1400" dirty="0" err="1"/>
                <a:t>kiñe</a:t>
              </a:r>
              <a:r>
                <a:rPr lang="en-US" sz="1400" dirty="0"/>
                <a:t> </a:t>
              </a:r>
              <a:r>
                <a:rPr lang="en-US" sz="1400" dirty="0" err="1"/>
                <a:t>zugu</a:t>
              </a:r>
              <a:r>
                <a:rPr lang="en-US" sz="1400" dirty="0"/>
                <a:t> </a:t>
              </a:r>
              <a:r>
                <a:rPr lang="en-US" sz="1400" dirty="0" err="1"/>
                <a:t>geafuy</a:t>
              </a:r>
              <a:r>
                <a:rPr lang="en-US" sz="1400" dirty="0"/>
                <a:t>.</a:t>
              </a:r>
              <a:endParaRPr lang="es-CL" sz="1400" dirty="0"/>
            </a:p>
            <a:p>
              <a:pPr>
                <a:defRPr/>
              </a:pPr>
              <a:r>
                <a:rPr lang="es-CL" sz="1000" b="1" i="1" dirty="0">
                  <a:solidFill>
                    <a:srgbClr val="5F5F5F"/>
                  </a:solidFill>
                </a:rPr>
                <a:t>Sobre situaciones del futuro lejano, ejemplo: Se tiene pensado hacer un circuito turístico.</a:t>
              </a:r>
            </a:p>
            <a:p>
              <a:pPr>
                <a:defRPr/>
              </a:pPr>
              <a:endParaRPr lang="es-CL" sz="1400" dirty="0">
                <a:latin typeface="+mj-lt"/>
              </a:endParaRPr>
            </a:p>
          </p:txBody>
        </p:sp>
      </p:grpSp>
      <p:grpSp>
        <p:nvGrpSpPr>
          <p:cNvPr id="4" name="39 Grupo"/>
          <p:cNvGrpSpPr>
            <a:grpSpLocks/>
          </p:cNvGrpSpPr>
          <p:nvPr/>
        </p:nvGrpSpPr>
        <p:grpSpPr bwMode="auto">
          <a:xfrm>
            <a:off x="-5060950" y="3578225"/>
            <a:ext cx="4929187" cy="1095375"/>
            <a:chOff x="-3801897" y="3163483"/>
            <a:chExt cx="3571900" cy="1095637"/>
          </a:xfrm>
        </p:grpSpPr>
        <p:sp>
          <p:nvSpPr>
            <p:cNvPr id="20" name="19 Rectángulo redondeado"/>
            <p:cNvSpPr/>
            <p:nvPr/>
          </p:nvSpPr>
          <p:spPr>
            <a:xfrm>
              <a:off x="-3801897" y="3222235"/>
              <a:ext cx="3571900" cy="870158"/>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13" name="20 CuadroTexto"/>
            <p:cNvSpPr txBox="1">
              <a:spLocks noChangeArrowheads="1"/>
            </p:cNvSpPr>
            <p:nvPr/>
          </p:nvSpPr>
          <p:spPr bwMode="auto">
            <a:xfrm>
              <a:off x="-3738627" y="3163483"/>
              <a:ext cx="3387841" cy="1095637"/>
            </a:xfrm>
            <a:prstGeom prst="rect">
              <a:avLst/>
            </a:prstGeom>
            <a:noFill/>
            <a:ln w="9525">
              <a:noFill/>
              <a:miter lim="800000"/>
              <a:headEnd/>
              <a:tailEnd/>
            </a:ln>
          </p:spPr>
          <p:txBody>
            <a:bodyPr>
              <a:spAutoFit/>
            </a:bodyPr>
            <a:lstStyle/>
            <a:p>
              <a:pPr>
                <a:defRPr/>
              </a:pPr>
              <a:r>
                <a:rPr lang="es-CL" sz="1400" b="1" dirty="0" err="1"/>
                <a:t>Nütramkan</a:t>
              </a:r>
              <a:r>
                <a:rPr lang="es-CL" sz="1400" b="1" dirty="0"/>
                <a:t> </a:t>
              </a:r>
              <a:r>
                <a:rPr lang="es-CL" sz="1400" b="1" dirty="0" err="1"/>
                <a:t>nienolu</a:t>
              </a:r>
              <a:r>
                <a:rPr lang="es-CL" sz="1400" b="1" dirty="0"/>
                <a:t> </a:t>
              </a:r>
              <a:r>
                <a:rPr lang="es-CL" sz="1400" b="1" dirty="0" err="1"/>
                <a:t>rekülüwün</a:t>
              </a:r>
              <a:r>
                <a:rPr lang="es-CL" sz="1400" b="1" dirty="0"/>
                <a:t> </a:t>
              </a:r>
              <a:r>
                <a:rPr lang="es-CL" sz="1400" b="1" dirty="0" err="1"/>
                <a:t>zugu</a:t>
              </a:r>
              <a:r>
                <a:rPr lang="es-CL" sz="1400" b="1" dirty="0"/>
                <a:t>.</a:t>
              </a:r>
              <a:r>
                <a:rPr lang="es-CL" sz="1400" dirty="0"/>
                <a:t> </a:t>
              </a:r>
              <a:r>
                <a:rPr lang="es-CL" sz="1400" dirty="0" err="1"/>
                <a:t>Chumuealu</a:t>
              </a:r>
              <a:r>
                <a:rPr lang="es-CL" sz="1400" dirty="0"/>
                <a:t> am </a:t>
              </a:r>
              <a:r>
                <a:rPr lang="es-CL" sz="1400" dirty="0" err="1"/>
                <a:t>faw</a:t>
              </a:r>
              <a:r>
                <a:rPr lang="es-CL" sz="1400" dirty="0"/>
                <a:t> </a:t>
              </a:r>
              <a:r>
                <a:rPr lang="es-CL" sz="1400" dirty="0" err="1"/>
                <a:t>xipayay</a:t>
              </a:r>
              <a:r>
                <a:rPr lang="es-CL" sz="1400" dirty="0"/>
                <a:t> </a:t>
              </a:r>
              <a:r>
                <a:rPr lang="es-CL" sz="1400" dirty="0" err="1"/>
                <a:t>kiñe</a:t>
              </a:r>
              <a:r>
                <a:rPr lang="es-CL" sz="1400" dirty="0"/>
                <a:t> </a:t>
              </a:r>
              <a:r>
                <a:rPr lang="es-CL" sz="1400" dirty="0" err="1"/>
                <a:t>zugu</a:t>
              </a:r>
              <a:r>
                <a:rPr lang="es-CL" sz="1400" dirty="0"/>
                <a:t>, </a:t>
              </a:r>
              <a:r>
                <a:rPr lang="es-CL" sz="1400" dirty="0" err="1"/>
                <a:t>chumuelu</a:t>
              </a:r>
              <a:r>
                <a:rPr lang="es-CL" sz="1400" dirty="0"/>
                <a:t> am </a:t>
              </a:r>
              <a:r>
                <a:rPr lang="es-CL" sz="1400" dirty="0" err="1"/>
                <a:t>kañ</a:t>
              </a:r>
              <a:r>
                <a:rPr lang="es-CL" sz="1400" dirty="0"/>
                <a:t> </a:t>
              </a:r>
              <a:r>
                <a:rPr lang="es-CL" sz="1400" dirty="0" err="1"/>
                <a:t>püle</a:t>
              </a:r>
              <a:r>
                <a:rPr lang="es-CL" sz="1400" dirty="0"/>
                <a:t> </a:t>
              </a:r>
              <a:r>
                <a:rPr lang="es-CL" sz="1400" dirty="0" err="1"/>
                <a:t>entugeay</a:t>
              </a:r>
              <a:r>
                <a:rPr lang="es-CL" sz="1400" dirty="0"/>
                <a:t>, </a:t>
              </a:r>
              <a:r>
                <a:rPr lang="es-CL" sz="1400" dirty="0" err="1"/>
                <a:t>kiñe</a:t>
              </a:r>
              <a:r>
                <a:rPr lang="es-CL" sz="1400" dirty="0"/>
                <a:t> </a:t>
              </a:r>
              <a:r>
                <a:rPr lang="es-CL" sz="1400" dirty="0" err="1"/>
                <a:t>zugu</a:t>
              </a:r>
              <a:r>
                <a:rPr lang="es-CL" sz="1400" dirty="0"/>
                <a:t> </a:t>
              </a:r>
              <a:r>
                <a:rPr lang="es-CL" sz="1400" dirty="0" err="1"/>
                <a:t>geafuy</a:t>
              </a:r>
              <a:r>
                <a:rPr lang="es-CL" sz="1400" dirty="0"/>
                <a:t>.</a:t>
              </a:r>
              <a:r>
                <a:rPr lang="es-ES" sz="1400" dirty="0"/>
                <a:t> </a:t>
              </a:r>
              <a:endParaRPr lang="es-CL" sz="1400" dirty="0"/>
            </a:p>
            <a:p>
              <a:pPr>
                <a:defRPr/>
              </a:pPr>
              <a:r>
                <a:rPr lang="es-CL" sz="1000" b="1" i="1" dirty="0">
                  <a:solidFill>
                    <a:srgbClr val="5F5F5F"/>
                  </a:solidFill>
                </a:rPr>
                <a:t>Cuestionamiento sin fundamento, ejemplo: por qué aquí y no en otro lado.</a:t>
              </a:r>
            </a:p>
            <a:p>
              <a:pPr>
                <a:defRPr/>
              </a:pPr>
              <a:endParaRPr lang="es-CL" sz="1400" dirty="0">
                <a:latin typeface="+mj-lt"/>
              </a:endParaRPr>
            </a:p>
          </p:txBody>
        </p:sp>
      </p:grpSp>
      <p:grpSp>
        <p:nvGrpSpPr>
          <p:cNvPr id="5" name="60 Grupo"/>
          <p:cNvGrpSpPr>
            <a:grpSpLocks/>
          </p:cNvGrpSpPr>
          <p:nvPr/>
        </p:nvGrpSpPr>
        <p:grpSpPr bwMode="auto">
          <a:xfrm>
            <a:off x="-5072063" y="4594225"/>
            <a:ext cx="4945063" cy="1090613"/>
            <a:chOff x="544638" y="4178962"/>
            <a:chExt cx="3583017" cy="1092074"/>
          </a:xfrm>
        </p:grpSpPr>
        <p:sp>
          <p:nvSpPr>
            <p:cNvPr id="25" name="24 Rectángulo redondeado"/>
            <p:cNvSpPr/>
            <p:nvPr/>
          </p:nvSpPr>
          <p:spPr>
            <a:xfrm>
              <a:off x="544638" y="4178962"/>
              <a:ext cx="3571515" cy="956955"/>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11" name="25 CuadroTexto"/>
            <p:cNvSpPr txBox="1">
              <a:spLocks noChangeArrowheads="1"/>
            </p:cNvSpPr>
            <p:nvPr/>
          </p:nvSpPr>
          <p:spPr bwMode="auto">
            <a:xfrm>
              <a:off x="597549" y="4295005"/>
              <a:ext cx="3530106" cy="976031"/>
            </a:xfrm>
            <a:prstGeom prst="rect">
              <a:avLst/>
            </a:prstGeom>
            <a:noFill/>
            <a:ln w="9525">
              <a:noFill/>
              <a:miter lim="800000"/>
              <a:headEnd/>
              <a:tailEnd/>
            </a:ln>
          </p:spPr>
          <p:txBody>
            <a:bodyPr>
              <a:spAutoFit/>
            </a:bodyPr>
            <a:lstStyle/>
            <a:p>
              <a:pPr>
                <a:defRPr/>
              </a:pPr>
              <a:r>
                <a:rPr lang="es-ES" sz="1400" b="1" dirty="0" err="1"/>
                <a:t>Kullitun</a:t>
              </a:r>
              <a:r>
                <a:rPr lang="es-ES" sz="1400" b="1" dirty="0"/>
                <a:t> </a:t>
              </a:r>
              <a:r>
                <a:rPr lang="es-ES" sz="1400" b="1" dirty="0" err="1"/>
                <a:t>nütramkan</a:t>
              </a:r>
              <a:r>
                <a:rPr lang="es-ES" sz="1400" b="1" dirty="0"/>
                <a:t>.</a:t>
              </a:r>
              <a:r>
                <a:rPr lang="es-ES" sz="1400" dirty="0"/>
                <a:t> </a:t>
              </a:r>
              <a:r>
                <a:rPr lang="es-ES" sz="1400" dirty="0" err="1"/>
                <a:t>Tunten</a:t>
              </a:r>
              <a:r>
                <a:rPr lang="es-ES" sz="1400" dirty="0"/>
                <a:t> am </a:t>
              </a:r>
              <a:r>
                <a:rPr lang="es-ES" sz="1400" dirty="0" err="1"/>
                <a:t>kulligean</a:t>
              </a:r>
              <a:r>
                <a:rPr lang="es-ES" sz="1400" dirty="0"/>
                <a:t> </a:t>
              </a:r>
              <a:r>
                <a:rPr lang="es-ES" sz="1400" dirty="0" err="1"/>
                <a:t>nüñmageli</a:t>
              </a:r>
              <a:r>
                <a:rPr lang="es-ES" sz="1400" dirty="0"/>
                <a:t> </a:t>
              </a:r>
              <a:r>
                <a:rPr lang="es-ES" sz="1400" dirty="0" err="1"/>
                <a:t>ñi</a:t>
              </a:r>
              <a:r>
                <a:rPr lang="es-ES" sz="1400" dirty="0"/>
                <a:t> </a:t>
              </a:r>
              <a:r>
                <a:rPr lang="es-ES" sz="1400" dirty="0" err="1"/>
                <a:t>mapu</a:t>
              </a:r>
              <a:r>
                <a:rPr lang="es-ES" sz="1400" dirty="0"/>
                <a:t>, </a:t>
              </a:r>
              <a:r>
                <a:rPr lang="es-ES" sz="1400" dirty="0" err="1"/>
                <a:t>kiñe</a:t>
              </a:r>
              <a:r>
                <a:rPr lang="es-ES" sz="1400" dirty="0"/>
                <a:t> </a:t>
              </a:r>
              <a:r>
                <a:rPr lang="es-ES" sz="1400" dirty="0" err="1"/>
                <a:t>zugu</a:t>
              </a:r>
              <a:r>
                <a:rPr lang="es-ES" sz="1400" dirty="0"/>
                <a:t> </a:t>
              </a:r>
              <a:r>
                <a:rPr lang="es-ES" sz="1400" dirty="0" err="1"/>
                <a:t>geafuy</a:t>
              </a:r>
              <a:r>
                <a:rPr lang="es-ES" sz="1400" dirty="0"/>
                <a:t> </a:t>
              </a:r>
              <a:endParaRPr lang="es-CL" sz="1400" dirty="0"/>
            </a:p>
            <a:p>
              <a:pPr>
                <a:defRPr/>
              </a:pPr>
              <a:r>
                <a:rPr lang="es-CL" sz="1000" b="1" i="1" dirty="0">
                  <a:solidFill>
                    <a:srgbClr val="5F5F5F"/>
                  </a:solidFill>
                </a:rPr>
                <a:t>Negociaciones monetarias, ejemplo: cuanto va a ser lo que me van a pagar</a:t>
              </a:r>
            </a:p>
            <a:p>
              <a:pPr>
                <a:defRPr/>
              </a:pPr>
              <a:r>
                <a:rPr lang="es-CL" sz="1000" b="1" i="1" dirty="0">
                  <a:solidFill>
                    <a:srgbClr val="5F5F5F"/>
                  </a:solidFill>
                </a:rPr>
                <a:t>por la expropiación.</a:t>
              </a:r>
            </a:p>
            <a:p>
              <a:pPr>
                <a:defRPr/>
              </a:pPr>
              <a:endParaRPr lang="es-CL" sz="1000" b="1" i="1" dirty="0">
                <a:solidFill>
                  <a:srgbClr val="5F5F5F"/>
                </a:solidFill>
                <a:latin typeface="+mj-lt"/>
              </a:endParaRPr>
            </a:p>
          </p:txBody>
        </p:sp>
      </p:grpSp>
      <p:grpSp>
        <p:nvGrpSpPr>
          <p:cNvPr id="6" name="64 Grupo"/>
          <p:cNvGrpSpPr>
            <a:grpSpLocks/>
          </p:cNvGrpSpPr>
          <p:nvPr/>
        </p:nvGrpSpPr>
        <p:grpSpPr bwMode="auto">
          <a:xfrm>
            <a:off x="-5072063" y="5632450"/>
            <a:ext cx="4929188" cy="1320800"/>
            <a:chOff x="544638" y="5217128"/>
            <a:chExt cx="3571900" cy="1321166"/>
          </a:xfrm>
        </p:grpSpPr>
        <p:sp>
          <p:nvSpPr>
            <p:cNvPr id="30" name="29 Rectángulo redondeado"/>
            <p:cNvSpPr/>
            <p:nvPr/>
          </p:nvSpPr>
          <p:spPr>
            <a:xfrm>
              <a:off x="544638" y="5217128"/>
              <a:ext cx="3571900" cy="1114734"/>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09" name="30 CuadroTexto"/>
            <p:cNvSpPr txBox="1">
              <a:spLocks noChangeArrowheads="1"/>
            </p:cNvSpPr>
            <p:nvPr/>
          </p:nvSpPr>
          <p:spPr bwMode="auto">
            <a:xfrm>
              <a:off x="597555" y="5290173"/>
              <a:ext cx="3459164" cy="1248121"/>
            </a:xfrm>
            <a:prstGeom prst="rect">
              <a:avLst/>
            </a:prstGeom>
            <a:noFill/>
            <a:ln w="9525">
              <a:noFill/>
              <a:miter lim="800000"/>
              <a:headEnd/>
              <a:tailEnd/>
            </a:ln>
          </p:spPr>
          <p:txBody>
            <a:bodyPr>
              <a:spAutoFit/>
            </a:bodyPr>
            <a:lstStyle/>
            <a:p>
              <a:pPr>
                <a:defRPr/>
              </a:pPr>
              <a:r>
                <a:rPr lang="es-ES" sz="1400" b="1" dirty="0" err="1"/>
                <a:t>Zuguyegen</a:t>
              </a:r>
              <a:r>
                <a:rPr lang="es-ES" sz="1400" b="1" dirty="0"/>
                <a:t> </a:t>
              </a:r>
              <a:r>
                <a:rPr lang="es-ES" sz="1400" b="1" dirty="0" err="1"/>
                <a:t>mew</a:t>
              </a:r>
              <a:r>
                <a:rPr lang="es-ES" sz="1400" b="1" dirty="0"/>
                <a:t> </a:t>
              </a:r>
              <a:r>
                <a:rPr lang="es-ES" sz="1400" b="1" dirty="0" err="1"/>
                <a:t>Kiñe</a:t>
              </a:r>
              <a:r>
                <a:rPr lang="es-ES" sz="1400" b="1" dirty="0"/>
                <a:t> </a:t>
              </a:r>
              <a:r>
                <a:rPr lang="es-ES" sz="1400" b="1" dirty="0" err="1"/>
                <a:t>xokiñche</a:t>
              </a:r>
              <a:r>
                <a:rPr lang="es-ES" sz="1400" b="1" dirty="0"/>
                <a:t> </a:t>
              </a:r>
              <a:r>
                <a:rPr lang="es-ES" sz="1400" b="1" dirty="0" err="1"/>
                <a:t>ñi</a:t>
              </a:r>
              <a:r>
                <a:rPr lang="es-ES" sz="1400" b="1" dirty="0"/>
                <a:t> </a:t>
              </a:r>
              <a:r>
                <a:rPr lang="es-ES" sz="1400" b="1" dirty="0" err="1"/>
                <a:t>chumechi</a:t>
              </a:r>
              <a:r>
                <a:rPr lang="es-ES" sz="1400" b="1" dirty="0"/>
                <a:t> </a:t>
              </a:r>
              <a:r>
                <a:rPr lang="es-ES" sz="1400" b="1" dirty="0" err="1"/>
                <a:t>zeumay</a:t>
              </a:r>
              <a:r>
                <a:rPr lang="es-ES" sz="1400" b="1" dirty="0"/>
                <a:t> </a:t>
              </a:r>
              <a:r>
                <a:rPr lang="es-ES" sz="1400" b="1" dirty="0" err="1"/>
                <a:t>kiñe</a:t>
              </a:r>
              <a:r>
                <a:rPr lang="es-ES" sz="1400" b="1" dirty="0"/>
                <a:t> </a:t>
              </a:r>
              <a:r>
                <a:rPr lang="es-ES" sz="1400" b="1" dirty="0" err="1"/>
                <a:t>rupan</a:t>
              </a:r>
              <a:r>
                <a:rPr lang="es-ES" sz="1400" b="1" dirty="0"/>
                <a:t> </a:t>
              </a:r>
              <a:r>
                <a:rPr lang="es-ES" sz="1400" b="1" dirty="0" err="1"/>
                <a:t>zugu</a:t>
              </a:r>
              <a:r>
                <a:rPr lang="es-ES" sz="1400" b="1" dirty="0"/>
                <a:t>.</a:t>
              </a:r>
              <a:r>
                <a:rPr lang="es-ES" sz="1400" dirty="0"/>
                <a:t> </a:t>
              </a:r>
              <a:r>
                <a:rPr lang="es-ES" sz="1400" dirty="0" err="1"/>
                <a:t>Kiñe</a:t>
              </a:r>
              <a:r>
                <a:rPr lang="es-ES" sz="1400" dirty="0"/>
                <a:t> </a:t>
              </a:r>
              <a:r>
                <a:rPr lang="es-ES" sz="1400" dirty="0" err="1"/>
                <a:t>küzau</a:t>
              </a:r>
              <a:r>
                <a:rPr lang="es-ES" sz="1400" dirty="0"/>
                <a:t> </a:t>
              </a:r>
              <a:r>
                <a:rPr lang="es-ES" sz="1400" dirty="0" err="1"/>
                <a:t>fey</a:t>
              </a:r>
              <a:r>
                <a:rPr lang="es-ES" sz="1400" dirty="0"/>
                <a:t> ti </a:t>
              </a:r>
              <a:r>
                <a:rPr lang="es-ES" sz="1400" dirty="0" err="1"/>
                <a:t>chi</a:t>
              </a:r>
              <a:r>
                <a:rPr lang="es-ES" sz="1400" dirty="0"/>
                <a:t> </a:t>
              </a:r>
              <a:r>
                <a:rPr lang="es-ES" sz="1400" dirty="0" err="1"/>
                <a:t>xokinche</a:t>
              </a:r>
              <a:r>
                <a:rPr lang="es-ES" sz="1400" dirty="0"/>
                <a:t> </a:t>
              </a:r>
              <a:r>
                <a:rPr lang="es-ES" sz="1400" dirty="0" err="1"/>
                <a:t>wesha</a:t>
              </a:r>
              <a:r>
                <a:rPr lang="es-ES" sz="1400" dirty="0"/>
                <a:t> </a:t>
              </a:r>
              <a:r>
                <a:rPr lang="es-ES" sz="1400" dirty="0" err="1"/>
                <a:t>femi</a:t>
              </a:r>
              <a:r>
                <a:rPr lang="es-ES" sz="1400" dirty="0"/>
                <a:t> </a:t>
              </a:r>
              <a:r>
                <a:rPr lang="es-ES" sz="1400" dirty="0" err="1"/>
                <a:t>wünetu</a:t>
              </a:r>
              <a:r>
                <a:rPr lang="es-ES" sz="1400" dirty="0"/>
                <a:t>, </a:t>
              </a:r>
              <a:r>
                <a:rPr lang="es-ES" sz="1400" dirty="0" err="1"/>
                <a:t>kiñe</a:t>
              </a:r>
              <a:r>
                <a:rPr lang="es-ES" sz="1400" dirty="0"/>
                <a:t> </a:t>
              </a:r>
              <a:r>
                <a:rPr lang="es-ES" sz="1400" dirty="0" err="1"/>
                <a:t>zugu</a:t>
              </a:r>
              <a:r>
                <a:rPr lang="es-ES" sz="1400" dirty="0"/>
                <a:t> </a:t>
              </a:r>
              <a:r>
                <a:rPr lang="es-ES" sz="1400" dirty="0" err="1"/>
                <a:t>geafuy</a:t>
              </a:r>
              <a:endParaRPr lang="es-CL" sz="1400" dirty="0"/>
            </a:p>
            <a:p>
              <a:pPr>
                <a:defRPr/>
              </a:pPr>
              <a:r>
                <a:rPr lang="es-CL" sz="1000" b="1" i="1" dirty="0">
                  <a:solidFill>
                    <a:srgbClr val="5F5F5F"/>
                  </a:solidFill>
                </a:rPr>
                <a:t>Referencias al actuar de la empresa en proyectos anteriores, ejemplo: es que  un proyecto x de la empresa tuvo una emergencia ambiental.</a:t>
              </a:r>
            </a:p>
            <a:p>
              <a:pPr>
                <a:defRPr/>
              </a:pPr>
              <a:endParaRPr lang="es-CL" sz="1400" dirty="0">
                <a:latin typeface="+mj-lt"/>
              </a:endParaRPr>
            </a:p>
          </p:txBody>
        </p:sp>
      </p:grpSp>
      <p:grpSp>
        <p:nvGrpSpPr>
          <p:cNvPr id="7" name="47 Grupo"/>
          <p:cNvGrpSpPr>
            <a:grpSpLocks/>
          </p:cNvGrpSpPr>
          <p:nvPr/>
        </p:nvGrpSpPr>
        <p:grpSpPr bwMode="auto">
          <a:xfrm>
            <a:off x="-5045075" y="1731963"/>
            <a:ext cx="4929187" cy="1046162"/>
            <a:chOff x="500034" y="1316020"/>
            <a:chExt cx="3571900" cy="1046497"/>
          </a:xfrm>
        </p:grpSpPr>
        <p:sp>
          <p:nvSpPr>
            <p:cNvPr id="10" name="9 Rectángulo redondeado"/>
            <p:cNvSpPr/>
            <p:nvPr/>
          </p:nvSpPr>
          <p:spPr>
            <a:xfrm>
              <a:off x="500034" y="1316020"/>
              <a:ext cx="3571900" cy="8988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07" name="36 CuadroTexto"/>
            <p:cNvSpPr txBox="1">
              <a:spLocks noChangeArrowheads="1"/>
            </p:cNvSpPr>
            <p:nvPr/>
          </p:nvSpPr>
          <p:spPr bwMode="auto">
            <a:xfrm>
              <a:off x="571357" y="1387480"/>
              <a:ext cx="3429254" cy="975037"/>
            </a:xfrm>
            <a:prstGeom prst="rect">
              <a:avLst/>
            </a:prstGeom>
            <a:noFill/>
            <a:ln w="9525">
              <a:noFill/>
              <a:miter lim="800000"/>
              <a:headEnd/>
              <a:tailEnd/>
            </a:ln>
          </p:spPr>
          <p:txBody>
            <a:bodyPr>
              <a:spAutoFit/>
            </a:bodyPr>
            <a:lstStyle/>
            <a:p>
              <a:pPr>
                <a:defRPr/>
              </a:pPr>
              <a:r>
                <a:rPr lang="es-CL" sz="1400" b="1" dirty="0" err="1"/>
                <a:t>Kiñe</a:t>
              </a:r>
              <a:r>
                <a:rPr lang="es-CL" sz="1400" b="1" dirty="0"/>
                <a:t> </a:t>
              </a:r>
              <a:r>
                <a:rPr lang="es-CL" sz="1400" b="1" dirty="0" err="1"/>
                <a:t>ramtun</a:t>
              </a:r>
              <a:r>
                <a:rPr lang="es-CL" sz="1400" b="1" dirty="0"/>
                <a:t> </a:t>
              </a:r>
              <a:r>
                <a:rPr lang="es-CL" sz="1400" b="1" dirty="0" err="1"/>
                <a:t>elzuguam</a:t>
              </a:r>
              <a:r>
                <a:rPr lang="es-CL" sz="1400" dirty="0"/>
                <a:t>. </a:t>
              </a:r>
              <a:r>
                <a:rPr lang="es-CL" sz="1400" dirty="0" err="1"/>
                <a:t>Zewmagenoam</a:t>
              </a:r>
              <a:r>
                <a:rPr lang="es-CL" sz="1400" dirty="0"/>
                <a:t> </a:t>
              </a:r>
              <a:r>
                <a:rPr lang="es-CL" sz="1400" dirty="0" err="1"/>
                <a:t>kiñe</a:t>
              </a:r>
              <a:r>
                <a:rPr lang="es-CL" sz="1400" dirty="0"/>
                <a:t> </a:t>
              </a:r>
              <a:r>
                <a:rPr lang="es-CL" sz="1400" dirty="0" err="1"/>
                <a:t>küzaw</a:t>
              </a:r>
              <a:r>
                <a:rPr lang="es-CL" sz="1400" dirty="0"/>
                <a:t>, </a:t>
              </a:r>
              <a:r>
                <a:rPr lang="es-CL" sz="1400" dirty="0" err="1"/>
                <a:t>kelluntukugen</a:t>
              </a:r>
              <a:r>
                <a:rPr lang="es-CL" sz="1400" dirty="0"/>
                <a:t> </a:t>
              </a:r>
              <a:r>
                <a:rPr lang="es-CL" sz="1400" dirty="0" err="1"/>
                <a:t>pataka</a:t>
              </a:r>
              <a:r>
                <a:rPr lang="es-CL" sz="1400" dirty="0"/>
                <a:t> che </a:t>
              </a:r>
              <a:r>
                <a:rPr lang="es-CL" sz="1400" dirty="0" err="1"/>
                <a:t>mew</a:t>
              </a:r>
              <a:r>
                <a:rPr lang="es-CL" sz="1400" dirty="0"/>
                <a:t> </a:t>
              </a:r>
              <a:r>
                <a:rPr lang="es-CL" sz="1400" dirty="0" err="1"/>
                <a:t>kiñe</a:t>
              </a:r>
              <a:r>
                <a:rPr lang="es-CL" sz="1400" dirty="0"/>
                <a:t> </a:t>
              </a:r>
              <a:r>
                <a:rPr lang="es-CL" sz="1400" dirty="0" err="1"/>
                <a:t>zugu</a:t>
              </a:r>
              <a:r>
                <a:rPr lang="es-CL" sz="1400" dirty="0"/>
                <a:t> </a:t>
              </a:r>
              <a:r>
                <a:rPr lang="es-CL" sz="1400" dirty="0" err="1"/>
                <a:t>geafuy</a:t>
              </a:r>
              <a:endParaRPr lang="es-CL" sz="1400" dirty="0"/>
            </a:p>
            <a:p>
              <a:pPr>
                <a:defRPr/>
              </a:pPr>
              <a:r>
                <a:rPr lang="es-CL" sz="1000" b="1" i="1" dirty="0">
                  <a:solidFill>
                    <a:srgbClr val="5F5F5F"/>
                  </a:solidFill>
                </a:rPr>
                <a:t>Un plebiscito, ejemplo: no al proyecto, adjuntando a su vez un listado con 1000 firmas.</a:t>
              </a:r>
            </a:p>
            <a:p>
              <a:pPr>
                <a:defRPr/>
              </a:pPr>
              <a:endParaRPr lang="es-CL" sz="1000" b="1" i="1" dirty="0">
                <a:solidFill>
                  <a:srgbClr val="5F5F5F"/>
                </a:solidFill>
                <a:latin typeface="+mj-lt"/>
              </a:endParaRPr>
            </a:p>
          </p:txBody>
        </p:sp>
      </p:grpSp>
      <p:grpSp>
        <p:nvGrpSpPr>
          <p:cNvPr id="8" name="48 Grupo"/>
          <p:cNvGrpSpPr>
            <a:grpSpLocks/>
          </p:cNvGrpSpPr>
          <p:nvPr/>
        </p:nvGrpSpPr>
        <p:grpSpPr bwMode="auto">
          <a:xfrm>
            <a:off x="5216525" y="1844675"/>
            <a:ext cx="571500" cy="646113"/>
            <a:chOff x="5214942" y="3542848"/>
            <a:chExt cx="571504" cy="646331"/>
          </a:xfrm>
        </p:grpSpPr>
        <p:sp>
          <p:nvSpPr>
            <p:cNvPr id="50" name="49 Elipse"/>
            <p:cNvSpPr/>
            <p:nvPr/>
          </p:nvSpPr>
          <p:spPr>
            <a:xfrm>
              <a:off x="5214942" y="3571433"/>
              <a:ext cx="571504" cy="57169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53" name="50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grpSp>
        <p:nvGrpSpPr>
          <p:cNvPr id="9" name="54 Grupo"/>
          <p:cNvGrpSpPr>
            <a:grpSpLocks/>
          </p:cNvGrpSpPr>
          <p:nvPr/>
        </p:nvGrpSpPr>
        <p:grpSpPr bwMode="auto">
          <a:xfrm>
            <a:off x="5216525" y="2916238"/>
            <a:ext cx="571500" cy="646112"/>
            <a:chOff x="5214942" y="3542848"/>
            <a:chExt cx="571504" cy="646331"/>
          </a:xfrm>
        </p:grpSpPr>
        <p:sp>
          <p:nvSpPr>
            <p:cNvPr id="56" name="55 Elipse"/>
            <p:cNvSpPr/>
            <p:nvPr/>
          </p:nvSpPr>
          <p:spPr>
            <a:xfrm>
              <a:off x="5214942" y="3571433"/>
              <a:ext cx="571504" cy="57169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51" name="56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grpSp>
        <p:nvGrpSpPr>
          <p:cNvPr id="11" name="57 Grupo"/>
          <p:cNvGrpSpPr>
            <a:grpSpLocks/>
          </p:cNvGrpSpPr>
          <p:nvPr/>
        </p:nvGrpSpPr>
        <p:grpSpPr bwMode="auto">
          <a:xfrm>
            <a:off x="5216525" y="3756025"/>
            <a:ext cx="571500" cy="646113"/>
            <a:chOff x="5214942" y="3542848"/>
            <a:chExt cx="571504" cy="646331"/>
          </a:xfrm>
        </p:grpSpPr>
        <p:sp>
          <p:nvSpPr>
            <p:cNvPr id="59" name="58 Elipse"/>
            <p:cNvSpPr/>
            <p:nvPr/>
          </p:nvSpPr>
          <p:spPr>
            <a:xfrm>
              <a:off x="5214942" y="3571433"/>
              <a:ext cx="571504" cy="57169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49" name="59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grpSp>
        <p:nvGrpSpPr>
          <p:cNvPr id="12" name="61 Grupo"/>
          <p:cNvGrpSpPr>
            <a:grpSpLocks/>
          </p:cNvGrpSpPr>
          <p:nvPr/>
        </p:nvGrpSpPr>
        <p:grpSpPr bwMode="auto">
          <a:xfrm>
            <a:off x="5216525" y="4613275"/>
            <a:ext cx="571500" cy="646113"/>
            <a:chOff x="5214942" y="3542848"/>
            <a:chExt cx="571504" cy="646331"/>
          </a:xfrm>
        </p:grpSpPr>
        <p:sp>
          <p:nvSpPr>
            <p:cNvPr id="63" name="62 Elipse"/>
            <p:cNvSpPr/>
            <p:nvPr/>
          </p:nvSpPr>
          <p:spPr>
            <a:xfrm>
              <a:off x="5214942" y="3571433"/>
              <a:ext cx="571504" cy="57169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47" name="63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grpSp>
        <p:nvGrpSpPr>
          <p:cNvPr id="13" name="65 Grupo"/>
          <p:cNvGrpSpPr>
            <a:grpSpLocks/>
          </p:cNvGrpSpPr>
          <p:nvPr/>
        </p:nvGrpSpPr>
        <p:grpSpPr bwMode="auto">
          <a:xfrm>
            <a:off x="5214938" y="5770563"/>
            <a:ext cx="571500" cy="646112"/>
            <a:chOff x="5214942" y="3542848"/>
            <a:chExt cx="571504" cy="646331"/>
          </a:xfrm>
        </p:grpSpPr>
        <p:sp>
          <p:nvSpPr>
            <p:cNvPr id="67" name="66 Elipse"/>
            <p:cNvSpPr/>
            <p:nvPr/>
          </p:nvSpPr>
          <p:spPr>
            <a:xfrm>
              <a:off x="5214942" y="3571433"/>
              <a:ext cx="571504" cy="57169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45" name="67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sp>
        <p:nvSpPr>
          <p:cNvPr id="42" name="41 CuadroTexto"/>
          <p:cNvSpPr txBox="1">
            <a:spLocks noChangeArrowheads="1"/>
          </p:cNvSpPr>
          <p:nvPr/>
        </p:nvSpPr>
        <p:spPr bwMode="auto">
          <a:xfrm>
            <a:off x="-5045075" y="1168400"/>
            <a:ext cx="45878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s-CL">
                <a:solidFill>
                  <a:srgbClr val="FF0000"/>
                </a:solidFill>
                <a:latin typeface="Impact" pitchFamily="34" charset="0"/>
              </a:rPr>
              <a:t>PEPEYEM INAKELLUNTUKUKELU FEMGELAY TA TÜFA:</a:t>
            </a:r>
            <a:endParaRPr lang="es-CL" altLang="es-CL">
              <a:solidFill>
                <a:srgbClr val="FF0000"/>
              </a:solidFill>
              <a:latin typeface="Impact" pitchFamily="34" charset="0"/>
            </a:endParaRPr>
          </a:p>
          <a:p>
            <a:pPr eaLnBrk="1" hangingPunct="1"/>
            <a:r>
              <a:rPr lang="es-CL" altLang="es-CL" sz="1200" i="1">
                <a:solidFill>
                  <a:srgbClr val="5F5F5F"/>
                </a:solidFill>
                <a:latin typeface="Impact" pitchFamily="34" charset="0"/>
              </a:rPr>
              <a:t>UNA OBSERVACIÓN CIUDADANA NO ES:</a:t>
            </a:r>
            <a:endParaRPr lang="es-CL" altLang="es-CL" sz="1200" b="1" i="1">
              <a:solidFill>
                <a:srgbClr val="5F5F5F"/>
              </a:solidFill>
              <a:latin typeface="Impact" pitchFamily="34" charset="0"/>
            </a:endParaRPr>
          </a:p>
          <a:p>
            <a:pPr eaLnBrk="1" hangingPunct="1"/>
            <a:endParaRPr lang="es-CL" altLang="es-CL" sz="1200" i="1">
              <a:solidFill>
                <a:srgbClr val="5F5F5F"/>
              </a:solidFill>
              <a:latin typeface="Impact" pitchFamily="34" charset="0"/>
            </a:endParaRPr>
          </a:p>
        </p:txBody>
      </p:sp>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753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5E-6 4.68208E-6 L -0.59966 0.00578 " pathEditMode="relative" rAng="0" ptsTypes="AA">
                                      <p:cBhvr>
                                        <p:cTn id="6" dur="500" fill="hold"/>
                                        <p:tgtEl>
                                          <p:spTgt spid="2"/>
                                        </p:tgtEl>
                                        <p:attrNameLst>
                                          <p:attrName>ppt_x</p:attrName>
                                          <p:attrName>ppt_y</p:attrName>
                                        </p:attrNameLst>
                                      </p:cBhvr>
                                      <p:rCtr x="-30000" y="300"/>
                                    </p:animMotion>
                                  </p:childTnLst>
                                </p:cTn>
                              </p:par>
                            </p:childTnLst>
                          </p:cTn>
                        </p:par>
                        <p:par>
                          <p:cTn id="7" fill="hold" nodeType="afterGroup">
                            <p:stCondLst>
                              <p:cond delay="500"/>
                            </p:stCondLst>
                            <p:childTnLst>
                              <p:par>
                                <p:cTn id="8" presetID="64" presetClass="path" presetSubtype="0" accel="50000" decel="50000" fill="hold" nodeType="afterEffect">
                                  <p:stCondLst>
                                    <p:cond delay="0"/>
                                  </p:stCondLst>
                                  <p:childTnLst>
                                    <p:animMotion origin="layout" path="M 0 -4.44444E-6 L 0 -0.66805 " pathEditMode="relative" rAng="0" ptsTypes="AA">
                                      <p:cBhvr>
                                        <p:cTn id="9" dur="500" fill="hold"/>
                                        <p:tgtEl>
                                          <p:spTgt spid="5122"/>
                                        </p:tgtEl>
                                        <p:attrNameLst>
                                          <p:attrName>ppt_x</p:attrName>
                                          <p:attrName>ppt_y</p:attrName>
                                        </p:attrNameLst>
                                      </p:cBhvr>
                                      <p:rCtr x="0" y="-33400"/>
                                    </p:animMotion>
                                  </p:childTnLst>
                                </p:cTn>
                              </p:par>
                            </p:childTnLst>
                          </p:cTn>
                        </p:par>
                        <p:par>
                          <p:cTn id="10" fill="hold" nodeType="afterGroup">
                            <p:stCondLst>
                              <p:cond delay="1000"/>
                            </p:stCondLst>
                            <p:childTnLst>
                              <p:par>
                                <p:cTn id="11" presetID="63" presetClass="path" presetSubtype="0" accel="50000" decel="50000" fill="hold" grpId="0" nodeType="afterEffect">
                                  <p:stCondLst>
                                    <p:cond delay="0"/>
                                  </p:stCondLst>
                                  <p:childTnLst>
                                    <p:animMotion origin="layout" path="M -1.38889E-6 -1.32948E-6 L 0.61077 -1.32948E-6 " pathEditMode="relative" rAng="0" ptsTypes="AA">
                                      <p:cBhvr>
                                        <p:cTn id="12" dur="500" fill="hold"/>
                                        <p:tgtEl>
                                          <p:spTgt spid="42"/>
                                        </p:tgtEl>
                                        <p:attrNameLst>
                                          <p:attrName>ppt_x</p:attrName>
                                          <p:attrName>ppt_y</p:attrName>
                                        </p:attrNameLst>
                                      </p:cBhvr>
                                      <p:rCtr x="30500" y="0"/>
                                    </p:animMotion>
                                  </p:childTnLst>
                                </p:cTn>
                              </p:par>
                            </p:childTnLst>
                          </p:cTn>
                        </p:par>
                        <p:par>
                          <p:cTn id="13" fill="hold" nodeType="afterGroup">
                            <p:stCondLst>
                              <p:cond delay="1500"/>
                            </p:stCondLst>
                            <p:childTnLst>
                              <p:par>
                                <p:cTn id="14" presetID="63" presetClass="path" presetSubtype="0" accel="50000" decel="50000" fill="hold" nodeType="afterEffect">
                                  <p:stCondLst>
                                    <p:cond delay="0"/>
                                  </p:stCondLst>
                                  <p:childTnLst>
                                    <p:animMotion origin="layout" path="M -1.94444E-6 -2.42775E-6 L 0.62465 -2.42775E-6 " pathEditMode="relative" rAng="0" ptsTypes="AA">
                                      <p:cBhvr>
                                        <p:cTn id="15" dur="500" fill="hold"/>
                                        <p:tgtEl>
                                          <p:spTgt spid="7"/>
                                        </p:tgtEl>
                                        <p:attrNameLst>
                                          <p:attrName>ppt_x</p:attrName>
                                          <p:attrName>ppt_y</p:attrName>
                                        </p:attrNameLst>
                                      </p:cBhvr>
                                      <p:rCtr x="31200" y="0"/>
                                    </p:animMotion>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childTnLst>
                          </p:cTn>
                        </p:par>
                        <p:par>
                          <p:cTn id="22" fill="hold" nodeType="afterGroup">
                            <p:stCondLst>
                              <p:cond delay="4000"/>
                            </p:stCondLst>
                            <p:childTnLst>
                              <p:par>
                                <p:cTn id="23" presetID="63" presetClass="path" presetSubtype="0" accel="50000" decel="50000" fill="hold" nodeType="afterEffect">
                                  <p:stCondLst>
                                    <p:cond delay="0"/>
                                  </p:stCondLst>
                                  <p:childTnLst>
                                    <p:animMotion origin="layout" path="M -1.94444E-6 3.98844E-6 L 0.62465 3.98844E-6 " pathEditMode="relative" rAng="0" ptsTypes="AA">
                                      <p:cBhvr>
                                        <p:cTn id="24" dur="500" fill="hold"/>
                                        <p:tgtEl>
                                          <p:spTgt spid="3"/>
                                        </p:tgtEl>
                                        <p:attrNameLst>
                                          <p:attrName>ppt_x</p:attrName>
                                          <p:attrName>ppt_y</p:attrName>
                                        </p:attrNameLst>
                                      </p:cBhvr>
                                      <p:rCtr x="31200" y="0"/>
                                    </p:animMotion>
                                  </p:childTnLst>
                                </p:cTn>
                              </p:par>
                            </p:childTnLst>
                          </p:cTn>
                        </p:par>
                        <p:par>
                          <p:cTn id="25" fill="hold" nodeType="afterGroup">
                            <p:stCondLst>
                              <p:cond delay="4500"/>
                            </p:stCondLst>
                            <p:childTnLst>
                              <p:par>
                                <p:cTn id="26" presetID="53"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fltVal val="0"/>
                                          </p:val>
                                        </p:tav>
                                        <p:tav tm="100000">
                                          <p:val>
                                            <p:strVal val="#ppt_w"/>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Effect transition="in" filter="fade">
                                      <p:cBhvr>
                                        <p:cTn id="30" dur="2000"/>
                                        <p:tgtEl>
                                          <p:spTgt spid="9"/>
                                        </p:tgtEl>
                                      </p:cBhvr>
                                    </p:animEffect>
                                  </p:childTnLst>
                                </p:cTn>
                              </p:par>
                            </p:childTnLst>
                          </p:cTn>
                        </p:par>
                        <p:par>
                          <p:cTn id="31" fill="hold" nodeType="afterGroup">
                            <p:stCondLst>
                              <p:cond delay="6500"/>
                            </p:stCondLst>
                            <p:childTnLst>
                              <p:par>
                                <p:cTn id="32" presetID="63" presetClass="path" presetSubtype="0" accel="50000" decel="50000" fill="hold" nodeType="afterEffect">
                                  <p:stCondLst>
                                    <p:cond delay="0"/>
                                  </p:stCondLst>
                                  <p:childTnLst>
                                    <p:animMotion origin="layout" path="M 4.16667E-6 0.00046 L 0.62638 0.00046 " pathEditMode="relative" rAng="0" ptsTypes="AA">
                                      <p:cBhvr>
                                        <p:cTn id="33" dur="500" fill="hold"/>
                                        <p:tgtEl>
                                          <p:spTgt spid="4"/>
                                        </p:tgtEl>
                                        <p:attrNameLst>
                                          <p:attrName>ppt_x</p:attrName>
                                          <p:attrName>ppt_y</p:attrName>
                                        </p:attrNameLst>
                                      </p:cBhvr>
                                      <p:rCtr x="31300" y="0"/>
                                    </p:animMotion>
                                  </p:childTnLst>
                                </p:cTn>
                              </p:par>
                            </p:childTnLst>
                          </p:cTn>
                        </p:par>
                        <p:par>
                          <p:cTn id="34" fill="hold" nodeType="afterGroup">
                            <p:stCondLst>
                              <p:cond delay="7000"/>
                            </p:stCondLst>
                            <p:childTnLst>
                              <p:par>
                                <p:cTn id="35" presetID="53"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Effect transition="in" filter="fade">
                                      <p:cBhvr>
                                        <p:cTn id="39" dur="2000"/>
                                        <p:tgtEl>
                                          <p:spTgt spid="11"/>
                                        </p:tgtEl>
                                      </p:cBhvr>
                                    </p:animEffect>
                                  </p:childTnLst>
                                </p:cTn>
                              </p:par>
                            </p:childTnLst>
                          </p:cTn>
                        </p:par>
                        <p:par>
                          <p:cTn id="40" fill="hold" nodeType="afterGroup">
                            <p:stCondLst>
                              <p:cond delay="9000"/>
                            </p:stCondLst>
                            <p:childTnLst>
                              <p:par>
                                <p:cTn id="41" presetID="63" presetClass="path" presetSubtype="0" accel="50000" decel="50000" fill="hold" nodeType="afterEffect">
                                  <p:stCondLst>
                                    <p:cond delay="0"/>
                                  </p:stCondLst>
                                  <p:childTnLst>
                                    <p:animMotion origin="layout" path="M 1.38889E-6 4.16185E-6 L 0.62673 4.16185E-6 " pathEditMode="relative" rAng="0" ptsTypes="AA">
                                      <p:cBhvr>
                                        <p:cTn id="42" dur="500" fill="hold"/>
                                        <p:tgtEl>
                                          <p:spTgt spid="5"/>
                                        </p:tgtEl>
                                        <p:attrNameLst>
                                          <p:attrName>ppt_x</p:attrName>
                                          <p:attrName>ppt_y</p:attrName>
                                        </p:attrNameLst>
                                      </p:cBhvr>
                                      <p:rCtr x="31300" y="0"/>
                                    </p:animMotion>
                                  </p:childTnLst>
                                </p:cTn>
                              </p:par>
                            </p:childTnLst>
                          </p:cTn>
                        </p:par>
                        <p:par>
                          <p:cTn id="43" fill="hold" nodeType="afterGroup">
                            <p:stCondLst>
                              <p:cond delay="9500"/>
                            </p:stCondLst>
                            <p:childTnLst>
                              <p:par>
                                <p:cTn id="44" presetID="53"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000" fill="hold"/>
                                        <p:tgtEl>
                                          <p:spTgt spid="12"/>
                                        </p:tgtEl>
                                        <p:attrNameLst>
                                          <p:attrName>ppt_w</p:attrName>
                                        </p:attrNameLst>
                                      </p:cBhvr>
                                      <p:tavLst>
                                        <p:tav tm="0">
                                          <p:val>
                                            <p:fltVal val="0"/>
                                          </p:val>
                                        </p:tav>
                                        <p:tav tm="100000">
                                          <p:val>
                                            <p:strVal val="#ppt_w"/>
                                          </p:val>
                                        </p:tav>
                                      </p:tavLst>
                                    </p:anim>
                                    <p:anim calcmode="lin" valueType="num">
                                      <p:cBhvr>
                                        <p:cTn id="47" dur="2000" fill="hold"/>
                                        <p:tgtEl>
                                          <p:spTgt spid="12"/>
                                        </p:tgtEl>
                                        <p:attrNameLst>
                                          <p:attrName>ppt_h</p:attrName>
                                        </p:attrNameLst>
                                      </p:cBhvr>
                                      <p:tavLst>
                                        <p:tav tm="0">
                                          <p:val>
                                            <p:fltVal val="0"/>
                                          </p:val>
                                        </p:tav>
                                        <p:tav tm="100000">
                                          <p:val>
                                            <p:strVal val="#ppt_h"/>
                                          </p:val>
                                        </p:tav>
                                      </p:tavLst>
                                    </p:anim>
                                    <p:animEffect transition="in" filter="fade">
                                      <p:cBhvr>
                                        <p:cTn id="48" dur="2000"/>
                                        <p:tgtEl>
                                          <p:spTgt spid="12"/>
                                        </p:tgtEl>
                                      </p:cBhvr>
                                    </p:animEffect>
                                  </p:childTnLst>
                                </p:cTn>
                              </p:par>
                            </p:childTnLst>
                          </p:cTn>
                        </p:par>
                        <p:par>
                          <p:cTn id="49" fill="hold" nodeType="afterGroup">
                            <p:stCondLst>
                              <p:cond delay="11500"/>
                            </p:stCondLst>
                            <p:childTnLst>
                              <p:par>
                                <p:cTn id="50" presetID="63" presetClass="path" presetSubtype="0" accel="50000" decel="50000" fill="hold" nodeType="afterEffect">
                                  <p:stCondLst>
                                    <p:cond delay="0"/>
                                  </p:stCondLst>
                                  <p:childTnLst>
                                    <p:animMotion origin="layout" path="M -5.55556E-7 -1.7341E-6 L 0.6276 -1.7341E-6 " pathEditMode="relative" rAng="0" ptsTypes="AA">
                                      <p:cBhvr>
                                        <p:cTn id="51" dur="500" fill="hold"/>
                                        <p:tgtEl>
                                          <p:spTgt spid="6"/>
                                        </p:tgtEl>
                                        <p:attrNameLst>
                                          <p:attrName>ppt_x</p:attrName>
                                          <p:attrName>ppt_y</p:attrName>
                                        </p:attrNameLst>
                                      </p:cBhvr>
                                      <p:rCtr x="31400" y="0"/>
                                    </p:animMotion>
                                  </p:childTnLst>
                                </p:cTn>
                              </p:par>
                            </p:childTnLst>
                          </p:cTn>
                        </p:par>
                        <p:par>
                          <p:cTn id="52" fill="hold" nodeType="afterGroup">
                            <p:stCondLst>
                              <p:cond delay="12000"/>
                            </p:stCondLst>
                            <p:childTnLst>
                              <p:par>
                                <p:cTn id="53" presetID="53"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0" fill="hold"/>
                                        <p:tgtEl>
                                          <p:spTgt spid="13"/>
                                        </p:tgtEl>
                                        <p:attrNameLst>
                                          <p:attrName>ppt_w</p:attrName>
                                        </p:attrNameLst>
                                      </p:cBhvr>
                                      <p:tavLst>
                                        <p:tav tm="0">
                                          <p:val>
                                            <p:fltVal val="0"/>
                                          </p:val>
                                        </p:tav>
                                        <p:tav tm="100000">
                                          <p:val>
                                            <p:strVal val="#ppt_w"/>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Effect transition="in" filter="fade">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C:\Users\Diego\Desktop\presconama\Power Point\imagenes\EVALUACION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071563"/>
            <a:ext cx="11245851"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4 Grupo"/>
          <p:cNvGrpSpPr>
            <a:grpSpLocks/>
          </p:cNvGrpSpPr>
          <p:nvPr/>
        </p:nvGrpSpPr>
        <p:grpSpPr bwMode="auto">
          <a:xfrm>
            <a:off x="9929813" y="214313"/>
            <a:ext cx="4572000" cy="1522412"/>
            <a:chOff x="4786314" y="1285860"/>
            <a:chExt cx="4572032" cy="1522223"/>
          </a:xfrm>
        </p:grpSpPr>
        <p:sp>
          <p:nvSpPr>
            <p:cNvPr id="23563" name="7 CuadroTexto"/>
            <p:cNvSpPr txBox="1">
              <a:spLocks noChangeArrowheads="1"/>
            </p:cNvSpPr>
            <p:nvPr/>
          </p:nvSpPr>
          <p:spPr bwMode="auto">
            <a:xfrm>
              <a:off x="4786314" y="1285860"/>
              <a:ext cx="4203103" cy="10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solidFill>
                    <a:srgbClr val="FF0000"/>
                  </a:solidFill>
                  <a:latin typeface="Impact" pitchFamily="34" charset="0"/>
                </a:rPr>
                <a:t>CHUMUECHI</a:t>
              </a:r>
              <a:r>
                <a:rPr lang="es-ES" altLang="es-CL" sz="2400">
                  <a:latin typeface="Impact" pitchFamily="34" charset="0"/>
                </a:rPr>
                <a:t> AN TA GÜFETUGEAFUY</a:t>
              </a:r>
              <a:endParaRPr lang="es-CL" altLang="es-CL" sz="2400">
                <a:latin typeface="Impact" pitchFamily="34" charset="0"/>
              </a:endParaRPr>
            </a:p>
            <a:p>
              <a:pPr eaLnBrk="1" hangingPunct="1"/>
              <a:r>
                <a:rPr lang="es-CL" altLang="es-CL" sz="1600" i="1">
                  <a:solidFill>
                    <a:srgbClr val="FF0000"/>
                  </a:solidFill>
                  <a:latin typeface="Impact" pitchFamily="34" charset="0"/>
                </a:rPr>
                <a:t>RECURSOS</a:t>
              </a:r>
              <a:r>
                <a:rPr lang="es-CL" altLang="es-CL" sz="1600" i="1">
                  <a:latin typeface="Impact" pitchFamily="34" charset="0"/>
                </a:rPr>
                <a:t> DE RECLAMACIÓN</a:t>
              </a:r>
              <a:endParaRPr lang="es-CL" altLang="es-CL" sz="1600" b="1" i="1">
                <a:solidFill>
                  <a:srgbClr val="FFC000"/>
                </a:solidFill>
                <a:latin typeface="Impact" pitchFamily="34" charset="0"/>
              </a:endParaRPr>
            </a:p>
            <a:p>
              <a:pPr eaLnBrk="1" hangingPunct="1"/>
              <a:endParaRPr lang="es-CL" altLang="es-CL" sz="2400">
                <a:latin typeface="Impact" pitchFamily="34" charset="0"/>
              </a:endParaRPr>
            </a:p>
          </p:txBody>
        </p:sp>
        <p:sp>
          <p:nvSpPr>
            <p:cNvPr id="23564" name="8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12" name="11 Rectángulo"/>
          <p:cNvSpPr/>
          <p:nvPr/>
        </p:nvSpPr>
        <p:spPr>
          <a:xfrm>
            <a:off x="1000125" y="7261225"/>
            <a:ext cx="3929063" cy="1374775"/>
          </a:xfrm>
          <a:prstGeom prst="rect">
            <a:avLst/>
          </a:prstGeom>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t>Fey chi zugu pegekel yeniey, ka fey elkünugel ti küme güneytun mew</a:t>
            </a:r>
            <a:r>
              <a:rPr lang="es-ES" altLang="es-CL" sz="1200"/>
              <a:t>…</a:t>
            </a:r>
            <a:endParaRPr lang="es-CL" altLang="es-CL" sz="1200"/>
          </a:p>
          <a:p>
            <a:pPr algn="ctr" eaLnBrk="1" hangingPunct="1"/>
            <a:r>
              <a:rPr lang="es-CL" altLang="es-CL" sz="1100" b="1" i="1">
                <a:solidFill>
                  <a:srgbClr val="5F5F5F"/>
                </a:solidFill>
              </a:rPr>
              <a:t>Los temas reclamados pueden</a:t>
            </a:r>
          </a:p>
          <a:p>
            <a:pPr algn="ctr" eaLnBrk="1" hangingPunct="1"/>
            <a:r>
              <a:rPr lang="es-CL" altLang="es-CL" sz="1100" b="1" i="1">
                <a:solidFill>
                  <a:srgbClr val="5F5F5F"/>
                </a:solidFill>
              </a:rPr>
              <a:t>abordar aspectos técnicos, legales</a:t>
            </a:r>
          </a:p>
          <a:p>
            <a:pPr algn="ctr" eaLnBrk="1" hangingPunct="1"/>
            <a:r>
              <a:rPr lang="es-CL" altLang="es-CL" sz="1100" b="1" i="1">
                <a:solidFill>
                  <a:srgbClr val="5F5F5F"/>
                </a:solidFill>
              </a:rPr>
              <a:t>y administrativos que se obviaron</a:t>
            </a:r>
          </a:p>
          <a:p>
            <a:pPr algn="ctr" eaLnBrk="1" hangingPunct="1"/>
            <a:r>
              <a:rPr lang="es-CL" altLang="es-CL" sz="1100" b="1" i="1">
                <a:solidFill>
                  <a:srgbClr val="5F5F5F"/>
                </a:solidFill>
              </a:rPr>
              <a:t>en la consideración.</a:t>
            </a:r>
          </a:p>
          <a:p>
            <a:pPr algn="ctr" eaLnBrk="1" hangingPunct="1"/>
            <a:endParaRPr lang="es-CL" altLang="es-CL" sz="1600" b="1">
              <a:solidFill>
                <a:srgbClr val="6F6F6F"/>
              </a:solidFill>
            </a:endParaRPr>
          </a:p>
        </p:txBody>
      </p:sp>
      <p:grpSp>
        <p:nvGrpSpPr>
          <p:cNvPr id="3" name="16 Grupo"/>
          <p:cNvGrpSpPr>
            <a:grpSpLocks/>
          </p:cNvGrpSpPr>
          <p:nvPr/>
        </p:nvGrpSpPr>
        <p:grpSpPr bwMode="auto">
          <a:xfrm>
            <a:off x="-4527550" y="785813"/>
            <a:ext cx="4529138" cy="4351337"/>
            <a:chOff x="-4527542" y="785794"/>
            <a:chExt cx="4528830" cy="4351362"/>
          </a:xfrm>
        </p:grpSpPr>
        <p:sp>
          <p:nvSpPr>
            <p:cNvPr id="13" name="12 Elipse"/>
            <p:cNvSpPr/>
            <p:nvPr/>
          </p:nvSpPr>
          <p:spPr>
            <a:xfrm>
              <a:off x="-4527542" y="785794"/>
              <a:ext cx="4528830" cy="435136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 name="13 CuadroTexto"/>
            <p:cNvSpPr txBox="1">
              <a:spLocks noChangeArrowheads="1"/>
            </p:cNvSpPr>
            <p:nvPr/>
          </p:nvSpPr>
          <p:spPr bwMode="auto">
            <a:xfrm>
              <a:off x="-4084660" y="1471598"/>
              <a:ext cx="3784343" cy="2898792"/>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t>Norümzuguwe</a:t>
              </a:r>
              <a:r>
                <a:rPr lang="es-CL" altLang="es-CL" sz="1200" b="1"/>
                <a:t> 19.300, elkünuy  ñi mari </a:t>
              </a:r>
            </a:p>
            <a:p>
              <a:pPr algn="ctr" eaLnBrk="1" hangingPunct="1"/>
              <a:r>
                <a:rPr lang="es-CL" altLang="es-CL" sz="1200" b="1"/>
                <a:t>aylla troy, fey niey  ñi chalintukual kiñe güfetun</a:t>
              </a:r>
            </a:p>
            <a:p>
              <a:pPr algn="ctr" eaLnBrk="1" hangingPunct="1"/>
              <a:r>
                <a:rPr lang="es-CL" altLang="es-CL" sz="1200" b="1"/>
                <a:t> fey ñi feypinentun ta güneytun </a:t>
              </a:r>
            </a:p>
            <a:p>
              <a:pPr algn="ctr" eaLnBrk="1" hangingPunct="1"/>
              <a:r>
                <a:rPr lang="es-CL" altLang="es-CL" sz="1200" b="1"/>
                <a:t>kiñe EIA, </a:t>
              </a:r>
              <a:r>
                <a:rPr lang="es-CL" altLang="es-CL" sz="1200" b="1">
                  <a:solidFill>
                    <a:srgbClr val="FF3300"/>
                  </a:solidFill>
                </a:rPr>
                <a:t>fey ti küme txipanolu ni pepeyel</a:t>
              </a:r>
            </a:p>
            <a:p>
              <a:pPr algn="ctr" eaLnBrk="1" hangingPunct="1"/>
              <a:r>
                <a:rPr lang="es-CL" altLang="es-CL" sz="1200" b="1"/>
                <a:t> fey chi günezuamümuwün mew, ka </a:t>
              </a:r>
            </a:p>
            <a:p>
              <a:pPr algn="ctr" eaLnBrk="1" hangingPunct="1"/>
              <a:r>
                <a:rPr lang="es-CL" altLang="es-CL" sz="1200" b="1">
                  <a:solidFill>
                    <a:srgbClr val="FF3300"/>
                  </a:solidFill>
                </a:rPr>
                <a:t>fey inakellun che</a:t>
              </a:r>
              <a:r>
                <a:rPr lang="es-CL" altLang="es-CL" sz="1200" b="1"/>
                <a:t>, fey mew am</a:t>
              </a:r>
            </a:p>
            <a:p>
              <a:pPr algn="ctr" eaLnBrk="1" hangingPunct="1"/>
              <a:r>
                <a:rPr lang="es-CL" altLang="es-CL" sz="1200" b="1"/>
                <a:t>küme güneytugenolu.</a:t>
              </a:r>
            </a:p>
            <a:p>
              <a:pPr algn="ctr" eaLnBrk="1" hangingPunct="1"/>
              <a:endParaRPr lang="es-CL" altLang="es-CL" sz="1200" b="1"/>
            </a:p>
            <a:p>
              <a:pPr eaLnBrk="1" hangingPunct="1"/>
              <a:r>
                <a:rPr lang="es-MX" altLang="es-CL" sz="1100" b="1" i="1">
                  <a:solidFill>
                    <a:srgbClr val="5F5F5F"/>
                  </a:solidFill>
                </a:rPr>
                <a:t>La Ley N°19.300, establece en el artículo 29</a:t>
              </a:r>
              <a:r>
                <a:rPr lang="es-MX" altLang="es-CL" sz="1100" i="1">
                  <a:solidFill>
                    <a:srgbClr val="5F5F5F"/>
                  </a:solidFill>
                </a:rPr>
                <a:t>, el derecho</a:t>
              </a:r>
            </a:p>
            <a:p>
              <a:pPr eaLnBrk="1" hangingPunct="1"/>
              <a:r>
                <a:rPr lang="es-MX" altLang="es-CL" sz="1100" i="1">
                  <a:solidFill>
                    <a:srgbClr val="5F5F5F"/>
                  </a:solidFill>
                </a:rPr>
                <a:t>A presentar un recurso de reclamación en contra de la </a:t>
              </a:r>
            </a:p>
            <a:p>
              <a:pPr eaLnBrk="1" hangingPunct="1"/>
              <a:r>
                <a:rPr lang="es-MX" altLang="es-CL" sz="1100" i="1">
                  <a:solidFill>
                    <a:srgbClr val="5F5F5F"/>
                  </a:solidFill>
                </a:rPr>
                <a:t>resolución que califica un EIA, en cuyos fundamentos no </a:t>
              </a:r>
            </a:p>
            <a:p>
              <a:pPr eaLnBrk="1" hangingPunct="1"/>
              <a:r>
                <a:rPr lang="es-MX" altLang="es-CL" sz="1100" i="1">
                  <a:solidFill>
                    <a:srgbClr val="5F5F5F"/>
                  </a:solidFill>
                </a:rPr>
                <a:t>hubieren sido debidamente consideradas las observaciones durante el respectivo proceso de Participación Ciudadana, a objeto que éstas sean debidamente consideradas</a:t>
              </a:r>
            </a:p>
            <a:p>
              <a:pPr eaLnBrk="1" hangingPunct="1"/>
              <a:endParaRPr lang="es-ES" altLang="es-CL" sz="1100" i="1">
                <a:solidFill>
                  <a:srgbClr val="5F5F5F"/>
                </a:solidFill>
              </a:endParaRPr>
            </a:p>
          </p:txBody>
        </p:sp>
      </p:grpSp>
      <p:pic>
        <p:nvPicPr>
          <p:cNvPr id="2050" name="Picture 2" descr="C:\Users\Diego\Desktop\presconama\Power Point\imagenes\flech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386263"/>
            <a:ext cx="781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Diego\Desktop\presconama\Power Point\imagenes\imag-diapo-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47825"/>
            <a:ext cx="497363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036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5E-6 4.68208E-6 L -0.59966 0.00578 " pathEditMode="relative" rAng="0" ptsTypes="AA">
                                      <p:cBhvr>
                                        <p:cTn id="6" dur="500" fill="hold"/>
                                        <p:tgtEl>
                                          <p:spTgt spid="2"/>
                                        </p:tgtEl>
                                        <p:attrNameLst>
                                          <p:attrName>ppt_x</p:attrName>
                                          <p:attrName>ppt_y</p:attrName>
                                        </p:attrNameLst>
                                      </p:cBhvr>
                                      <p:rCtr x="-30000" y="300"/>
                                    </p:animMotion>
                                  </p:childTnLst>
                                </p:cTn>
                              </p:par>
                              <p:par>
                                <p:cTn id="7" presetID="63" presetClass="path" presetSubtype="0" accel="50000" decel="50000" fill="hold" nodeType="withEffect">
                                  <p:stCondLst>
                                    <p:cond delay="0"/>
                                  </p:stCondLst>
                                  <p:childTnLst>
                                    <p:animMotion origin="layout" path="M 0.12535 0.00533 L 0.55053 -2.96296E-6 " pathEditMode="relative" rAng="0" ptsTypes="AA">
                                      <p:cBhvr>
                                        <p:cTn id="8" dur="500" fill="hold"/>
                                        <p:tgtEl>
                                          <p:spTgt spid="3"/>
                                        </p:tgtEl>
                                        <p:attrNameLst>
                                          <p:attrName>ppt_x</p:attrName>
                                          <p:attrName>ppt_y</p:attrName>
                                        </p:attrNameLst>
                                      </p:cBhvr>
                                      <p:rCtr x="21250" y="-278"/>
                                    </p:animMotion>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par>
                          <p:cTn id="15" fill="hold" nodeType="afterGroup">
                            <p:stCondLst>
                              <p:cond delay="1000"/>
                            </p:stCondLst>
                            <p:childTnLst>
                              <p:par>
                                <p:cTn id="16" presetID="64" presetClass="path" presetSubtype="0" accel="50000" decel="50000" fill="hold" grpId="0" nodeType="afterEffect">
                                  <p:stCondLst>
                                    <p:cond delay="0"/>
                                  </p:stCondLst>
                                  <p:childTnLst>
                                    <p:animMotion origin="layout" path="M 4.16667E-6 -3.33333E-6 L 4.16667E-6 -0.30439 " pathEditMode="relative" rAng="0" ptsTypes="AA">
                                      <p:cBhvr>
                                        <p:cTn id="17" dur="500" fill="hold"/>
                                        <p:tgtEl>
                                          <p:spTgt spid="12"/>
                                        </p:tgtEl>
                                        <p:attrNameLst>
                                          <p:attrName>ppt_x</p:attrName>
                                          <p:attrName>ppt_y</p:attrName>
                                        </p:attrNameLst>
                                      </p:cBhvr>
                                      <p:rCtr x="0" y="-15200"/>
                                    </p:animMotion>
                                  </p:childTnLst>
                                </p:cTn>
                              </p:par>
                            </p:childTnLst>
                          </p:cTn>
                        </p:par>
                        <p:par>
                          <p:cTn id="18" fill="hold" nodeType="afterGroup">
                            <p:stCondLst>
                              <p:cond delay="1500"/>
                            </p:stCondLst>
                            <p:childTnLst>
                              <p:par>
                                <p:cTn id="19" presetID="53"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Diego\Desktop\presconama\Power Point\imagenes\qu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2144713"/>
            <a:ext cx="664368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5580063" y="549275"/>
            <a:ext cx="3143250" cy="1066800"/>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¿CHEM AM TA SEA?</a:t>
            </a:r>
            <a:endParaRPr lang="es-CL" altLang="es-CL" sz="2400">
              <a:latin typeface="Impact" pitchFamily="34" charset="0"/>
            </a:endParaRPr>
          </a:p>
          <a:p>
            <a:pPr eaLnBrk="1" hangingPunct="1"/>
            <a:r>
              <a:rPr lang="en-US" altLang="es-CL" sz="1600" i="1">
                <a:latin typeface="Impact" pitchFamily="34" charset="0"/>
              </a:rPr>
              <a:t>¿QU</a:t>
            </a:r>
            <a:r>
              <a:rPr lang="es-CL" altLang="es-CL" sz="1600" i="1">
                <a:latin typeface="Impact" pitchFamily="34" charset="0"/>
              </a:rPr>
              <a:t>É ES  SEA?</a:t>
            </a:r>
          </a:p>
          <a:p>
            <a:pPr eaLnBrk="1" hangingPunct="1"/>
            <a:endParaRPr lang="es-CL" altLang="es-CL" sz="2400">
              <a:latin typeface="Impact" pitchFamily="34" charset="0"/>
            </a:endParaRPr>
          </a:p>
        </p:txBody>
      </p:sp>
      <p:sp>
        <p:nvSpPr>
          <p:cNvPr id="4104" name="10 CuadroTexto"/>
          <p:cNvSpPr txBox="1">
            <a:spLocks noChangeArrowheads="1"/>
          </p:cNvSpPr>
          <p:nvPr/>
        </p:nvSpPr>
        <p:spPr bwMode="auto">
          <a:xfrm>
            <a:off x="5595938" y="1520825"/>
            <a:ext cx="3071812" cy="2508250"/>
          </a:xfrm>
          <a:prstGeom prst="rect">
            <a:avLst/>
          </a:prstGeom>
          <a:noFill/>
          <a:ln w="9525">
            <a:noFill/>
            <a:miter lim="800000"/>
            <a:headEnd/>
            <a:tailEnd/>
          </a:ln>
        </p:spPr>
        <p:txBody>
          <a:bodyPr>
            <a:spAutoFit/>
          </a:bodyPr>
          <a:lstStyle/>
          <a:p>
            <a:pPr>
              <a:defRPr/>
            </a:pPr>
            <a:r>
              <a:rPr lang="es-CL" sz="1200" b="1" dirty="0" err="1"/>
              <a:t>Kiñe</a:t>
            </a:r>
            <a:r>
              <a:rPr lang="es-CL" sz="1200" b="1" dirty="0"/>
              <a:t> </a:t>
            </a:r>
            <a:r>
              <a:rPr lang="es-CL" sz="1200" b="1" dirty="0" err="1"/>
              <a:t>pepil</a:t>
            </a:r>
            <a:r>
              <a:rPr lang="es-CL" sz="1200" b="1" dirty="0"/>
              <a:t> </a:t>
            </a:r>
            <a:r>
              <a:rPr lang="es-CL" sz="1200" b="1" dirty="0" err="1"/>
              <a:t>zugu</a:t>
            </a:r>
            <a:r>
              <a:rPr lang="es-CL" sz="1200" b="1" dirty="0"/>
              <a:t> che, </a:t>
            </a:r>
            <a:r>
              <a:rPr lang="es-CL" sz="1200" b="1" dirty="0" err="1"/>
              <a:t>zewmakelu</a:t>
            </a:r>
            <a:r>
              <a:rPr lang="es-CL" sz="1200" b="1" dirty="0"/>
              <a:t>, </a:t>
            </a:r>
            <a:r>
              <a:rPr lang="es-CL" sz="1200" b="1" dirty="0" err="1"/>
              <a:t>fill</a:t>
            </a:r>
            <a:r>
              <a:rPr lang="es-CL" sz="1200" b="1" dirty="0"/>
              <a:t> </a:t>
            </a:r>
            <a:r>
              <a:rPr lang="es-CL" sz="1200" b="1" dirty="0" err="1"/>
              <a:t>zugu</a:t>
            </a:r>
            <a:r>
              <a:rPr lang="es-CL" sz="1200" b="1" dirty="0"/>
              <a:t>, </a:t>
            </a:r>
            <a:r>
              <a:rPr lang="es-CL" sz="1200" b="1" dirty="0" err="1">
                <a:solidFill>
                  <a:srgbClr val="FF3300"/>
                </a:solidFill>
              </a:rPr>
              <a:t>ka</a:t>
            </a:r>
            <a:r>
              <a:rPr lang="es-CL" sz="1200" b="1" dirty="0">
                <a:solidFill>
                  <a:srgbClr val="FF3300"/>
                </a:solidFill>
              </a:rPr>
              <a:t> </a:t>
            </a:r>
            <a:r>
              <a:rPr lang="es-CL" sz="1200" b="1" dirty="0" err="1">
                <a:solidFill>
                  <a:srgbClr val="FF3300"/>
                </a:solidFill>
              </a:rPr>
              <a:t>zewmanentual</a:t>
            </a:r>
            <a:r>
              <a:rPr lang="es-CL" sz="1200" b="1" dirty="0">
                <a:solidFill>
                  <a:srgbClr val="FF3300"/>
                </a:solidFill>
              </a:rPr>
              <a:t> </a:t>
            </a:r>
            <a:r>
              <a:rPr lang="es-CL" sz="1200" b="1" dirty="0" err="1">
                <a:solidFill>
                  <a:srgbClr val="FF3300"/>
                </a:solidFill>
              </a:rPr>
              <a:t>fey</a:t>
            </a:r>
            <a:r>
              <a:rPr lang="es-CL" sz="1200" b="1" dirty="0">
                <a:solidFill>
                  <a:srgbClr val="FF3300"/>
                </a:solidFill>
              </a:rPr>
              <a:t> </a:t>
            </a:r>
            <a:r>
              <a:rPr lang="es-CL" sz="1200" b="1" dirty="0" err="1">
                <a:solidFill>
                  <a:srgbClr val="FF3300"/>
                </a:solidFill>
              </a:rPr>
              <a:t>chi</a:t>
            </a:r>
            <a:r>
              <a:rPr lang="es-CL" sz="1200" b="1" dirty="0">
                <a:solidFill>
                  <a:srgbClr val="FF3300"/>
                </a:solidFill>
              </a:rPr>
              <a:t> Ley </a:t>
            </a:r>
            <a:r>
              <a:rPr lang="es-CL" sz="1200" b="1" dirty="0" err="1">
                <a:solidFill>
                  <a:srgbClr val="FF3300"/>
                </a:solidFill>
              </a:rPr>
              <a:t>waranka</a:t>
            </a:r>
            <a:r>
              <a:rPr lang="es-CL" sz="1200" b="1" dirty="0">
                <a:solidFill>
                  <a:srgbClr val="FF3300"/>
                </a:solidFill>
              </a:rPr>
              <a:t> </a:t>
            </a:r>
            <a:r>
              <a:rPr lang="es-CL" sz="1200" b="1" dirty="0" err="1">
                <a:solidFill>
                  <a:srgbClr val="FF3300"/>
                </a:solidFill>
              </a:rPr>
              <a:t>aylla</a:t>
            </a:r>
            <a:r>
              <a:rPr lang="es-CL" sz="1200" b="1" dirty="0">
                <a:solidFill>
                  <a:srgbClr val="FF3300"/>
                </a:solidFill>
              </a:rPr>
              <a:t> </a:t>
            </a:r>
            <a:r>
              <a:rPr lang="es-CL" sz="1200" b="1" dirty="0" err="1">
                <a:solidFill>
                  <a:srgbClr val="FF3300"/>
                </a:solidFill>
              </a:rPr>
              <a:t>küla</a:t>
            </a:r>
            <a:r>
              <a:rPr lang="es-CL" sz="1200" b="1" dirty="0">
                <a:solidFill>
                  <a:srgbClr val="FF3300"/>
                </a:solidFill>
              </a:rPr>
              <a:t> </a:t>
            </a:r>
            <a:r>
              <a:rPr lang="es-CL" sz="1200" b="1" dirty="0" err="1">
                <a:solidFill>
                  <a:srgbClr val="FF3300"/>
                </a:solidFill>
              </a:rPr>
              <a:t>pataka</a:t>
            </a:r>
            <a:r>
              <a:rPr lang="es-CL" sz="1200" b="1" dirty="0">
                <a:solidFill>
                  <a:srgbClr val="FF3300"/>
                </a:solidFill>
              </a:rPr>
              <a:t> (</a:t>
            </a:r>
            <a:r>
              <a:rPr lang="es-CL" sz="1200" b="1" dirty="0" err="1">
                <a:solidFill>
                  <a:srgbClr val="FF3300"/>
                </a:solidFill>
              </a:rPr>
              <a:t>zugu</a:t>
            </a:r>
            <a:r>
              <a:rPr lang="es-CL" sz="1200" b="1" dirty="0">
                <a:solidFill>
                  <a:srgbClr val="FF3300"/>
                </a:solidFill>
              </a:rPr>
              <a:t> </a:t>
            </a:r>
            <a:r>
              <a:rPr lang="es-CL" sz="1200" b="1" dirty="0" err="1">
                <a:solidFill>
                  <a:srgbClr val="FF3300"/>
                </a:solidFill>
              </a:rPr>
              <a:t>azkünukelu</a:t>
            </a:r>
            <a:r>
              <a:rPr lang="es-CL" sz="1200" b="1" dirty="0">
                <a:solidFill>
                  <a:srgbClr val="FF3300"/>
                </a:solidFill>
              </a:rPr>
              <a:t> </a:t>
            </a:r>
            <a:r>
              <a:rPr lang="es-CL" sz="1200" b="1" dirty="0" err="1">
                <a:solidFill>
                  <a:srgbClr val="FF3300"/>
                </a:solidFill>
              </a:rPr>
              <a:t>itxo</a:t>
            </a:r>
            <a:r>
              <a:rPr lang="es-CL" sz="1200" b="1" dirty="0">
                <a:solidFill>
                  <a:srgbClr val="FF3300"/>
                </a:solidFill>
              </a:rPr>
              <a:t> </a:t>
            </a:r>
            <a:r>
              <a:rPr lang="es-CL" sz="1200" b="1" dirty="0" err="1">
                <a:solidFill>
                  <a:srgbClr val="FF3300"/>
                </a:solidFill>
              </a:rPr>
              <a:t>fill</a:t>
            </a:r>
            <a:r>
              <a:rPr lang="es-CL" sz="1200" b="1" dirty="0">
                <a:solidFill>
                  <a:srgbClr val="FF3300"/>
                </a:solidFill>
              </a:rPr>
              <a:t> </a:t>
            </a:r>
            <a:r>
              <a:rPr lang="es-CL" sz="1200" b="1" dirty="0" err="1">
                <a:solidFill>
                  <a:srgbClr val="FF3300"/>
                </a:solidFill>
              </a:rPr>
              <a:t>chemkün</a:t>
            </a:r>
            <a:r>
              <a:rPr lang="es-CL" sz="1200" b="1" dirty="0">
                <a:solidFill>
                  <a:srgbClr val="FF3300"/>
                </a:solidFill>
              </a:rPr>
              <a:t> </a:t>
            </a:r>
            <a:r>
              <a:rPr lang="es-CL" sz="1200" b="1" dirty="0" err="1">
                <a:solidFill>
                  <a:srgbClr val="FF3300"/>
                </a:solidFill>
              </a:rPr>
              <a:t>fill</a:t>
            </a:r>
            <a:r>
              <a:rPr lang="es-CL" sz="1200" b="1" dirty="0">
                <a:solidFill>
                  <a:srgbClr val="FF3300"/>
                </a:solidFill>
              </a:rPr>
              <a:t> </a:t>
            </a:r>
            <a:r>
              <a:rPr lang="es-CL" sz="1200" b="1" dirty="0" err="1">
                <a:solidFill>
                  <a:srgbClr val="FF3300"/>
                </a:solidFill>
              </a:rPr>
              <a:t>mongen</a:t>
            </a:r>
            <a:r>
              <a:rPr lang="es-CL" sz="1200" b="1" dirty="0">
                <a:solidFill>
                  <a:srgbClr val="FF3300"/>
                </a:solidFill>
              </a:rPr>
              <a:t> </a:t>
            </a:r>
            <a:r>
              <a:rPr lang="es-CL" sz="1200" b="1" dirty="0" err="1">
                <a:solidFill>
                  <a:srgbClr val="FF3300"/>
                </a:solidFill>
              </a:rPr>
              <a:t>mew</a:t>
            </a:r>
            <a:r>
              <a:rPr lang="es-CL" sz="1200" b="1" dirty="0">
                <a:solidFill>
                  <a:srgbClr val="FF3300"/>
                </a:solidFill>
              </a:rPr>
              <a:t> </a:t>
            </a:r>
            <a:r>
              <a:rPr lang="es-CL" sz="1200" b="1" dirty="0" err="1">
                <a:solidFill>
                  <a:srgbClr val="FF3300"/>
                </a:solidFill>
              </a:rPr>
              <a:t>zugu</a:t>
            </a:r>
            <a:r>
              <a:rPr lang="es-CL" sz="1200" b="1" dirty="0">
                <a:solidFill>
                  <a:srgbClr val="FF3300"/>
                </a:solidFill>
              </a:rPr>
              <a:t>)</a:t>
            </a:r>
            <a:r>
              <a:rPr lang="es-CL" sz="1200" b="1" dirty="0"/>
              <a:t>  </a:t>
            </a:r>
            <a:r>
              <a:rPr lang="es-CL" sz="1200" b="1" dirty="0" err="1"/>
              <a:t>fey</a:t>
            </a:r>
            <a:r>
              <a:rPr lang="es-CL" sz="1200" b="1" dirty="0"/>
              <a:t> </a:t>
            </a:r>
            <a:r>
              <a:rPr lang="es-CL" sz="1200" b="1" dirty="0" err="1"/>
              <a:t>an</a:t>
            </a:r>
            <a:r>
              <a:rPr lang="es-CL" sz="1200" b="1" dirty="0"/>
              <a:t> </a:t>
            </a:r>
            <a:r>
              <a:rPr lang="es-CL" sz="1200" b="1" dirty="0" err="1"/>
              <a:t>ta</a:t>
            </a:r>
            <a:r>
              <a:rPr lang="es-CL" sz="1200" b="1" dirty="0"/>
              <a:t> </a:t>
            </a:r>
            <a:r>
              <a:rPr lang="es-CL" sz="1200" b="1" dirty="0" err="1"/>
              <a:t>azkünuy</a:t>
            </a:r>
            <a:r>
              <a:rPr lang="es-CL" sz="1200" b="1" dirty="0"/>
              <a:t> </a:t>
            </a:r>
            <a:r>
              <a:rPr lang="es-CL" sz="1200" b="1" dirty="0" err="1"/>
              <a:t>kiñeke</a:t>
            </a:r>
            <a:r>
              <a:rPr lang="es-CL" sz="1200" b="1" dirty="0"/>
              <a:t> </a:t>
            </a:r>
            <a:r>
              <a:rPr lang="es-CL" sz="1200" b="1" dirty="0" err="1"/>
              <a:t>txoy</a:t>
            </a:r>
            <a:r>
              <a:rPr lang="es-CL" sz="1200" b="1" dirty="0"/>
              <a:t> </a:t>
            </a:r>
            <a:r>
              <a:rPr lang="es-CL" sz="1200" b="1" dirty="0" err="1"/>
              <a:t>feypilelu</a:t>
            </a:r>
            <a:r>
              <a:rPr lang="es-CL" sz="1200" b="1" dirty="0"/>
              <a:t> </a:t>
            </a:r>
            <a:r>
              <a:rPr lang="es-CL" sz="1200" b="1" dirty="0" err="1"/>
              <a:t>kiñeke</a:t>
            </a:r>
            <a:r>
              <a:rPr lang="es-CL" sz="1200" b="1" dirty="0"/>
              <a:t> </a:t>
            </a:r>
            <a:r>
              <a:rPr lang="es-CL" sz="1200" b="1" dirty="0" err="1"/>
              <a:t>küzaw</a:t>
            </a:r>
            <a:r>
              <a:rPr lang="es-CL" sz="1200" b="1" dirty="0"/>
              <a:t> </a:t>
            </a:r>
            <a:r>
              <a:rPr lang="es-CL" sz="1200" b="1" dirty="0" err="1"/>
              <a:t>kakewkülechi</a:t>
            </a:r>
            <a:r>
              <a:rPr lang="es-CL" sz="1200" b="1" dirty="0"/>
              <a:t> gen </a:t>
            </a:r>
            <a:r>
              <a:rPr lang="es-CL" sz="1200" b="1" dirty="0" err="1"/>
              <a:t>müley</a:t>
            </a:r>
            <a:r>
              <a:rPr lang="es-CL" sz="1200" b="1" dirty="0"/>
              <a:t> </a:t>
            </a:r>
            <a:r>
              <a:rPr lang="es-CL" sz="1200" b="1" dirty="0" err="1"/>
              <a:t>ñi</a:t>
            </a:r>
            <a:r>
              <a:rPr lang="es-CL" sz="1200" b="1" dirty="0"/>
              <a:t> </a:t>
            </a:r>
            <a:r>
              <a:rPr lang="es-CL" sz="1200" b="1" dirty="0" err="1"/>
              <a:t>pefalkünuafiel</a:t>
            </a:r>
            <a:r>
              <a:rPr lang="es-CL" sz="1200" b="1" dirty="0"/>
              <a:t>.</a:t>
            </a:r>
          </a:p>
          <a:p>
            <a:pPr>
              <a:defRPr/>
            </a:pPr>
            <a:r>
              <a:rPr lang="es-CL" sz="900" b="1" i="1" dirty="0">
                <a:solidFill>
                  <a:srgbClr val="5F5F5F"/>
                </a:solidFill>
              </a:rPr>
              <a:t>Es un Servicio Público encargado, entre otras cosas, de aplicar la Ley N° 19.300 (Ley de Bases Generales del Medio Ambiente) la cual establece en algunos artículos que determinados proyectos con características particulares deben ser evaluados ambientalmente.</a:t>
            </a:r>
          </a:p>
          <a:p>
            <a:pPr>
              <a:defRPr/>
            </a:pPr>
            <a:endParaRPr lang="es-CL" sz="900" b="1" dirty="0">
              <a:latin typeface="+mj-l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185057"/>
      </p:ext>
    </p:extLst>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4.44444E-6 -7.40741E-7 L -1.07534 -7.40741E-7 " pathEditMode="relative" rAng="0" ptsTypes="AA">
                                      <p:cBhvr>
                                        <p:cTn id="6" dur="2000" fill="hold"/>
                                        <p:tgtEl>
                                          <p:spTgt spid="2051"/>
                                        </p:tgtEl>
                                        <p:attrNameLst>
                                          <p:attrName>ppt_x</p:attrName>
                                          <p:attrName>ppt_y</p:attrName>
                                        </p:attrNameLst>
                                      </p:cBhvr>
                                      <p:rCtr x="-53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C:\Users\Diego\Desktop\presconama\Power Point\imagenes\DIRECCION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714375"/>
            <a:ext cx="3552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Elipse"/>
          <p:cNvSpPr/>
          <p:nvPr/>
        </p:nvSpPr>
        <p:spPr>
          <a:xfrm>
            <a:off x="-2143125" y="1214438"/>
            <a:ext cx="7429500" cy="7429500"/>
          </a:xfrm>
          <a:prstGeom prst="ellipse">
            <a:avLst/>
          </a:prstGeom>
          <a:solidFill>
            <a:schemeClr val="bg1"/>
          </a:solidFill>
          <a:ln>
            <a:noFill/>
          </a:ln>
          <a:effectLst>
            <a:outerShdw blurRad="965200" dir="20700000" sx="94000" sy="94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5" name="14 Rectángulo"/>
          <p:cNvSpPr>
            <a:spLocks noChangeArrowheads="1"/>
          </p:cNvSpPr>
          <p:nvPr/>
        </p:nvSpPr>
        <p:spPr bwMode="auto">
          <a:xfrm>
            <a:off x="-3500438" y="2000250"/>
            <a:ext cx="26463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2800" i="1">
                <a:solidFill>
                  <a:srgbClr val="FF0000"/>
                </a:solidFill>
                <a:latin typeface="Impact" pitchFamily="34" charset="0"/>
              </a:rPr>
              <a:t>RECUERDE</a:t>
            </a:r>
          </a:p>
          <a:p>
            <a:pPr eaLnBrk="1" hangingPunct="1"/>
            <a:endParaRPr lang="es-CL" altLang="es-CL" sz="2800">
              <a:solidFill>
                <a:srgbClr val="FF0000"/>
              </a:solidFill>
              <a:latin typeface="Impact" pitchFamily="34" charset="0"/>
            </a:endParaRPr>
          </a:p>
        </p:txBody>
      </p:sp>
      <p:grpSp>
        <p:nvGrpSpPr>
          <p:cNvPr id="2" name="17 Grupo"/>
          <p:cNvGrpSpPr>
            <a:grpSpLocks/>
          </p:cNvGrpSpPr>
          <p:nvPr/>
        </p:nvGrpSpPr>
        <p:grpSpPr bwMode="auto">
          <a:xfrm>
            <a:off x="-5286375" y="3082925"/>
            <a:ext cx="3309937" cy="1800225"/>
            <a:chOff x="333345" y="3083472"/>
            <a:chExt cx="3309961" cy="1798258"/>
          </a:xfrm>
        </p:grpSpPr>
        <p:sp>
          <p:nvSpPr>
            <p:cNvPr id="28684" name="15 CuadroTexto"/>
            <p:cNvSpPr txBox="1">
              <a:spLocks noChangeArrowheads="1"/>
            </p:cNvSpPr>
            <p:nvPr/>
          </p:nvSpPr>
          <p:spPr bwMode="auto">
            <a:xfrm>
              <a:off x="500033" y="3083472"/>
              <a:ext cx="3143273" cy="1798258"/>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600" b="1"/>
                <a:t>Müley ñi wirintukual kom zugu txiparpulu ka elugekey fey chi gowpeyüm zugu.</a:t>
              </a:r>
              <a:endParaRPr lang="es-CL" altLang="es-CL" sz="1600" b="1"/>
            </a:p>
            <a:p>
              <a:pPr eaLnBrk="1" hangingPunct="1"/>
              <a:r>
                <a:rPr lang="es-CL" altLang="es-CL" sz="1200" b="1" i="1">
                  <a:solidFill>
                    <a:srgbClr val="5F5F5F"/>
                  </a:solidFill>
                  <a:latin typeface="Times New Roman" pitchFamily="18" charset="0"/>
                </a:rPr>
                <a:t>Que debe realizar las observaciones por escrito y entregarlas en las oficinas de </a:t>
              </a:r>
            </a:p>
            <a:p>
              <a:pPr eaLnBrk="1" hangingPunct="1"/>
              <a:r>
                <a:rPr lang="es-CL" altLang="es-CL" sz="1200" b="1" i="1">
                  <a:solidFill>
                    <a:srgbClr val="5F5F5F"/>
                  </a:solidFill>
                  <a:latin typeface="Times New Roman" pitchFamily="18" charset="0"/>
                </a:rPr>
                <a:t>partes o realizarlas a través de http://www.sea.gob.cl/:</a:t>
              </a:r>
            </a:p>
            <a:p>
              <a:pPr eaLnBrk="1" hangingPunct="1"/>
              <a:endParaRPr lang="es-CL" altLang="es-CL" sz="1600" b="1">
                <a:latin typeface="Times New Roman" pitchFamily="18" charset="0"/>
              </a:endParaRPr>
            </a:p>
          </p:txBody>
        </p:sp>
        <p:sp>
          <p:nvSpPr>
            <p:cNvPr id="17" name="16 Elipse"/>
            <p:cNvSpPr/>
            <p:nvPr/>
          </p:nvSpPr>
          <p:spPr>
            <a:xfrm>
              <a:off x="333345" y="3164347"/>
              <a:ext cx="142876" cy="142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grpSp>
      <p:sp>
        <p:nvSpPr>
          <p:cNvPr id="20" name="19 Rectángulo"/>
          <p:cNvSpPr>
            <a:spLocks noChangeArrowheads="1"/>
          </p:cNvSpPr>
          <p:nvPr/>
        </p:nvSpPr>
        <p:spPr bwMode="auto">
          <a:xfrm>
            <a:off x="-4610100" y="4714875"/>
            <a:ext cx="35829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s-CL" sz="2800">
                <a:latin typeface="Impact" pitchFamily="34" charset="0"/>
              </a:rPr>
              <a:t>PEAL CHEW MÜLEN KOM</a:t>
            </a:r>
          </a:p>
          <a:p>
            <a:pPr eaLnBrk="1" hangingPunct="1"/>
            <a:r>
              <a:rPr lang="en-GB" altLang="es-CL" sz="2800">
                <a:latin typeface="Impact" pitchFamily="34" charset="0"/>
              </a:rPr>
              <a:t> </a:t>
            </a:r>
            <a:r>
              <a:rPr lang="en-GB" altLang="es-CL" sz="2800">
                <a:solidFill>
                  <a:srgbClr val="FFC000"/>
                </a:solidFill>
                <a:latin typeface="Impact" pitchFamily="34" charset="0"/>
              </a:rPr>
              <a:t>TXOKIÑ MAPU MEW</a:t>
            </a:r>
            <a:r>
              <a:rPr lang="en-GB" altLang="es-CL" sz="2800">
                <a:latin typeface="Impact" pitchFamily="34" charset="0"/>
              </a:rPr>
              <a:t>.</a:t>
            </a:r>
            <a:endParaRPr lang="es-CL" altLang="es-CL" sz="2800">
              <a:latin typeface="Impact" pitchFamily="34" charset="0"/>
            </a:endParaRPr>
          </a:p>
          <a:p>
            <a:pPr eaLnBrk="1" hangingPunct="1"/>
            <a:r>
              <a:rPr lang="es-CL" altLang="es-CL" sz="1600" i="1">
                <a:solidFill>
                  <a:srgbClr val="5F5F5F"/>
                </a:solidFill>
                <a:latin typeface="Impact" pitchFamily="34" charset="0"/>
              </a:rPr>
              <a:t>VER DIRECCIONES DE  TODAS LAS REGIONES</a:t>
            </a:r>
          </a:p>
          <a:p>
            <a:pPr eaLnBrk="1" hangingPunct="1"/>
            <a:endParaRPr lang="es-CL" altLang="es-CL" sz="2800">
              <a:solidFill>
                <a:srgbClr val="FFC000"/>
              </a:solidFill>
              <a:latin typeface="Impact" pitchFamily="34" charset="0"/>
            </a:endParaRPr>
          </a:p>
        </p:txBody>
      </p:sp>
      <p:sp>
        <p:nvSpPr>
          <p:cNvPr id="21" name="20 Flecha derecha">
            <a:hlinkClick r:id="rId4" action="ppaction://hlinksldjump"/>
          </p:cNvPr>
          <p:cNvSpPr/>
          <p:nvPr/>
        </p:nvSpPr>
        <p:spPr>
          <a:xfrm>
            <a:off x="4572000" y="5143500"/>
            <a:ext cx="1143000" cy="642938"/>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000" b="1" dirty="0">
                <a:solidFill>
                  <a:srgbClr val="5F5F5F"/>
                </a:solidFill>
                <a:latin typeface="Arial Black" pitchFamily="34" charset="0"/>
                <a:cs typeface="Arial" charset="0"/>
              </a:rPr>
              <a:t>Peal</a:t>
            </a:r>
            <a:r>
              <a:rPr lang="es-ES" sz="1000" dirty="0">
                <a:solidFill>
                  <a:schemeClr val="tx1"/>
                </a:solidFill>
                <a:latin typeface="Arial Black" pitchFamily="34" charset="0"/>
                <a:cs typeface="Arial" charset="0"/>
              </a:rPr>
              <a:t> </a:t>
            </a:r>
            <a:endParaRPr lang="es-CL" sz="1000" dirty="0">
              <a:solidFill>
                <a:schemeClr val="tx1"/>
              </a:solidFill>
              <a:latin typeface="Arial Black" pitchFamily="34" charset="0"/>
              <a:cs typeface="Arial" charset="0"/>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01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10138 -0.00417 L 0.43559 -0.00833 " pathEditMode="relative" rAng="0" ptsTypes="AA">
                                      <p:cBhvr>
                                        <p:cTn id="6" dur="500" fill="hold"/>
                                        <p:tgtEl>
                                          <p:spTgt spid="15"/>
                                        </p:tgtEl>
                                        <p:attrNameLst>
                                          <p:attrName>ppt_x</p:attrName>
                                          <p:attrName>ppt_y</p:attrName>
                                        </p:attrNameLst>
                                      </p:cBhvr>
                                      <p:rCtr x="16700" y="-200"/>
                                    </p:animMotion>
                                  </p:childTnLst>
                                </p:cTn>
                              </p:par>
                            </p:childTnLst>
                          </p:cTn>
                        </p:par>
                        <p:par>
                          <p:cTn id="7" fill="hold" nodeType="afterGroup">
                            <p:stCondLst>
                              <p:cond delay="500"/>
                            </p:stCondLst>
                            <p:childTnLst>
                              <p:par>
                                <p:cTn id="8" presetID="63" presetClass="path" presetSubtype="0" accel="50000" decel="50000" fill="hold" nodeType="afterEffect">
                                  <p:stCondLst>
                                    <p:cond delay="0"/>
                                  </p:stCondLst>
                                  <p:childTnLst>
                                    <p:animMotion origin="layout" path="M 0.36163 -0.0162 L 0.61163 -0.0162 " pathEditMode="relative" rAng="0" ptsTypes="AA">
                                      <p:cBhvr>
                                        <p:cTn id="9" dur="500" fill="hold"/>
                                        <p:tgtEl>
                                          <p:spTgt spid="2"/>
                                        </p:tgtEl>
                                        <p:attrNameLst>
                                          <p:attrName>ppt_x</p:attrName>
                                          <p:attrName>ppt_y</p:attrName>
                                        </p:attrNameLst>
                                      </p:cBhvr>
                                      <p:rCtr x="12500" y="0"/>
                                    </p:animMotion>
                                  </p:childTnLst>
                                </p:cTn>
                              </p:par>
                            </p:childTnLst>
                          </p:cTn>
                        </p:par>
                        <p:par>
                          <p:cTn id="10" fill="hold" nodeType="afterGroup">
                            <p:stCondLst>
                              <p:cond delay="1000"/>
                            </p:stCondLst>
                            <p:childTnLst>
                              <p:par>
                                <p:cTn id="11" presetID="64" presetClass="path" presetSubtype="0" accel="50000" decel="50000" fill="hold" grpId="0" nodeType="afterEffect">
                                  <p:stCondLst>
                                    <p:cond delay="0"/>
                                  </p:stCondLst>
                                  <p:childTnLst>
                                    <p:animMotion origin="layout" path="M 0.20468 -0.00416 L 0.53889 -0.00832 " pathEditMode="relative" rAng="0" ptsTypes="AA">
                                      <p:cBhvr>
                                        <p:cTn id="12" dur="500" fill="hold"/>
                                        <p:tgtEl>
                                          <p:spTgt spid="20"/>
                                        </p:tgtEl>
                                        <p:attrNameLst>
                                          <p:attrName>ppt_x</p:attrName>
                                          <p:attrName>ppt_y</p:attrName>
                                        </p:attrNameLst>
                                      </p:cBhvr>
                                      <p:rCtr x="16700" y="-200"/>
                                    </p:animMotion>
                                  </p:childTnLst>
                                </p:cTn>
                              </p:par>
                            </p:childTnLst>
                          </p:cTn>
                        </p:par>
                        <p:par>
                          <p:cTn id="13" fill="hold" nodeType="afterGroup">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2" descr="C:\Users\Diego\Desktop\presconama\Power Point\imagenes\fondo_opa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9 Grupo"/>
          <p:cNvGrpSpPr>
            <a:grpSpLocks/>
          </p:cNvGrpSpPr>
          <p:nvPr/>
        </p:nvGrpSpPr>
        <p:grpSpPr bwMode="auto">
          <a:xfrm>
            <a:off x="3625850" y="1714500"/>
            <a:ext cx="1874838" cy="2000250"/>
            <a:chOff x="3428992" y="500042"/>
            <a:chExt cx="3228976" cy="3448053"/>
          </a:xfrm>
        </p:grpSpPr>
        <p:pic>
          <p:nvPicPr>
            <p:cNvPr id="31753" name="Picture 4" descr="C:\Users\Diego\Desktop\presconama\Power Point\imagenes\despedi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2" y="928670"/>
              <a:ext cx="3228976"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6" descr="C:\Users\Diego\Desktop\presconama\Power Point\imagenes\s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2" y="500042"/>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15 CuadroTexto"/>
          <p:cNvSpPr txBox="1"/>
          <p:nvPr/>
        </p:nvSpPr>
        <p:spPr>
          <a:xfrm>
            <a:off x="285750" y="6215063"/>
            <a:ext cx="8643938" cy="46166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dirty="0">
                <a:solidFill>
                  <a:srgbClr val="028805"/>
                </a:solidFill>
              </a:rPr>
              <a:t>Material desarrollado por el Departamento de Participación Ciudadana.</a:t>
            </a:r>
          </a:p>
          <a:p>
            <a:pPr algn="ctr" eaLnBrk="1" hangingPunct="1"/>
            <a:r>
              <a:rPr lang="es-CL" altLang="es-CL" sz="1200" b="1" dirty="0">
                <a:solidFill>
                  <a:srgbClr val="FF0000"/>
                </a:solidFill>
              </a:rPr>
              <a:t>SANTIAGO </a:t>
            </a:r>
            <a:r>
              <a:rPr lang="es-CL" altLang="es-CL" sz="1200" b="1">
                <a:solidFill>
                  <a:srgbClr val="FF0000"/>
                </a:solidFill>
              </a:rPr>
              <a:t>DE </a:t>
            </a:r>
            <a:r>
              <a:rPr lang="es-CL" altLang="es-CL" sz="1200" b="1" smtClean="0">
                <a:solidFill>
                  <a:srgbClr val="FF0000"/>
                </a:solidFill>
              </a:rPr>
              <a:t>CHILE</a:t>
            </a:r>
            <a:endParaRPr lang="es-CL" altLang="es-CL" sz="1200" b="1" dirty="0">
              <a:solidFill>
                <a:srgbClr val="FF0000"/>
              </a:solidFill>
            </a:endParaRPr>
          </a:p>
        </p:txBody>
      </p:sp>
      <p:pic>
        <p:nvPicPr>
          <p:cNvPr id="18" name="17 Imagen" descr="fin_gracia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7072313"/>
            <a:ext cx="228600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324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64" presetClass="path" presetSubtype="0" accel="50000" decel="50000" fill="hold" nodeType="afterEffect">
                                  <p:stCondLst>
                                    <p:cond delay="0"/>
                                  </p:stCondLst>
                                  <p:childTnLst>
                                    <p:animMotion origin="layout" path="M 2.5E-6 -3.7037E-6 L 2.5E-6 -0.46435 " pathEditMode="relative" rAng="0" ptsTypes="AA">
                                      <p:cBhvr>
                                        <p:cTn id="12" dur="1000" fill="hold"/>
                                        <p:tgtEl>
                                          <p:spTgt spid="18"/>
                                        </p:tgtEl>
                                        <p:attrNameLst>
                                          <p:attrName>ppt_x</p:attrName>
                                          <p:attrName>ppt_y</p:attrName>
                                        </p:attrNameLst>
                                      </p:cBhvr>
                                      <p:rCtr x="0" y="-23218"/>
                                    </p:animMotion>
                                  </p:childTnLst>
                                </p:cTn>
                              </p:par>
                            </p:childTnLst>
                          </p:cTn>
                        </p:par>
                        <p:par>
                          <p:cTn id="13" fill="hold" nodeType="afterGroup">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3429000" y="1214438"/>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2775" name="15 CuadroTexto"/>
          <p:cNvSpPr txBox="1">
            <a:spLocks noChangeArrowheads="1"/>
          </p:cNvSpPr>
          <p:nvPr/>
        </p:nvSpPr>
        <p:spPr bwMode="auto">
          <a:xfrm>
            <a:off x="3714750" y="1357313"/>
            <a:ext cx="474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ARICA</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a:t>
            </a:r>
            <a:r>
              <a:rPr lang="es-CL" altLang="es-CL">
                <a:solidFill>
                  <a:srgbClr val="5F5F5F"/>
                </a:solidFill>
              </a:rPr>
              <a:t> </a:t>
            </a:r>
            <a:r>
              <a:rPr lang="es-CL" altLang="es-CL" b="1">
                <a:solidFill>
                  <a:srgbClr val="5F5F5F"/>
                </a:solidFill>
              </a:rPr>
              <a:t>Arica y Parinacota</a:t>
            </a:r>
            <a:endParaRPr lang="es-CL" altLang="es-CL" b="1">
              <a:solidFill>
                <a:srgbClr val="5F5F5F"/>
              </a:solidFill>
              <a:latin typeface="Arial Black" pitchFamily="34" charset="0"/>
            </a:endParaRPr>
          </a:p>
        </p:txBody>
      </p:sp>
      <p:grpSp>
        <p:nvGrpSpPr>
          <p:cNvPr id="32779" name="22 Grupo"/>
          <p:cNvGrpSpPr>
            <a:grpSpLocks/>
          </p:cNvGrpSpPr>
          <p:nvPr/>
        </p:nvGrpSpPr>
        <p:grpSpPr bwMode="auto">
          <a:xfrm>
            <a:off x="2500313" y="1000125"/>
            <a:ext cx="839787" cy="642938"/>
            <a:chOff x="2643173" y="1000096"/>
            <a:chExt cx="839604" cy="642933"/>
          </a:xfrm>
        </p:grpSpPr>
        <p:sp>
          <p:nvSpPr>
            <p:cNvPr id="29" name="28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2787"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1" name="30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32" name="31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32782"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9" action="ppaction://hlinksldjump"/>
              </a:rPr>
              <a:t>PROYECTOS INTERREGIONALES</a:t>
            </a:r>
            <a:endParaRPr lang="es-CL" altLang="es-CL" sz="1400" dirty="0">
              <a:solidFill>
                <a:srgbClr val="5F5F5F"/>
              </a:solidFill>
              <a:latin typeface="Arial Black" pitchFamily="34" charset="0"/>
            </a:endParaRPr>
          </a:p>
        </p:txBody>
      </p:sp>
      <p:sp>
        <p:nvSpPr>
          <p:cNvPr id="32783"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2784"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3"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16 CuadroTexto"/>
          <p:cNvSpPr txBox="1">
            <a:spLocks noChangeArrowheads="1"/>
          </p:cNvSpPr>
          <p:nvPr/>
        </p:nvSpPr>
        <p:spPr bwMode="auto">
          <a:xfrm>
            <a:off x="4554538" y="2214563"/>
            <a:ext cx="14684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7 de Junio N° 268,</a:t>
            </a:r>
          </a:p>
          <a:p>
            <a:pPr eaLnBrk="1" hangingPunct="1"/>
            <a:r>
              <a:rPr lang="es-CL" altLang="es-CL" sz="1200" dirty="0">
                <a:solidFill>
                  <a:srgbClr val="5F5F5F"/>
                </a:solidFill>
              </a:rPr>
              <a:t>5° piso, oficina 530</a:t>
            </a:r>
          </a:p>
        </p:txBody>
      </p:sp>
      <p:sp>
        <p:nvSpPr>
          <p:cNvPr id="25" name="17 CuadroTexto"/>
          <p:cNvSpPr txBox="1">
            <a:spLocks noChangeArrowheads="1"/>
          </p:cNvSpPr>
          <p:nvPr/>
        </p:nvSpPr>
        <p:spPr bwMode="auto">
          <a:xfrm>
            <a:off x="6643688" y="2214563"/>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(56-58) </a:t>
            </a:r>
            <a:r>
              <a:rPr lang="es-CL" altLang="es-CL" sz="1200" dirty="0" smtClean="0">
                <a:solidFill>
                  <a:srgbClr val="5F5F5F"/>
                </a:solidFill>
              </a:rPr>
              <a:t>2585212</a:t>
            </a:r>
            <a:endParaRPr lang="es-CL" altLang="es-CL" sz="1200" dirty="0">
              <a:solidFill>
                <a:srgbClr val="5F5F5F"/>
              </a:solidFill>
            </a:endParaRPr>
          </a:p>
        </p:txBody>
      </p:sp>
    </p:spTree>
    <p:extLst>
      <p:ext uri="{BB962C8B-B14F-4D97-AF65-F5344CB8AC3E}">
        <p14:creationId xmlns:p14="http://schemas.microsoft.com/office/powerpoint/2010/main" val="1157499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6" name="Picture 2" descr="C:\Users\Diego\Desktop\presconama\Power Point\imagenes\fondo_opa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C:\Users\Diego\Desktop\presconama\Power Point\imagenes\sedesconam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29000" y="1204913"/>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3799" name="15 CuadroTexto"/>
          <p:cNvSpPr txBox="1">
            <a:spLocks noChangeArrowheads="1"/>
          </p:cNvSpPr>
          <p:nvPr/>
        </p:nvSpPr>
        <p:spPr bwMode="auto">
          <a:xfrm>
            <a:off x="3714750" y="1382713"/>
            <a:ext cx="4002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IQUIQUE</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Tarapacá</a:t>
            </a:r>
            <a:endParaRPr lang="es-CL" altLang="es-CL" b="1">
              <a:solidFill>
                <a:srgbClr val="5F5F5F"/>
              </a:solidFill>
              <a:latin typeface="Arial Black" pitchFamily="34" charset="0"/>
            </a:endParaRPr>
          </a:p>
        </p:txBody>
      </p:sp>
      <p:grpSp>
        <p:nvGrpSpPr>
          <p:cNvPr id="33804" name="22 Grupo"/>
          <p:cNvGrpSpPr>
            <a:grpSpLocks/>
          </p:cNvGrpSpPr>
          <p:nvPr/>
        </p:nvGrpSpPr>
        <p:grpSpPr bwMode="auto">
          <a:xfrm>
            <a:off x="2500313" y="1000125"/>
            <a:ext cx="839787" cy="642938"/>
            <a:chOff x="2643173" y="1000096"/>
            <a:chExt cx="839604" cy="642933"/>
          </a:xfrm>
        </p:grpSpPr>
        <p:sp>
          <p:nvSpPr>
            <p:cNvPr id="32" name="31 Flecha derecha">
              <a:hlinkClick r:id="rId5"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3811" name="21 CuadroTexto">
              <a:hlinkClick r:id="rId5"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3805"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3806"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16 CuadroTexto"/>
          <p:cNvSpPr txBox="1">
            <a:spLocks noChangeArrowheads="1"/>
          </p:cNvSpPr>
          <p:nvPr/>
        </p:nvSpPr>
        <p:spPr bwMode="auto">
          <a:xfrm>
            <a:off x="4545013" y="2239963"/>
            <a:ext cx="141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Riquelme N° 1081</a:t>
            </a:r>
          </a:p>
        </p:txBody>
      </p:sp>
      <p:sp>
        <p:nvSpPr>
          <p:cNvPr id="28" name="17 CuadroTexto"/>
          <p:cNvSpPr txBox="1">
            <a:spLocks noChangeArrowheads="1"/>
          </p:cNvSpPr>
          <p:nvPr/>
        </p:nvSpPr>
        <p:spPr bwMode="auto">
          <a:xfrm>
            <a:off x="6632575" y="2239963"/>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(56-57) 2582001</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5"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1"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23809955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2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29000" y="1211263"/>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4823" name="15 CuadroTexto"/>
          <p:cNvSpPr txBox="1">
            <a:spLocks noChangeArrowheads="1"/>
          </p:cNvSpPr>
          <p:nvPr/>
        </p:nvSpPr>
        <p:spPr bwMode="auto">
          <a:xfrm>
            <a:off x="3517900" y="1354138"/>
            <a:ext cx="512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ANTOFAGASTA</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Antofagasta</a:t>
            </a:r>
          </a:p>
        </p:txBody>
      </p:sp>
      <p:grpSp>
        <p:nvGrpSpPr>
          <p:cNvPr id="34828"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4835"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4829"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4830"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16 CuadroTexto"/>
          <p:cNvSpPr txBox="1">
            <a:spLocks noChangeArrowheads="1"/>
          </p:cNvSpPr>
          <p:nvPr/>
        </p:nvSpPr>
        <p:spPr bwMode="auto">
          <a:xfrm>
            <a:off x="4543425" y="2211388"/>
            <a:ext cx="228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smtClean="0">
                <a:solidFill>
                  <a:srgbClr val="5F5F5F"/>
                </a:solidFill>
              </a:rPr>
              <a:t>República de Croacia </a:t>
            </a:r>
            <a:r>
              <a:rPr lang="es-CL" altLang="es-CL" sz="1200" dirty="0">
                <a:solidFill>
                  <a:srgbClr val="5F5F5F"/>
                </a:solidFill>
              </a:rPr>
              <a:t>Nº </a:t>
            </a:r>
            <a:r>
              <a:rPr lang="es-CL" altLang="es-CL" sz="1200" dirty="0" smtClean="0">
                <a:solidFill>
                  <a:srgbClr val="5F5F5F"/>
                </a:solidFill>
              </a:rPr>
              <a:t>0336</a:t>
            </a:r>
            <a:endParaRPr lang="es-CL" altLang="es-CL" sz="1200" dirty="0">
              <a:solidFill>
                <a:srgbClr val="5F5F5F"/>
              </a:solidFill>
            </a:endParaRPr>
          </a:p>
        </p:txBody>
      </p:sp>
      <p:sp>
        <p:nvSpPr>
          <p:cNvPr id="28" name="17 CuadroTexto"/>
          <p:cNvSpPr txBox="1">
            <a:spLocks noChangeArrowheads="1"/>
          </p:cNvSpPr>
          <p:nvPr/>
        </p:nvSpPr>
        <p:spPr bwMode="auto">
          <a:xfrm>
            <a:off x="6928022" y="221138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(56-55) </a:t>
            </a:r>
            <a:r>
              <a:rPr lang="es-CL" altLang="es-CL" sz="1200" dirty="0" smtClean="0">
                <a:solidFill>
                  <a:srgbClr val="5F5F5F"/>
                </a:solidFill>
              </a:rPr>
              <a:t>2467100</a:t>
            </a:r>
            <a:endParaRPr lang="es-CL" altLang="es-CL" sz="1200" dirty="0">
              <a:solidFill>
                <a:srgbClr val="5F5F5F"/>
              </a:solidFill>
            </a:endParaRP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29708135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29000"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5847" name="15 CuadroTexto"/>
          <p:cNvSpPr txBox="1">
            <a:spLocks noChangeArrowheads="1"/>
          </p:cNvSpPr>
          <p:nvPr/>
        </p:nvSpPr>
        <p:spPr bwMode="auto">
          <a:xfrm>
            <a:off x="3714750" y="1385888"/>
            <a:ext cx="4002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COPIAPÓ</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Atacama</a:t>
            </a:r>
          </a:p>
        </p:txBody>
      </p:sp>
      <p:grpSp>
        <p:nvGrpSpPr>
          <p:cNvPr id="35852"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5859"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5853"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5854"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499992" y="2243138"/>
            <a:ext cx="2088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Yerbas </a:t>
            </a:r>
            <a:r>
              <a:rPr lang="es-CL" altLang="es-CL" sz="1200" dirty="0" smtClean="0">
                <a:solidFill>
                  <a:srgbClr val="5F5F5F"/>
                </a:solidFill>
              </a:rPr>
              <a:t>Buenas Nº </a:t>
            </a:r>
            <a:r>
              <a:rPr lang="es-CL" altLang="es-CL" sz="1200" dirty="0">
                <a:solidFill>
                  <a:srgbClr val="5F5F5F"/>
                </a:solidFill>
              </a:rPr>
              <a:t>295</a:t>
            </a:r>
          </a:p>
        </p:txBody>
      </p:sp>
      <p:sp>
        <p:nvSpPr>
          <p:cNvPr id="26" name="17 CuadroTexto"/>
          <p:cNvSpPr txBox="1">
            <a:spLocks noChangeArrowheads="1"/>
          </p:cNvSpPr>
          <p:nvPr/>
        </p:nvSpPr>
        <p:spPr bwMode="auto">
          <a:xfrm>
            <a:off x="6656388" y="2243138"/>
            <a:ext cx="1304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(56-52) 2214511</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35197902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7"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31 Rectángulo redondeado"/>
          <p:cNvSpPr/>
          <p:nvPr/>
        </p:nvSpPr>
        <p:spPr>
          <a:xfrm>
            <a:off x="3419475"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6870" name="15 CuadroTexto"/>
          <p:cNvSpPr txBox="1">
            <a:spLocks noChangeArrowheads="1"/>
          </p:cNvSpPr>
          <p:nvPr/>
        </p:nvSpPr>
        <p:spPr bwMode="auto">
          <a:xfrm>
            <a:off x="3705225" y="1385888"/>
            <a:ext cx="450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LA SERENA</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Coquimbo</a:t>
            </a:r>
          </a:p>
        </p:txBody>
      </p:sp>
      <p:grpSp>
        <p:nvGrpSpPr>
          <p:cNvPr id="36875" name="22 Grupo"/>
          <p:cNvGrpSpPr>
            <a:grpSpLocks/>
          </p:cNvGrpSpPr>
          <p:nvPr/>
        </p:nvGrpSpPr>
        <p:grpSpPr bwMode="auto">
          <a:xfrm>
            <a:off x="2500313" y="1000125"/>
            <a:ext cx="839787" cy="642938"/>
            <a:chOff x="2643173" y="1000096"/>
            <a:chExt cx="839604" cy="642933"/>
          </a:xfrm>
        </p:grpSpPr>
        <p:sp>
          <p:nvSpPr>
            <p:cNvPr id="26" name="25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6882"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6876"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6877"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16 CuadroTexto"/>
          <p:cNvSpPr txBox="1">
            <a:spLocks noChangeArrowheads="1"/>
          </p:cNvSpPr>
          <p:nvPr/>
        </p:nvSpPr>
        <p:spPr bwMode="auto">
          <a:xfrm>
            <a:off x="4554538" y="2243138"/>
            <a:ext cx="160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Eduardo de la Barra </a:t>
            </a:r>
          </a:p>
          <a:p>
            <a:pPr eaLnBrk="1" hangingPunct="1"/>
            <a:r>
              <a:rPr lang="es-CL" altLang="es-CL" sz="1200" dirty="0">
                <a:solidFill>
                  <a:srgbClr val="5F5F5F"/>
                </a:solidFill>
              </a:rPr>
              <a:t>Nº 205, piso 1</a:t>
            </a:r>
          </a:p>
        </p:txBody>
      </p:sp>
      <p:sp>
        <p:nvSpPr>
          <p:cNvPr id="25" name="17 CuadroTexto"/>
          <p:cNvSpPr txBox="1">
            <a:spLocks noChangeArrowheads="1"/>
          </p:cNvSpPr>
          <p:nvPr/>
        </p:nvSpPr>
        <p:spPr bwMode="auto">
          <a:xfrm>
            <a:off x="66579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(56-51) 2219534</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31060425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3600"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7895" name="15 CuadroTexto"/>
          <p:cNvSpPr txBox="1">
            <a:spLocks noChangeArrowheads="1"/>
          </p:cNvSpPr>
          <p:nvPr/>
        </p:nvSpPr>
        <p:spPr bwMode="auto">
          <a:xfrm>
            <a:off x="3689350" y="1385888"/>
            <a:ext cx="4614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VALPARAISO</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Valparaiso</a:t>
            </a:r>
          </a:p>
        </p:txBody>
      </p:sp>
      <p:grpSp>
        <p:nvGrpSpPr>
          <p:cNvPr id="37900"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7907"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7901"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7902"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48188" y="2243138"/>
            <a:ext cx="1806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Prat </a:t>
            </a:r>
            <a:r>
              <a:rPr lang="es-CL" altLang="es-CL" sz="1200" dirty="0" smtClean="0">
                <a:solidFill>
                  <a:srgbClr val="5F5F5F"/>
                </a:solidFill>
              </a:rPr>
              <a:t>N° 827</a:t>
            </a:r>
            <a:r>
              <a:rPr lang="es-CL" altLang="es-CL" sz="1200" dirty="0">
                <a:solidFill>
                  <a:srgbClr val="5F5F5F"/>
                </a:solidFill>
              </a:rPr>
              <a:t>, oficina 301</a:t>
            </a:r>
          </a:p>
        </p:txBody>
      </p:sp>
      <p:sp>
        <p:nvSpPr>
          <p:cNvPr id="26" name="17 CuadroTexto"/>
          <p:cNvSpPr txBox="1">
            <a:spLocks noChangeArrowheads="1"/>
          </p:cNvSpPr>
          <p:nvPr/>
        </p:nvSpPr>
        <p:spPr bwMode="auto">
          <a:xfrm>
            <a:off x="6653213"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(56-32) 2219928</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17010254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6"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40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8919" name="15 CuadroTexto"/>
          <p:cNvSpPr txBox="1">
            <a:spLocks noChangeArrowheads="1"/>
          </p:cNvSpPr>
          <p:nvPr/>
        </p:nvSpPr>
        <p:spPr bwMode="auto">
          <a:xfrm>
            <a:off x="3694113" y="1146175"/>
            <a:ext cx="4360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SANTIAGO</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Metropolitana</a:t>
            </a:r>
          </a:p>
          <a:p>
            <a:pPr eaLnBrk="1" hangingPunct="1"/>
            <a:r>
              <a:rPr lang="es-CL" altLang="es-CL" b="1">
                <a:solidFill>
                  <a:srgbClr val="5F5F5F"/>
                </a:solidFill>
              </a:rPr>
              <a:t>			  de Santiago</a:t>
            </a:r>
          </a:p>
        </p:txBody>
      </p:sp>
      <p:grpSp>
        <p:nvGrpSpPr>
          <p:cNvPr id="38924" name="22 Grupo"/>
          <p:cNvGrpSpPr>
            <a:grpSpLocks/>
          </p:cNvGrpSpPr>
          <p:nvPr/>
        </p:nvGrpSpPr>
        <p:grpSpPr bwMode="auto">
          <a:xfrm>
            <a:off x="2500313" y="1000125"/>
            <a:ext cx="839787" cy="642938"/>
            <a:chOff x="2643173" y="1000096"/>
            <a:chExt cx="839604" cy="642933"/>
          </a:xfrm>
        </p:grpSpPr>
        <p:sp>
          <p:nvSpPr>
            <p:cNvPr id="27" name="26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8931"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8925"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8926"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4538" y="2243138"/>
            <a:ext cx="1866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Miraflores </a:t>
            </a:r>
            <a:r>
              <a:rPr lang="es-CL" altLang="es-CL" sz="1200" dirty="0" smtClean="0">
                <a:solidFill>
                  <a:srgbClr val="5F5F5F"/>
                </a:solidFill>
              </a:rPr>
              <a:t>N° 178</a:t>
            </a:r>
            <a:r>
              <a:rPr lang="es-CL" altLang="es-CL" sz="1200" dirty="0">
                <a:solidFill>
                  <a:srgbClr val="5F5F5F"/>
                </a:solidFill>
              </a:rPr>
              <a:t>, piso 3</a:t>
            </a:r>
          </a:p>
        </p:txBody>
      </p:sp>
      <p:sp>
        <p:nvSpPr>
          <p:cNvPr id="26" name="17 CuadroTexto"/>
          <p:cNvSpPr txBox="1">
            <a:spLocks noChangeArrowheads="1"/>
          </p:cNvSpPr>
          <p:nvPr/>
        </p:nvSpPr>
        <p:spPr bwMode="auto">
          <a:xfrm>
            <a:off x="66452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(56-2) 29569100</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3377669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4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9943" name="15 CuadroTexto"/>
          <p:cNvSpPr txBox="1">
            <a:spLocks noChangeArrowheads="1"/>
          </p:cNvSpPr>
          <p:nvPr/>
        </p:nvSpPr>
        <p:spPr bwMode="auto">
          <a:xfrm>
            <a:off x="3694113" y="1146175"/>
            <a:ext cx="4659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RANCAGUA</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del Libertador</a:t>
            </a:r>
          </a:p>
          <a:p>
            <a:pPr eaLnBrk="1" hangingPunct="1"/>
            <a:r>
              <a:rPr lang="es-CL" altLang="es-CL" b="1">
                <a:solidFill>
                  <a:srgbClr val="5F5F5F"/>
                </a:solidFill>
              </a:rPr>
              <a:t>	                   Bernardo O’Higgins</a:t>
            </a:r>
          </a:p>
        </p:txBody>
      </p:sp>
      <p:grpSp>
        <p:nvGrpSpPr>
          <p:cNvPr id="39948"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9955"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9949"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39950"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1363" y="2243138"/>
            <a:ext cx="176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Campos </a:t>
            </a:r>
            <a:r>
              <a:rPr lang="es-CL" altLang="es-CL" sz="1200" dirty="0" smtClean="0">
                <a:solidFill>
                  <a:srgbClr val="5F5F5F"/>
                </a:solidFill>
              </a:rPr>
              <a:t>N° 241</a:t>
            </a:r>
            <a:r>
              <a:rPr lang="es-CL" altLang="es-CL" sz="1200" dirty="0">
                <a:solidFill>
                  <a:srgbClr val="5F5F5F"/>
                </a:solidFill>
              </a:rPr>
              <a:t>, piso 7</a:t>
            </a:r>
          </a:p>
        </p:txBody>
      </p:sp>
      <p:sp>
        <p:nvSpPr>
          <p:cNvPr id="26" name="17 CuadroTexto"/>
          <p:cNvSpPr txBox="1">
            <a:spLocks noChangeArrowheads="1"/>
          </p:cNvSpPr>
          <p:nvPr/>
        </p:nvSpPr>
        <p:spPr bwMode="auto">
          <a:xfrm>
            <a:off x="6669088"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(56-72) 2229770</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18622596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0" y="152400"/>
            <a:ext cx="8164513" cy="1143000"/>
          </a:xfrm>
        </p:spPr>
        <p:txBody>
          <a:bodyPr/>
          <a:lstStyle/>
          <a:p>
            <a:pPr eaLnBrk="1" hangingPunct="1"/>
            <a:r>
              <a:rPr lang="es-CL" altLang="es-CL" smtClean="0"/>
              <a:t>t</a:t>
            </a:r>
          </a:p>
        </p:txBody>
      </p:sp>
      <p:pic>
        <p:nvPicPr>
          <p:cNvPr id="512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Diego\Desktop\presconama\Power Point\imagenes\fondo-diapo-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2643188"/>
            <a:ext cx="51022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10644188" y="357188"/>
            <a:ext cx="3717925" cy="1077912"/>
          </a:xfrm>
          <a:prstGeom prst="rect">
            <a:avLst/>
          </a:prstGeom>
          <a:noFill/>
        </p:spPr>
        <p:txBody>
          <a:bodyPr wrap="none">
            <a:spAutoFit/>
          </a:bodyPr>
          <a:lstStyle/>
          <a:p>
            <a:pPr>
              <a:defRPr/>
            </a:pPr>
            <a:r>
              <a:rPr lang="es-ES" sz="2400" dirty="0">
                <a:latin typeface="Impact" pitchFamily="34" charset="0"/>
              </a:rPr>
              <a:t>¿</a:t>
            </a:r>
            <a:r>
              <a:rPr lang="en-US" sz="2400" dirty="0">
                <a:solidFill>
                  <a:srgbClr val="028805"/>
                </a:solidFill>
                <a:latin typeface="Impact" pitchFamily="34" charset="0"/>
              </a:rPr>
              <a:t>CHUM KEY AM</a:t>
            </a:r>
            <a:r>
              <a:rPr lang="es-ES" sz="2400" dirty="0">
                <a:latin typeface="Impact" pitchFamily="34" charset="0"/>
              </a:rPr>
              <a:t>?</a:t>
            </a:r>
          </a:p>
          <a:p>
            <a:pPr fontAlgn="auto">
              <a:spcBef>
                <a:spcPts val="0"/>
              </a:spcBef>
              <a:spcAft>
                <a:spcPts val="0"/>
              </a:spcAft>
              <a:defRPr/>
            </a:pPr>
            <a:r>
              <a:rPr lang="es-CL" sz="1600" i="1" kern="1500" dirty="0">
                <a:solidFill>
                  <a:schemeClr val="tx1">
                    <a:lumMod val="95000"/>
                    <a:lumOff val="5000"/>
                  </a:schemeClr>
                </a:solidFill>
                <a:latin typeface="Impact" pitchFamily="34" charset="0"/>
              </a:rPr>
              <a:t>¿CUÁLES SON SUS </a:t>
            </a:r>
            <a:r>
              <a:rPr lang="es-CL" sz="1600" i="1" kern="1500" dirty="0">
                <a:solidFill>
                  <a:srgbClr val="028805"/>
                </a:solidFill>
                <a:latin typeface="Impact" pitchFamily="34" charset="0"/>
              </a:rPr>
              <a:t>PRINCIPALES FUNCIONES</a:t>
            </a:r>
            <a:r>
              <a:rPr lang="es-CL" sz="1600" i="1" kern="1500" dirty="0">
                <a:latin typeface="Impact" pitchFamily="34" charset="0"/>
              </a:rPr>
              <a:t>?</a:t>
            </a:r>
            <a:endParaRPr lang="es-CL" sz="1600" i="1" dirty="0">
              <a:latin typeface="Impact" pitchFamily="34" charset="0"/>
            </a:endParaRPr>
          </a:p>
          <a:p>
            <a:pPr>
              <a:defRPr/>
            </a:pPr>
            <a:r>
              <a:rPr lang="es-ES" sz="2400" dirty="0">
                <a:solidFill>
                  <a:srgbClr val="028805"/>
                </a:solidFill>
                <a:latin typeface="Impact" pitchFamily="34" charset="0"/>
              </a:rPr>
              <a:t> </a:t>
            </a:r>
            <a:endParaRPr lang="es-CL" sz="2400" dirty="0">
              <a:solidFill>
                <a:srgbClr val="028805"/>
              </a:solidFill>
              <a:latin typeface="Impact" pitchFamily="34" charset="0"/>
            </a:endParaRPr>
          </a:p>
        </p:txBody>
      </p:sp>
      <p:sp>
        <p:nvSpPr>
          <p:cNvPr id="13" name="12 CuadroTexto"/>
          <p:cNvSpPr txBox="1"/>
          <p:nvPr/>
        </p:nvSpPr>
        <p:spPr>
          <a:xfrm>
            <a:off x="-4429125" y="1571625"/>
            <a:ext cx="4071937" cy="1216025"/>
          </a:xfrm>
          <a:prstGeom prst="rect">
            <a:avLst/>
          </a:prstGeom>
          <a:noFill/>
        </p:spPr>
        <p:txBody>
          <a:bodyPr>
            <a:spAutoFit/>
          </a:bodyPr>
          <a:lstStyle/>
          <a:p>
            <a:pPr>
              <a:defRPr/>
            </a:pPr>
            <a:r>
              <a:rPr lang="es-CL" sz="1400" b="1" dirty="0" err="1">
                <a:solidFill>
                  <a:schemeClr val="tx1">
                    <a:lumMod val="85000"/>
                    <a:lumOff val="15000"/>
                  </a:schemeClr>
                </a:solidFill>
              </a:rPr>
              <a:t>Ngünenkey</a:t>
            </a:r>
            <a:r>
              <a:rPr lang="es-CL" sz="1400" b="1" dirty="0">
                <a:solidFill>
                  <a:schemeClr val="tx1">
                    <a:lumMod val="85000"/>
                    <a:lumOff val="15000"/>
                  </a:schemeClr>
                </a:solidFill>
              </a:rPr>
              <a:t> </a:t>
            </a:r>
            <a:r>
              <a:rPr lang="es-CL" sz="1400" b="1" dirty="0" err="1">
                <a:solidFill>
                  <a:schemeClr val="tx1">
                    <a:lumMod val="85000"/>
                    <a:lumOff val="15000"/>
                  </a:schemeClr>
                </a:solidFill>
              </a:rPr>
              <a:t>chi</a:t>
            </a:r>
            <a:r>
              <a:rPr lang="es-CL" sz="1400" b="1" dirty="0">
                <a:solidFill>
                  <a:schemeClr val="tx1">
                    <a:lumMod val="85000"/>
                    <a:lumOff val="15000"/>
                  </a:schemeClr>
                </a:solidFill>
              </a:rPr>
              <a:t> </a:t>
            </a:r>
            <a:r>
              <a:rPr lang="es-CL" sz="1400" b="1" dirty="0" err="1">
                <a:solidFill>
                  <a:schemeClr val="tx1">
                    <a:lumMod val="85000"/>
                    <a:lumOff val="15000"/>
                  </a:schemeClr>
                </a:solidFill>
              </a:rPr>
              <a:t>zugu</a:t>
            </a:r>
            <a:r>
              <a:rPr lang="es-CL" sz="1400" b="1" dirty="0">
                <a:solidFill>
                  <a:schemeClr val="tx1">
                    <a:lumMod val="85000"/>
                    <a:lumOff val="15000"/>
                  </a:schemeClr>
                </a:solidFill>
              </a:rPr>
              <a:t> </a:t>
            </a:r>
          </a:p>
          <a:p>
            <a:pPr>
              <a:defRPr/>
            </a:pPr>
            <a:r>
              <a:rPr lang="es-ES" sz="1400" b="1" dirty="0" err="1">
                <a:solidFill>
                  <a:schemeClr val="tx1">
                    <a:lumMod val="85000"/>
                    <a:lumOff val="15000"/>
                  </a:schemeClr>
                </a:solidFill>
              </a:rPr>
              <a:t>güneytugeam</a:t>
            </a:r>
            <a:r>
              <a:rPr lang="es-ES" sz="1400" b="1" dirty="0">
                <a:solidFill>
                  <a:schemeClr val="tx1">
                    <a:lumMod val="85000"/>
                    <a:lumOff val="15000"/>
                  </a:schemeClr>
                </a:solidFill>
              </a:rPr>
              <a:t> </a:t>
            </a:r>
            <a:r>
              <a:rPr lang="es-ES" sz="1400" b="1" dirty="0" err="1">
                <a:solidFill>
                  <a:schemeClr val="tx1">
                    <a:lumMod val="85000"/>
                    <a:lumOff val="15000"/>
                  </a:schemeClr>
                </a:solidFill>
              </a:rPr>
              <a:t>ñi</a:t>
            </a:r>
            <a:r>
              <a:rPr lang="es-ES" sz="1400" b="1" dirty="0">
                <a:solidFill>
                  <a:schemeClr val="tx1">
                    <a:lumMod val="85000"/>
                    <a:lumOff val="15000"/>
                  </a:schemeClr>
                </a:solidFill>
              </a:rPr>
              <a:t> </a:t>
            </a:r>
            <a:r>
              <a:rPr lang="es-ES" sz="1400" b="1" dirty="0" err="1">
                <a:solidFill>
                  <a:schemeClr val="tx1">
                    <a:lumMod val="85000"/>
                    <a:lumOff val="15000"/>
                  </a:schemeClr>
                </a:solidFill>
              </a:rPr>
              <a:t>güneytugeam</a:t>
            </a:r>
            <a:r>
              <a:rPr lang="es-ES" sz="1400" b="1" dirty="0">
                <a:solidFill>
                  <a:schemeClr val="tx1">
                    <a:lumMod val="85000"/>
                    <a:lumOff val="15000"/>
                  </a:schemeClr>
                </a:solidFill>
              </a:rPr>
              <a:t> </a:t>
            </a:r>
          </a:p>
          <a:p>
            <a:pPr>
              <a:defRPr/>
            </a:pPr>
            <a:r>
              <a:rPr lang="es-ES" sz="1400" b="1" dirty="0" err="1">
                <a:solidFill>
                  <a:schemeClr val="tx1">
                    <a:lumMod val="85000"/>
                    <a:lumOff val="15000"/>
                  </a:schemeClr>
                </a:solidFill>
              </a:rPr>
              <a:t>ñi</a:t>
            </a:r>
            <a:r>
              <a:rPr lang="es-ES" sz="1400" b="1" dirty="0">
                <a:solidFill>
                  <a:schemeClr val="tx1">
                    <a:lumMod val="85000"/>
                    <a:lumOff val="15000"/>
                  </a:schemeClr>
                </a:solidFill>
              </a:rPr>
              <a:t> chumal </a:t>
            </a:r>
            <a:r>
              <a:rPr lang="es-ES" sz="1400" b="1" dirty="0" err="1">
                <a:solidFill>
                  <a:schemeClr val="tx1">
                    <a:lumMod val="85000"/>
                    <a:lumOff val="15000"/>
                  </a:schemeClr>
                </a:solidFill>
              </a:rPr>
              <a:t>wallontu</a:t>
            </a:r>
            <a:r>
              <a:rPr lang="es-ES" sz="1400" b="1" dirty="0">
                <a:solidFill>
                  <a:schemeClr val="tx1">
                    <a:lumMod val="85000"/>
                    <a:lumOff val="15000"/>
                  </a:schemeClr>
                </a:solidFill>
              </a:rPr>
              <a:t> </a:t>
            </a:r>
            <a:r>
              <a:rPr lang="es-ES" sz="1400" b="1" dirty="0" err="1">
                <a:solidFill>
                  <a:schemeClr val="tx1">
                    <a:lumMod val="85000"/>
                    <a:lumOff val="15000"/>
                  </a:schemeClr>
                </a:solidFill>
              </a:rPr>
              <a:t>Mapu</a:t>
            </a:r>
            <a:r>
              <a:rPr lang="es-ES" sz="1400" b="1" dirty="0">
                <a:solidFill>
                  <a:schemeClr val="tx1">
                    <a:lumMod val="85000"/>
                    <a:lumOff val="15000"/>
                  </a:schemeClr>
                </a:solidFill>
              </a:rPr>
              <a:t>.</a:t>
            </a:r>
            <a:r>
              <a:rPr lang="es-ES" sz="1400" dirty="0">
                <a:solidFill>
                  <a:schemeClr val="tx1">
                    <a:lumMod val="85000"/>
                    <a:lumOff val="15000"/>
                  </a:schemeClr>
                </a:solidFill>
              </a:rPr>
              <a:t> </a:t>
            </a:r>
            <a:endParaRPr lang="es-CL" sz="1400" dirty="0">
              <a:solidFill>
                <a:schemeClr val="tx1">
                  <a:lumMod val="85000"/>
                  <a:lumOff val="15000"/>
                </a:schemeClr>
              </a:solidFill>
            </a:endParaRPr>
          </a:p>
          <a:p>
            <a:pPr fontAlgn="auto">
              <a:spcBef>
                <a:spcPts val="0"/>
              </a:spcBef>
              <a:spcAft>
                <a:spcPts val="0"/>
              </a:spcAft>
              <a:defRPr/>
            </a:pPr>
            <a:r>
              <a:rPr lang="es-CL" sz="900" b="1" i="1" dirty="0">
                <a:solidFill>
                  <a:srgbClr val="5F5F5F"/>
                </a:solidFill>
              </a:rPr>
              <a:t>Administrar el Sistema de Evaluación</a:t>
            </a:r>
          </a:p>
          <a:p>
            <a:pPr fontAlgn="auto">
              <a:spcBef>
                <a:spcPts val="0"/>
              </a:spcBef>
              <a:spcAft>
                <a:spcPts val="0"/>
              </a:spcAft>
              <a:defRPr/>
            </a:pPr>
            <a:r>
              <a:rPr lang="es-CL" sz="900" b="1" i="1" dirty="0">
                <a:solidFill>
                  <a:srgbClr val="5F5F5F"/>
                </a:solidFill>
              </a:rPr>
              <a:t> de Impacto Ambiental</a:t>
            </a:r>
          </a:p>
          <a:p>
            <a:pPr>
              <a:defRPr/>
            </a:pPr>
            <a:r>
              <a:rPr lang="es-ES" sz="1400" b="1" i="1" dirty="0">
                <a:solidFill>
                  <a:srgbClr val="5F5F5F"/>
                </a:solidFill>
                <a:latin typeface="+mj-lt"/>
              </a:rPr>
              <a:t> </a:t>
            </a:r>
            <a:endParaRPr lang="es-CL" sz="1400" b="1" i="1" dirty="0">
              <a:solidFill>
                <a:srgbClr val="5F5F5F"/>
              </a:solidFill>
              <a:latin typeface="+mj-lt"/>
            </a:endParaRPr>
          </a:p>
        </p:txBody>
      </p:sp>
      <p:sp>
        <p:nvSpPr>
          <p:cNvPr id="17" name="16 CuadroTexto"/>
          <p:cNvSpPr txBox="1">
            <a:spLocks noChangeArrowheads="1"/>
          </p:cNvSpPr>
          <p:nvPr/>
        </p:nvSpPr>
        <p:spPr bwMode="auto">
          <a:xfrm>
            <a:off x="2428875" y="5916613"/>
            <a:ext cx="5429250" cy="723900"/>
          </a:xfrm>
          <a:prstGeom prst="rect">
            <a:avLst/>
          </a:prstGeom>
          <a:noFill/>
          <a:ln w="9525">
            <a:noFill/>
            <a:miter lim="800000"/>
            <a:headEnd/>
            <a:tailEnd/>
          </a:ln>
        </p:spPr>
        <p:txBody>
          <a:bodyPr>
            <a:spAutoFit/>
          </a:bodyPr>
          <a:lstStyle/>
          <a:p>
            <a:pPr algn="ctr">
              <a:defRPr/>
            </a:pPr>
            <a:r>
              <a:rPr lang="en-US" sz="1600" b="1" dirty="0">
                <a:solidFill>
                  <a:schemeClr val="tx1">
                    <a:lumMod val="85000"/>
                    <a:lumOff val="15000"/>
                  </a:schemeClr>
                </a:solidFill>
              </a:rPr>
              <a:t>PEPIKAWKEY TA ÑI  INAKELLUNTUKUAL TA CHE</a:t>
            </a:r>
            <a:endParaRPr lang="es-CL" sz="1600" b="1" dirty="0">
              <a:solidFill>
                <a:schemeClr val="tx1">
                  <a:lumMod val="85000"/>
                  <a:lumOff val="15000"/>
                </a:schemeClr>
              </a:solidFill>
            </a:endParaRPr>
          </a:p>
          <a:p>
            <a:pPr algn="ctr">
              <a:defRPr/>
            </a:pPr>
            <a:r>
              <a:rPr lang="es-CL" sz="900" b="1" i="1" dirty="0">
                <a:solidFill>
                  <a:srgbClr val="5F5F5F"/>
                </a:solidFill>
              </a:rPr>
              <a:t>Promover la Participación  Ciudadana</a:t>
            </a:r>
          </a:p>
          <a:p>
            <a:pPr marL="342900" indent="-342900" algn="ctr">
              <a:defRPr/>
            </a:pPr>
            <a:endParaRPr lang="es-CL" sz="1600" b="1" dirty="0">
              <a:solidFill>
                <a:srgbClr val="FF0000"/>
              </a:solidFill>
              <a:latin typeface="+mn-lt"/>
            </a:endParaRPr>
          </a:p>
        </p:txBody>
      </p:sp>
      <p:sp>
        <p:nvSpPr>
          <p:cNvPr id="14" name="13 CuadroTexto"/>
          <p:cNvSpPr txBox="1">
            <a:spLocks noChangeArrowheads="1"/>
          </p:cNvSpPr>
          <p:nvPr/>
        </p:nvSpPr>
        <p:spPr bwMode="auto">
          <a:xfrm>
            <a:off x="6677025" y="2636838"/>
            <a:ext cx="246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solidFill>
                  <a:srgbClr val="5F5F5F"/>
                </a:solidFill>
              </a:rPr>
              <a:t>Interpretar administrativamente</a:t>
            </a:r>
          </a:p>
          <a:p>
            <a:pPr eaLnBrk="1" hangingPunct="1"/>
            <a:r>
              <a:rPr lang="es-CL" altLang="es-CL" sz="1200" b="1">
                <a:solidFill>
                  <a:srgbClr val="5F5F5F"/>
                </a:solidFill>
              </a:rPr>
              <a:t>las RCA</a:t>
            </a:r>
          </a:p>
        </p:txBody>
      </p:sp>
      <p:sp>
        <p:nvSpPr>
          <p:cNvPr id="15" name="14 CuadroTexto"/>
          <p:cNvSpPr txBox="1">
            <a:spLocks noChangeArrowheads="1"/>
          </p:cNvSpPr>
          <p:nvPr/>
        </p:nvSpPr>
        <p:spPr bwMode="auto">
          <a:xfrm>
            <a:off x="1500188" y="1571625"/>
            <a:ext cx="2657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solidFill>
                  <a:srgbClr val="5F5F5F"/>
                </a:solidFill>
              </a:rPr>
              <a:t>Administrar el registro público de</a:t>
            </a:r>
          </a:p>
          <a:p>
            <a:pPr eaLnBrk="1" hangingPunct="1"/>
            <a:r>
              <a:rPr lang="es-CL" altLang="es-CL" sz="1200" b="1">
                <a:solidFill>
                  <a:srgbClr val="5F5F5F"/>
                </a:solidFill>
              </a:rPr>
              <a:t>Consultores para la realización de</a:t>
            </a:r>
          </a:p>
          <a:p>
            <a:pPr eaLnBrk="1" hangingPunct="1"/>
            <a:r>
              <a:rPr lang="es-CL" altLang="es-CL" sz="1200" b="1">
                <a:solidFill>
                  <a:srgbClr val="5F5F5F"/>
                </a:solidFill>
              </a:rPr>
              <a:t>EIA y DIA</a:t>
            </a:r>
          </a:p>
        </p:txBody>
      </p:sp>
      <p:sp>
        <p:nvSpPr>
          <p:cNvPr id="16" name="15 CuadroTexto"/>
          <p:cNvSpPr txBox="1">
            <a:spLocks noChangeArrowheads="1"/>
          </p:cNvSpPr>
          <p:nvPr/>
        </p:nvSpPr>
        <p:spPr bwMode="auto">
          <a:xfrm>
            <a:off x="157163" y="2736850"/>
            <a:ext cx="367506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solidFill>
                  <a:srgbClr val="5F5F5F"/>
                </a:solidFill>
              </a:rPr>
              <a:t>Administrar los sistemas de información</a:t>
            </a:r>
          </a:p>
          <a:p>
            <a:pPr eaLnBrk="1" hangingPunct="1"/>
            <a:r>
              <a:rPr lang="es-CL" altLang="es-CL" sz="1200" b="1">
                <a:solidFill>
                  <a:srgbClr val="5F5F5F"/>
                </a:solidFill>
              </a:rPr>
              <a:t>de líneas de bases de los proyectos sometidos</a:t>
            </a:r>
          </a:p>
          <a:p>
            <a:pPr eaLnBrk="1" hangingPunct="1"/>
            <a:r>
              <a:rPr lang="es-CL" altLang="es-CL" sz="1200" b="1">
                <a:solidFill>
                  <a:srgbClr val="5F5F5F"/>
                </a:solidFill>
              </a:rPr>
              <a:t>al SEIA, de acceso público y georreferenciado.</a:t>
            </a:r>
          </a:p>
          <a:p>
            <a:pPr eaLnBrk="1" hangingPunct="1"/>
            <a:r>
              <a:rPr lang="es-CL" altLang="es-CL" sz="1200" b="1">
                <a:solidFill>
                  <a:srgbClr val="5F5F5F"/>
                </a:solidFill>
              </a:rPr>
              <a:t>Así como también, el sistema de información de</a:t>
            </a:r>
          </a:p>
          <a:p>
            <a:pPr eaLnBrk="1" hangingPunct="1"/>
            <a:r>
              <a:rPr lang="es-CL" altLang="es-CL" sz="1200" b="1">
                <a:solidFill>
                  <a:srgbClr val="5F5F5F"/>
                </a:solidFill>
              </a:rPr>
              <a:t>permisos y autorizaciones</a:t>
            </a:r>
          </a:p>
        </p:txBody>
      </p:sp>
      <p:grpSp>
        <p:nvGrpSpPr>
          <p:cNvPr id="5159" name="20 Grupo"/>
          <p:cNvGrpSpPr>
            <a:grpSpLocks/>
          </p:cNvGrpSpPr>
          <p:nvPr/>
        </p:nvGrpSpPr>
        <p:grpSpPr bwMode="auto">
          <a:xfrm rot="900000">
            <a:off x="6518275" y="2801938"/>
            <a:ext cx="157163" cy="1155700"/>
            <a:chOff x="7429520" y="3500438"/>
            <a:chExt cx="214314" cy="1571637"/>
          </a:xfrm>
        </p:grpSpPr>
        <p:sp>
          <p:nvSpPr>
            <p:cNvPr id="18" name="17 Elipse"/>
            <p:cNvSpPr/>
            <p:nvPr/>
          </p:nvSpPr>
          <p:spPr>
            <a:xfrm>
              <a:off x="7428323" y="3499446"/>
              <a:ext cx="212149" cy="2137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0" name="19 Conector recto"/>
            <p:cNvCxnSpPr>
              <a:stCxn id="18" idx="4"/>
            </p:cNvCxnSpPr>
            <p:nvPr/>
          </p:nvCxnSpPr>
          <p:spPr>
            <a:xfrm rot="5400000">
              <a:off x="6839302" y="4374469"/>
              <a:ext cx="1357912" cy="368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62" name="23 Grupo"/>
          <p:cNvGrpSpPr>
            <a:grpSpLocks/>
          </p:cNvGrpSpPr>
          <p:nvPr/>
        </p:nvGrpSpPr>
        <p:grpSpPr bwMode="auto">
          <a:xfrm rot="-900000">
            <a:off x="3328988" y="2095500"/>
            <a:ext cx="157162" cy="1155700"/>
            <a:chOff x="7429520" y="3500438"/>
            <a:chExt cx="214314" cy="1571637"/>
          </a:xfrm>
        </p:grpSpPr>
        <p:sp>
          <p:nvSpPr>
            <p:cNvPr id="25" name="24 Elipse"/>
            <p:cNvSpPr/>
            <p:nvPr/>
          </p:nvSpPr>
          <p:spPr>
            <a:xfrm>
              <a:off x="7431276" y="3479691"/>
              <a:ext cx="201327" cy="2137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6" name="25 Conector recto"/>
            <p:cNvCxnSpPr>
              <a:stCxn id="25" idx="4"/>
            </p:cNvCxnSpPr>
            <p:nvPr/>
          </p:nvCxnSpPr>
          <p:spPr>
            <a:xfrm rot="5400000">
              <a:off x="6835964" y="4352235"/>
              <a:ext cx="1347117" cy="368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65" name="26 Grupo"/>
          <p:cNvGrpSpPr>
            <a:grpSpLocks/>
          </p:cNvGrpSpPr>
          <p:nvPr/>
        </p:nvGrpSpPr>
        <p:grpSpPr bwMode="auto">
          <a:xfrm rot="-3180000">
            <a:off x="2355056" y="3604419"/>
            <a:ext cx="409575" cy="706438"/>
            <a:chOff x="7250753" y="3500438"/>
            <a:chExt cx="557113" cy="959397"/>
          </a:xfrm>
        </p:grpSpPr>
        <p:sp>
          <p:nvSpPr>
            <p:cNvPr id="28" name="27 Elipse"/>
            <p:cNvSpPr>
              <a:spLocks noChangeArrowheads="1"/>
            </p:cNvSpPr>
            <p:nvPr/>
          </p:nvSpPr>
          <p:spPr bwMode="auto">
            <a:xfrm>
              <a:off x="7464523" y="3474739"/>
              <a:ext cx="213643" cy="213672"/>
            </a:xfrm>
            <a:prstGeom prst="ellipse">
              <a:avLst/>
            </a:prstGeom>
            <a:solidFill>
              <a:srgbClr val="FF0000"/>
            </a:solidFill>
            <a:ln w="25400" algn="ctr">
              <a:solidFill>
                <a:srgbClr val="FF0000"/>
              </a:solidFill>
              <a:round/>
              <a:headEnd/>
              <a:tailEnd/>
            </a:ln>
          </p:spPr>
          <p:txBody>
            <a:bodyPr vert="eaVert" anchor="ctr"/>
            <a:lstStyle/>
            <a:p>
              <a:pPr algn="ctr" fontAlgn="auto">
                <a:spcBef>
                  <a:spcPts val="0"/>
                </a:spcBef>
                <a:spcAft>
                  <a:spcPts val="0"/>
                </a:spcAft>
                <a:defRPr/>
              </a:pPr>
              <a:endParaRPr lang="es-CL">
                <a:solidFill>
                  <a:schemeClr val="lt1"/>
                </a:solidFill>
                <a:latin typeface="+mn-lt"/>
                <a:cs typeface="+mn-cs"/>
              </a:endParaRPr>
            </a:p>
          </p:txBody>
        </p:sp>
        <p:cxnSp>
          <p:nvCxnSpPr>
            <p:cNvPr id="29" name="28 Conector recto"/>
            <p:cNvCxnSpPr>
              <a:stCxn id="28" idx="4"/>
            </p:cNvCxnSpPr>
            <p:nvPr/>
          </p:nvCxnSpPr>
          <p:spPr>
            <a:xfrm rot="3000000">
              <a:off x="7243574" y="3836036"/>
              <a:ext cx="640316" cy="554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68" name="32 Grupo"/>
          <p:cNvGrpSpPr>
            <a:grpSpLocks/>
          </p:cNvGrpSpPr>
          <p:nvPr/>
        </p:nvGrpSpPr>
        <p:grpSpPr bwMode="auto">
          <a:xfrm rot="10800000">
            <a:off x="5043488" y="5238750"/>
            <a:ext cx="157162" cy="727075"/>
            <a:chOff x="7429520" y="3306199"/>
            <a:chExt cx="214314" cy="988918"/>
          </a:xfrm>
        </p:grpSpPr>
        <p:sp>
          <p:nvSpPr>
            <p:cNvPr id="34" name="33 Elipse"/>
            <p:cNvSpPr>
              <a:spLocks noChangeArrowheads="1"/>
            </p:cNvSpPr>
            <p:nvPr/>
          </p:nvSpPr>
          <p:spPr bwMode="auto">
            <a:xfrm>
              <a:off x="7455518" y="3332095"/>
              <a:ext cx="213674" cy="213642"/>
            </a:xfrm>
            <a:prstGeom prst="ellipse">
              <a:avLst/>
            </a:prstGeom>
            <a:solidFill>
              <a:srgbClr val="FF0000"/>
            </a:solidFill>
            <a:ln w="25400" algn="ctr">
              <a:solidFill>
                <a:srgbClr val="FF0000"/>
              </a:solidFill>
              <a:round/>
              <a:headEnd/>
              <a:tailEnd/>
            </a:ln>
          </p:spPr>
          <p:txBody>
            <a:bodyPr rot="10800000" anchor="ctr"/>
            <a:lstStyle/>
            <a:p>
              <a:pPr algn="ctr" fontAlgn="auto">
                <a:spcBef>
                  <a:spcPts val="0"/>
                </a:spcBef>
                <a:spcAft>
                  <a:spcPts val="0"/>
                </a:spcAft>
                <a:defRPr/>
              </a:pPr>
              <a:endParaRPr lang="es-CL">
                <a:solidFill>
                  <a:schemeClr val="lt1"/>
                </a:solidFill>
                <a:latin typeface="+mn-lt"/>
                <a:cs typeface="+mn-cs"/>
              </a:endParaRPr>
            </a:p>
          </p:txBody>
        </p:sp>
        <p:cxnSp>
          <p:nvCxnSpPr>
            <p:cNvPr id="35" name="34 Conector recto"/>
            <p:cNvCxnSpPr>
              <a:stCxn id="34" idx="4"/>
            </p:cNvCxnSpPr>
            <p:nvPr/>
          </p:nvCxnSpPr>
          <p:spPr>
            <a:xfrm rot="16200000" flipH="1" flipV="1">
              <a:off x="7137193" y="3922619"/>
              <a:ext cx="775156" cy="259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16 CuadroTexto"/>
          <p:cNvSpPr txBox="1">
            <a:spLocks noChangeArrowheads="1"/>
          </p:cNvSpPr>
          <p:nvPr/>
        </p:nvSpPr>
        <p:spPr bwMode="auto">
          <a:xfrm>
            <a:off x="6069013" y="4591050"/>
            <a:ext cx="2617787" cy="45720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595959"/>
                </a:solidFill>
              </a:rPr>
              <a:t>Proponer la simplificación de trámites en el SEIA</a:t>
            </a:r>
          </a:p>
        </p:txBody>
      </p:sp>
      <p:sp>
        <p:nvSpPr>
          <p:cNvPr id="3" name="16 CuadroTexto"/>
          <p:cNvSpPr txBox="1">
            <a:spLocks noChangeArrowheads="1"/>
          </p:cNvSpPr>
          <p:nvPr/>
        </p:nvSpPr>
        <p:spPr bwMode="auto">
          <a:xfrm>
            <a:off x="901700" y="5035550"/>
            <a:ext cx="2617788" cy="639763"/>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595959"/>
                </a:solidFill>
              </a:rPr>
              <a:t>Uniformar criterios, requisitos, condiciones y trámites en general</a:t>
            </a:r>
          </a:p>
        </p:txBody>
      </p:sp>
      <p:grpSp>
        <p:nvGrpSpPr>
          <p:cNvPr id="7" name="38 Grupo"/>
          <p:cNvGrpSpPr>
            <a:grpSpLocks/>
          </p:cNvGrpSpPr>
          <p:nvPr/>
        </p:nvGrpSpPr>
        <p:grpSpPr bwMode="auto">
          <a:xfrm rot="10800000">
            <a:off x="5675313" y="4067175"/>
            <a:ext cx="623887" cy="523875"/>
            <a:chOff x="5716116" y="2184416"/>
            <a:chExt cx="623683" cy="523428"/>
          </a:xfrm>
        </p:grpSpPr>
        <p:sp>
          <p:nvSpPr>
            <p:cNvPr id="4" name="35 Elipse"/>
            <p:cNvSpPr>
              <a:spLocks noChangeArrowheads="1"/>
            </p:cNvSpPr>
            <p:nvPr/>
          </p:nvSpPr>
          <p:spPr bwMode="auto">
            <a:xfrm rot="-3180000">
              <a:off x="5694075" y="2204375"/>
              <a:ext cx="157028" cy="157110"/>
            </a:xfrm>
            <a:prstGeom prst="ellipse">
              <a:avLst/>
            </a:prstGeom>
            <a:solidFill>
              <a:srgbClr val="FF0000"/>
            </a:solidFill>
            <a:ln w="25400" algn="ctr">
              <a:solidFill>
                <a:srgbClr val="FF0000"/>
              </a:solidFill>
              <a:round/>
              <a:headEnd/>
              <a:tailEnd/>
            </a:ln>
          </p:spPr>
          <p:txBody>
            <a:bodyPr rot="10800000" vert="eaVert" anchor="ctr"/>
            <a:lstStyle/>
            <a:p>
              <a:pPr algn="ctr" fontAlgn="auto">
                <a:spcBef>
                  <a:spcPts val="0"/>
                </a:spcBef>
                <a:spcAft>
                  <a:spcPts val="0"/>
                </a:spcAft>
                <a:defRPr/>
              </a:pPr>
              <a:endParaRPr lang="es-CL">
                <a:solidFill>
                  <a:schemeClr val="lt1"/>
                </a:solidFill>
                <a:latin typeface="+mn-lt"/>
                <a:cs typeface="+mn-cs"/>
              </a:endParaRPr>
            </a:p>
          </p:txBody>
        </p:sp>
        <p:cxnSp>
          <p:nvCxnSpPr>
            <p:cNvPr id="5" name="36 Conector recto"/>
            <p:cNvCxnSpPr/>
            <p:nvPr/>
          </p:nvCxnSpPr>
          <p:spPr>
            <a:xfrm rot="21420000">
              <a:off x="5868466" y="2298618"/>
              <a:ext cx="471333" cy="409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38 Grupo"/>
          <p:cNvGrpSpPr>
            <a:grpSpLocks/>
          </p:cNvGrpSpPr>
          <p:nvPr/>
        </p:nvGrpSpPr>
        <p:grpSpPr bwMode="auto">
          <a:xfrm rot="38998843">
            <a:off x="2966244" y="4431506"/>
            <a:ext cx="623888" cy="523875"/>
            <a:chOff x="5716116" y="2184416"/>
            <a:chExt cx="623683" cy="523428"/>
          </a:xfrm>
        </p:grpSpPr>
        <p:sp>
          <p:nvSpPr>
            <p:cNvPr id="8" name="35 Elipse"/>
            <p:cNvSpPr>
              <a:spLocks noChangeArrowheads="1"/>
            </p:cNvSpPr>
            <p:nvPr/>
          </p:nvSpPr>
          <p:spPr bwMode="auto">
            <a:xfrm rot="-3180000">
              <a:off x="5694075" y="2204375"/>
              <a:ext cx="157028" cy="157110"/>
            </a:xfrm>
            <a:prstGeom prst="ellipse">
              <a:avLst/>
            </a:prstGeom>
            <a:solidFill>
              <a:srgbClr val="FF0000"/>
            </a:solidFill>
            <a:ln w="25400" algn="ctr">
              <a:solidFill>
                <a:srgbClr val="FF0000"/>
              </a:solidFill>
              <a:round/>
              <a:headEnd/>
              <a:tailEnd/>
            </a:ln>
          </p:spPr>
          <p:txBody>
            <a:bodyPr vert="eaVert" anchor="ctr"/>
            <a:lstStyle/>
            <a:p>
              <a:pPr algn="ctr" fontAlgn="auto">
                <a:spcBef>
                  <a:spcPts val="0"/>
                </a:spcBef>
                <a:spcAft>
                  <a:spcPts val="0"/>
                </a:spcAft>
                <a:defRPr/>
              </a:pPr>
              <a:endParaRPr lang="es-CL">
                <a:solidFill>
                  <a:schemeClr val="lt1"/>
                </a:solidFill>
                <a:latin typeface="+mn-lt"/>
                <a:cs typeface="+mn-cs"/>
              </a:endParaRPr>
            </a:p>
          </p:txBody>
        </p:sp>
        <p:cxnSp>
          <p:nvCxnSpPr>
            <p:cNvPr id="9" name="36 Conector recto"/>
            <p:cNvCxnSpPr/>
            <p:nvPr/>
          </p:nvCxnSpPr>
          <p:spPr>
            <a:xfrm rot="21420000">
              <a:off x="5866589" y="2297217"/>
              <a:ext cx="471333" cy="409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79" name="WordArt 59"/>
          <p:cNvSpPr>
            <a:spLocks noChangeArrowheads="1" noChangeShapeType="1" noTextEdit="1"/>
          </p:cNvSpPr>
          <p:nvPr/>
        </p:nvSpPr>
        <p:spPr bwMode="auto">
          <a:xfrm>
            <a:off x="4500563" y="4475163"/>
            <a:ext cx="863600" cy="322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L" sz="3600" kern="10" spc="72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SEA</a:t>
            </a:r>
          </a:p>
        </p:txBody>
      </p:sp>
      <p:grpSp>
        <p:nvGrpSpPr>
          <p:cNvPr id="11" name="38 Grupo"/>
          <p:cNvGrpSpPr>
            <a:grpSpLocks/>
          </p:cNvGrpSpPr>
          <p:nvPr/>
        </p:nvGrpSpPr>
        <p:grpSpPr bwMode="auto">
          <a:xfrm rot="3714904">
            <a:off x="4306094" y="2758281"/>
            <a:ext cx="623888" cy="523875"/>
            <a:chOff x="5716116" y="2184416"/>
            <a:chExt cx="623683" cy="523428"/>
          </a:xfrm>
        </p:grpSpPr>
        <p:sp>
          <p:nvSpPr>
            <p:cNvPr id="36" name="35 Elipse"/>
            <p:cNvSpPr/>
            <p:nvPr/>
          </p:nvSpPr>
          <p:spPr>
            <a:xfrm rot="18420000">
              <a:off x="5692108" y="2206059"/>
              <a:ext cx="157028" cy="1571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7" name="36 Conector recto"/>
            <p:cNvCxnSpPr>
              <a:stCxn id="36" idx="4"/>
            </p:cNvCxnSpPr>
            <p:nvPr/>
          </p:nvCxnSpPr>
          <p:spPr>
            <a:xfrm rot="21420000">
              <a:off x="5866026" y="2298821"/>
              <a:ext cx="471333" cy="409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75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5.55112E-17 0 L 0.78108 0 " pathEditMode="relative" rAng="0" ptsTypes="AA">
                                      <p:cBhvr>
                                        <p:cTn id="6" dur="2000" fill="hold"/>
                                        <p:tgtEl>
                                          <p:spTgt spid="3074"/>
                                        </p:tgtEl>
                                        <p:attrNameLst>
                                          <p:attrName>ppt_x</p:attrName>
                                          <p:attrName>ppt_y</p:attrName>
                                        </p:attrNameLst>
                                      </p:cBhvr>
                                      <p:rCtr x="39000" y="0"/>
                                    </p:animMotion>
                                  </p:childTnLst>
                                </p:cTn>
                              </p:par>
                              <p:par>
                                <p:cTn id="7" presetID="35" presetClass="path" presetSubtype="0" accel="50000" decel="50000" fill="hold" nodeType="withEffect">
                                  <p:stCondLst>
                                    <p:cond delay="0"/>
                                  </p:stCondLst>
                                  <p:childTnLst>
                                    <p:animMotion origin="layout" path="M -2.5E-6 2.96296E-6 L -0.68107 -0.00185 " pathEditMode="relative" rAng="0" ptsTypes="AA">
                                      <p:cBhvr>
                                        <p:cTn id="8" dur="2000" fill="hold"/>
                                        <p:tgtEl>
                                          <p:spTgt spid="10"/>
                                        </p:tgtEl>
                                        <p:attrNameLst>
                                          <p:attrName>ppt_x</p:attrName>
                                          <p:attrName>ppt_y</p:attrName>
                                        </p:attrNameLst>
                                      </p:cBhvr>
                                      <p:rCtr x="-34100" y="-100"/>
                                    </p:animMotion>
                                  </p:childTnLst>
                                </p:cTn>
                              </p:par>
                            </p:childTnLst>
                          </p:cTn>
                        </p:par>
                        <p:par>
                          <p:cTn id="9" fill="hold" nodeType="afterGroup">
                            <p:stCondLst>
                              <p:cond delay="2000"/>
                            </p:stCondLst>
                            <p:childTnLst>
                              <p:par>
                                <p:cTn id="10" presetID="63" presetClass="path" presetSubtype="0" accel="50000" decel="50000" fill="hold" grpId="0" nodeType="afterEffect">
                                  <p:stCondLst>
                                    <p:cond delay="0"/>
                                  </p:stCondLst>
                                  <p:childTnLst>
                                    <p:animMotion origin="layout" path="M -0.12673 -3.46901E-6 L 0.97431 -3.46901E-6 " pathEditMode="relative" rAng="0" ptsTypes="AA">
                                      <p:cBhvr>
                                        <p:cTn id="11" dur="500" fill="hold"/>
                                        <p:tgtEl>
                                          <p:spTgt spid="13"/>
                                        </p:tgtEl>
                                        <p:attrNameLst>
                                          <p:attrName>ppt_x</p:attrName>
                                          <p:attrName>ppt_y</p:attrName>
                                        </p:attrNameLst>
                                      </p:cBhvr>
                                      <p:rCtr x="55100" y="0"/>
                                    </p:animMotion>
                                  </p:childTnLst>
                                </p:cTn>
                              </p:par>
                            </p:childTnLst>
                          </p:cTn>
                        </p:par>
                        <p:par>
                          <p:cTn id="12" fill="hold" nodeType="afterGroup">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nodeType="afterGroup">
                            <p:stCondLst>
                              <p:cond delay="2500"/>
                            </p:stCondLst>
                            <p:childTnLst>
                              <p:par>
                                <p:cTn id="16" presetID="4" presetClass="emph" presetSubtype="1" grpId="1" nodeType="afterEffect">
                                  <p:stCondLst>
                                    <p:cond delay="0"/>
                                  </p:stCondLst>
                                  <p:childTnLst>
                                    <p:set>
                                      <p:cBhvr override="childStyle">
                                        <p:cTn id="17" dur="indefinite"/>
                                        <p:tgtEl>
                                          <p:spTgt spid="17"/>
                                        </p:tgtEl>
                                        <p:attrNameLst>
                                          <p:attrName>style.fontSize</p:attrName>
                                        </p:attrNameLst>
                                      </p:cBhvr>
                                      <p:to>
                                        <p:strVal val="1.05"/>
                                      </p:to>
                                    </p:set>
                                  </p:childTnLst>
                                </p:cTn>
                              </p:par>
                            </p:childTnLst>
                          </p:cTn>
                        </p:par>
                        <p:par>
                          <p:cTn id="18" fill="hold" nodeType="afterGroup">
                            <p:stCondLst>
                              <p:cond delay="2500"/>
                            </p:stCondLst>
                            <p:childTnLst>
                              <p:par>
                                <p:cTn id="19" presetID="4" presetClass="emph" presetSubtype="1" grpId="1" nodeType="afterEffect">
                                  <p:stCondLst>
                                    <p:cond delay="0"/>
                                  </p:stCondLst>
                                  <p:childTnLst>
                                    <p:set>
                                      <p:cBhvr override="childStyle">
                                        <p:cTn id="20" dur="indefinite"/>
                                        <p:tgtEl>
                                          <p:spTgt spid="13"/>
                                        </p:tgtEl>
                                        <p:attrNameLst>
                                          <p:attrName>style.fontSize</p:attrName>
                                        </p:attrNameLst>
                                      </p:cBhvr>
                                      <p:to>
                                        <p:strVal val="1.05"/>
                                      </p:to>
                                    </p:set>
                                  </p:childTnLst>
                                </p:cTn>
                              </p:par>
                            </p:childTnLst>
                          </p:cTn>
                        </p:par>
                        <p:par>
                          <p:cTn id="21" fill="hold" nodeType="afterGroup">
                            <p:stCondLst>
                              <p:cond delay="2500"/>
                            </p:stCondLst>
                            <p:childTnLst>
                              <p:par>
                                <p:cTn id="22" presetID="1" presetClass="entr" presetSubtype="0" fill="hold" grpId="0"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grpId="0" nodeType="afterEffect">
                                  <p:stCondLst>
                                    <p:cond delay="50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grpId="0" nodeType="afterEffect">
                                  <p:stCondLst>
                                    <p:cond delay="500"/>
                                  </p:stCondLst>
                                  <p:childTnLst>
                                    <p:set>
                                      <p:cBhvr>
                                        <p:cTn id="32" dur="1" fill="hold">
                                          <p:stCondLst>
                                            <p:cond delay="0"/>
                                          </p:stCondLst>
                                        </p:cTn>
                                        <p:tgtEl>
                                          <p:spTgt spid="2"/>
                                        </p:tgtEl>
                                        <p:attrNameLst>
                                          <p:attrName>style.visibility</p:attrName>
                                        </p:attrNameLst>
                                      </p:cBhvr>
                                      <p:to>
                                        <p:strVal val="visible"/>
                                      </p:to>
                                    </p:set>
                                  </p:childTnLst>
                                </p:cTn>
                              </p:par>
                              <p:par>
                                <p:cTn id="33" presetID="4" presetClass="emph" presetSubtype="1" grpId="1" nodeType="withEffect">
                                  <p:stCondLst>
                                    <p:cond delay="0"/>
                                  </p:stCondLst>
                                  <p:childTnLst>
                                    <p:set>
                                      <p:cBhvr override="childStyle">
                                        <p:cTn id="34" dur="indefinite"/>
                                        <p:tgtEl>
                                          <p:spTgt spid="2"/>
                                        </p:tgtEl>
                                        <p:attrNameLst>
                                          <p:attrName>style.fontSize</p:attrName>
                                        </p:attrNameLst>
                                      </p:cBhvr>
                                      <p:to>
                                        <p:strVal val="1.2"/>
                                      </p:to>
                                    </p:set>
                                  </p:childTnLst>
                                </p:cTn>
                              </p:par>
                            </p:childTnLst>
                          </p:cTn>
                        </p:par>
                        <p:par>
                          <p:cTn id="35" fill="hold" nodeType="afterGroup">
                            <p:stCondLst>
                              <p:cond delay="4500"/>
                            </p:stCondLst>
                            <p:childTnLst>
                              <p:par>
                                <p:cTn id="36" presetID="1" presetClass="entr" presetSubtype="0" fill="hold" grpId="0" nodeType="afterEffect">
                                  <p:stCondLst>
                                    <p:cond delay="500"/>
                                  </p:stCondLst>
                                  <p:childTnLst>
                                    <p:set>
                                      <p:cBhvr>
                                        <p:cTn id="37" dur="1" fill="hold">
                                          <p:stCondLst>
                                            <p:cond delay="0"/>
                                          </p:stCondLst>
                                        </p:cTn>
                                        <p:tgtEl>
                                          <p:spTgt spid="3"/>
                                        </p:tgtEl>
                                        <p:attrNameLst>
                                          <p:attrName>style.visibility</p:attrName>
                                        </p:attrNameLst>
                                      </p:cBhvr>
                                      <p:to>
                                        <p:strVal val="visible"/>
                                      </p:to>
                                    </p:set>
                                  </p:childTnLst>
                                </p:cTn>
                              </p:par>
                              <p:par>
                                <p:cTn id="38" presetID="4" presetClass="emph" presetSubtype="1" grpId="1" nodeType="withEffect">
                                  <p:stCondLst>
                                    <p:cond delay="0"/>
                                  </p:stCondLst>
                                  <p:childTnLst>
                                    <p:set>
                                      <p:cBhvr override="childStyle">
                                        <p:cTn id="39" dur="indefinite"/>
                                        <p:tgtEl>
                                          <p:spTgt spid="3"/>
                                        </p:tgtEl>
                                        <p:attrNameLst>
                                          <p:attrName>style.fontSize</p:attrName>
                                        </p:attrNameLst>
                                      </p:cBhvr>
                                      <p:to>
                                        <p:strVal val="1.2"/>
                                      </p:to>
                                    </p:set>
                                  </p:childTnLst>
                                </p:cTn>
                              </p:par>
                              <p:par>
                                <p:cTn id="40" presetID="1" presetClass="entr" presetSubtype="0" fill="hold" nodeType="withEffect">
                                  <p:stCondLst>
                                    <p:cond delay="50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nodeType="withEffect">
                                  <p:stCondLst>
                                    <p:cond delay="50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nodeType="withEffect">
                                  <p:stCondLst>
                                    <p:cond delay="50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P spid="17" grpId="1"/>
      <p:bldP spid="14" grpId="0"/>
      <p:bldP spid="15" grpId="0"/>
      <p:bldP spid="16" grpId="0"/>
      <p:bldP spid="2" grpId="0"/>
      <p:bldP spid="2" grpId="1"/>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19475"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0967" name="15 CuadroTexto"/>
          <p:cNvSpPr txBox="1">
            <a:spLocks noChangeArrowheads="1"/>
          </p:cNvSpPr>
          <p:nvPr/>
        </p:nvSpPr>
        <p:spPr bwMode="auto">
          <a:xfrm>
            <a:off x="3705225" y="1385888"/>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TALCA</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del Maule</a:t>
            </a:r>
          </a:p>
        </p:txBody>
      </p:sp>
      <p:grpSp>
        <p:nvGrpSpPr>
          <p:cNvPr id="40972"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0979"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0973"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0974"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6125" y="2243138"/>
            <a:ext cx="132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solidFill>
                  <a:srgbClr val="5F5F5F"/>
                </a:solidFill>
              </a:rPr>
              <a:t>DIRECCIÓN:</a:t>
            </a:r>
          </a:p>
          <a:p>
            <a:pPr eaLnBrk="1" hangingPunct="1"/>
            <a:r>
              <a:rPr lang="es-CL" altLang="es-CL" sz="1200">
                <a:solidFill>
                  <a:srgbClr val="5F5F5F"/>
                </a:solidFill>
              </a:rPr>
              <a:t>2 Oriente Nº 946</a:t>
            </a:r>
          </a:p>
        </p:txBody>
      </p:sp>
      <p:sp>
        <p:nvSpPr>
          <p:cNvPr id="26" name="17 CuadroTexto"/>
          <p:cNvSpPr txBox="1">
            <a:spLocks noChangeArrowheads="1"/>
          </p:cNvSpPr>
          <p:nvPr/>
        </p:nvSpPr>
        <p:spPr bwMode="auto">
          <a:xfrm>
            <a:off x="66579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(56-71) 2217500</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4743725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1991" name="15 CuadroTexto"/>
          <p:cNvSpPr txBox="1">
            <a:spLocks noChangeArrowheads="1"/>
          </p:cNvSpPr>
          <p:nvPr/>
        </p:nvSpPr>
        <p:spPr bwMode="auto">
          <a:xfrm>
            <a:off x="3694113" y="1385888"/>
            <a:ext cx="433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FF0000"/>
                </a:solidFill>
                <a:latin typeface="Arial Black" pitchFamily="34" charset="0"/>
              </a:rPr>
              <a:t>CONCEPCIÓN</a:t>
            </a:r>
            <a:r>
              <a:rPr lang="es-CL" altLang="es-CL" dirty="0">
                <a:solidFill>
                  <a:srgbClr val="5F5F5F"/>
                </a:solidFill>
                <a:latin typeface="Arial Black" pitchFamily="34" charset="0"/>
              </a:rPr>
              <a:t>- REGIÓN:</a:t>
            </a:r>
            <a:r>
              <a:rPr lang="es-CL" altLang="es-CL" dirty="0">
                <a:solidFill>
                  <a:srgbClr val="5F5F5F"/>
                </a:solidFill>
              </a:rPr>
              <a:t> </a:t>
            </a:r>
            <a:r>
              <a:rPr lang="es-CL" altLang="es-CL" b="1" dirty="0">
                <a:solidFill>
                  <a:srgbClr val="5F5F5F"/>
                </a:solidFill>
              </a:rPr>
              <a:t>del </a:t>
            </a:r>
            <a:r>
              <a:rPr lang="es-CL" altLang="es-CL" b="1" dirty="0" smtClean="0">
                <a:solidFill>
                  <a:srgbClr val="5F5F5F"/>
                </a:solidFill>
              </a:rPr>
              <a:t>Biobío</a:t>
            </a:r>
            <a:endParaRPr lang="es-CL" altLang="es-CL" b="1" dirty="0">
              <a:solidFill>
                <a:srgbClr val="5F5F5F"/>
              </a:solidFill>
            </a:endParaRPr>
          </a:p>
        </p:txBody>
      </p:sp>
      <p:grpSp>
        <p:nvGrpSpPr>
          <p:cNvPr id="41996" name="22 Grupo"/>
          <p:cNvGrpSpPr>
            <a:grpSpLocks/>
          </p:cNvGrpSpPr>
          <p:nvPr/>
        </p:nvGrpSpPr>
        <p:grpSpPr bwMode="auto">
          <a:xfrm>
            <a:off x="2500313" y="1000125"/>
            <a:ext cx="839787" cy="642938"/>
            <a:chOff x="2643173" y="1000096"/>
            <a:chExt cx="839604" cy="642933"/>
          </a:xfrm>
        </p:grpSpPr>
        <p:sp>
          <p:nvSpPr>
            <p:cNvPr id="23" name="22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2003"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1997"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1998"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16 CuadroTexto"/>
          <p:cNvSpPr txBox="1">
            <a:spLocks noChangeArrowheads="1"/>
          </p:cNvSpPr>
          <p:nvPr/>
        </p:nvSpPr>
        <p:spPr bwMode="auto">
          <a:xfrm>
            <a:off x="4552950" y="2243138"/>
            <a:ext cx="129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err="1">
                <a:solidFill>
                  <a:srgbClr val="5F5F5F"/>
                </a:solidFill>
              </a:rPr>
              <a:t>Lincoyán</a:t>
            </a:r>
            <a:r>
              <a:rPr lang="es-CL" altLang="es-CL" sz="1200" dirty="0">
                <a:solidFill>
                  <a:srgbClr val="5F5F5F"/>
                </a:solidFill>
              </a:rPr>
              <a:t> Nº 145</a:t>
            </a:r>
          </a:p>
        </p:txBody>
      </p:sp>
      <p:sp>
        <p:nvSpPr>
          <p:cNvPr id="28" name="17 CuadroTexto"/>
          <p:cNvSpPr txBox="1">
            <a:spLocks noChangeArrowheads="1"/>
          </p:cNvSpPr>
          <p:nvPr/>
        </p:nvSpPr>
        <p:spPr bwMode="auto">
          <a:xfrm>
            <a:off x="6665913"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fr-FR" altLang="es-CL" sz="1200" dirty="0">
                <a:solidFill>
                  <a:srgbClr val="5F5F5F"/>
                </a:solidFill>
              </a:rPr>
              <a:t>(56-41) 2791750</a:t>
            </a:r>
            <a:endParaRPr lang="es-CL" altLang="es-CL" sz="1200" dirty="0">
              <a:solidFill>
                <a:srgbClr val="5F5F5F"/>
              </a:solidFill>
            </a:endParaRP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25948528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3015" name="15 CuadroTexto"/>
          <p:cNvSpPr txBox="1">
            <a:spLocks noChangeArrowheads="1"/>
          </p:cNvSpPr>
          <p:nvPr/>
        </p:nvSpPr>
        <p:spPr bwMode="auto">
          <a:xfrm>
            <a:off x="3694113" y="1385888"/>
            <a:ext cx="4305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TEMUCO</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la Araucanía</a:t>
            </a:r>
          </a:p>
        </p:txBody>
      </p:sp>
      <p:grpSp>
        <p:nvGrpSpPr>
          <p:cNvPr id="43020"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3027"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3021"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3022"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2950" y="2243138"/>
            <a:ext cx="2090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Vicuña </a:t>
            </a:r>
            <a:r>
              <a:rPr lang="es-CL" altLang="es-CL" sz="1200" dirty="0" smtClean="0">
                <a:solidFill>
                  <a:srgbClr val="5F5F5F"/>
                </a:solidFill>
              </a:rPr>
              <a:t>Mackenna Nº </a:t>
            </a:r>
            <a:r>
              <a:rPr lang="es-CL" altLang="es-CL" sz="1200" dirty="0">
                <a:solidFill>
                  <a:srgbClr val="5F5F5F"/>
                </a:solidFill>
              </a:rPr>
              <a:t>224</a:t>
            </a:r>
          </a:p>
        </p:txBody>
      </p:sp>
      <p:sp>
        <p:nvSpPr>
          <p:cNvPr id="26" name="17 CuadroTexto"/>
          <p:cNvSpPr txBox="1">
            <a:spLocks noChangeArrowheads="1"/>
          </p:cNvSpPr>
          <p:nvPr/>
        </p:nvSpPr>
        <p:spPr bwMode="auto">
          <a:xfrm>
            <a:off x="6667500" y="2243138"/>
            <a:ext cx="1507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pt-BR" altLang="es-CL" sz="1200" dirty="0" smtClean="0">
                <a:solidFill>
                  <a:srgbClr val="5F5F5F"/>
                </a:solidFill>
              </a:rPr>
              <a:t>(56-45</a:t>
            </a:r>
            <a:r>
              <a:rPr lang="pt-BR" altLang="es-CL" sz="1200" dirty="0">
                <a:solidFill>
                  <a:srgbClr val="5F5F5F"/>
                </a:solidFill>
              </a:rPr>
              <a:t>) 2970900</a:t>
            </a:r>
            <a:endParaRPr lang="es-CL" altLang="es-CL" sz="1200" dirty="0">
              <a:solidFill>
                <a:srgbClr val="5F5F5F"/>
              </a:solidFill>
            </a:endParaRP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45020081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6"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4039" name="15 CuadroTexto"/>
          <p:cNvSpPr txBox="1">
            <a:spLocks noChangeArrowheads="1"/>
          </p:cNvSpPr>
          <p:nvPr/>
        </p:nvSpPr>
        <p:spPr bwMode="auto">
          <a:xfrm>
            <a:off x="3694113" y="1385888"/>
            <a:ext cx="396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VALDIVIA</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los Ríos</a:t>
            </a:r>
          </a:p>
        </p:txBody>
      </p:sp>
      <p:grpSp>
        <p:nvGrpSpPr>
          <p:cNvPr id="44044"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4051"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4045"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4046"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16 CuadroTexto"/>
          <p:cNvSpPr txBox="1">
            <a:spLocks noChangeArrowheads="1"/>
          </p:cNvSpPr>
          <p:nvPr/>
        </p:nvSpPr>
        <p:spPr bwMode="auto">
          <a:xfrm>
            <a:off x="4552950" y="2243138"/>
            <a:ext cx="1891258" cy="461665"/>
          </a:xfrm>
          <a:prstGeom prst="rect">
            <a:avLst/>
          </a:prstGeom>
          <a:noFill/>
          <a:ln w="9525">
            <a:noFill/>
            <a:miter lim="800000"/>
            <a:headEnd/>
            <a:tailEnd/>
          </a:ln>
        </p:spPr>
        <p:txBody>
          <a:bodyPr wrap="square">
            <a:spAutoFit/>
          </a:bodyPr>
          <a:lstStyle/>
          <a:p>
            <a:pPr>
              <a:defRPr/>
            </a:pPr>
            <a:r>
              <a:rPr lang="es-CL" sz="1200" b="1" dirty="0">
                <a:solidFill>
                  <a:srgbClr val="5F5F5F"/>
                </a:solidFill>
                <a:latin typeface="Arial" charset="0"/>
                <a:cs typeface="Arial" charset="0"/>
              </a:rPr>
              <a:t>DIRECCIÓN:</a:t>
            </a:r>
          </a:p>
          <a:p>
            <a:pPr>
              <a:defRPr/>
            </a:pPr>
            <a:r>
              <a:rPr lang="es-CL" sz="1200" dirty="0">
                <a:solidFill>
                  <a:srgbClr val="5F5F5F"/>
                </a:solidFill>
                <a:latin typeface="Arial" charset="0"/>
                <a:cs typeface="Arial" charset="0"/>
              </a:rPr>
              <a:t>Carlos </a:t>
            </a:r>
            <a:r>
              <a:rPr lang="es-CL" sz="1200" dirty="0" err="1" smtClean="0">
                <a:solidFill>
                  <a:srgbClr val="5F5F5F"/>
                </a:solidFill>
                <a:latin typeface="Arial" charset="0"/>
                <a:cs typeface="Arial" charset="0"/>
              </a:rPr>
              <a:t>Andwanter</a:t>
            </a:r>
            <a:r>
              <a:rPr lang="es-CL" sz="1200" dirty="0" smtClean="0">
                <a:solidFill>
                  <a:srgbClr val="5F5F5F"/>
                </a:solidFill>
                <a:latin typeface="Arial" charset="0"/>
                <a:cs typeface="Arial" charset="0"/>
              </a:rPr>
              <a:t> Nº </a:t>
            </a:r>
            <a:r>
              <a:rPr lang="es-CL" sz="1200" dirty="0">
                <a:solidFill>
                  <a:srgbClr val="5F5F5F"/>
                </a:solidFill>
                <a:latin typeface="Arial" charset="0"/>
                <a:cs typeface="Arial" charset="0"/>
              </a:rPr>
              <a:t>834</a:t>
            </a:r>
          </a:p>
        </p:txBody>
      </p:sp>
      <p:sp>
        <p:nvSpPr>
          <p:cNvPr id="28" name="17 CuadroTexto"/>
          <p:cNvSpPr txBox="1">
            <a:spLocks noChangeArrowheads="1"/>
          </p:cNvSpPr>
          <p:nvPr/>
        </p:nvSpPr>
        <p:spPr bwMode="auto">
          <a:xfrm>
            <a:off x="66579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(56-63) 2239206</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2"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39483676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6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5063" name="15 CuadroTexto"/>
          <p:cNvSpPr txBox="1">
            <a:spLocks noChangeArrowheads="1"/>
          </p:cNvSpPr>
          <p:nvPr/>
        </p:nvSpPr>
        <p:spPr bwMode="auto">
          <a:xfrm>
            <a:off x="3579813" y="1385888"/>
            <a:ext cx="504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a:solidFill>
                  <a:srgbClr val="FF0000"/>
                </a:solidFill>
                <a:latin typeface="Arial Black" pitchFamily="34" charset="0"/>
              </a:rPr>
              <a:t>PUERTO MONTT </a:t>
            </a:r>
            <a:r>
              <a:rPr lang="es-CL" altLang="es-CL" b="1">
                <a:solidFill>
                  <a:srgbClr val="5F5F5F"/>
                </a:solidFill>
                <a:latin typeface="Arial Black" pitchFamily="34" charset="0"/>
              </a:rPr>
              <a:t>- REGIÓN:</a:t>
            </a:r>
            <a:r>
              <a:rPr lang="es-CL" altLang="es-CL" b="1">
                <a:solidFill>
                  <a:srgbClr val="5F5F5F"/>
                </a:solidFill>
              </a:rPr>
              <a:t> de los Lagos</a:t>
            </a:r>
          </a:p>
        </p:txBody>
      </p:sp>
      <p:grpSp>
        <p:nvGrpSpPr>
          <p:cNvPr id="45068"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5075"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5069"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5070"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2950" y="2243138"/>
            <a:ext cx="1874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pt-BR" altLang="es-CL" sz="1200" dirty="0" smtClean="0">
                <a:solidFill>
                  <a:srgbClr val="5F5F5F"/>
                </a:solidFill>
              </a:rPr>
              <a:t>Diego </a:t>
            </a:r>
            <a:r>
              <a:rPr lang="pt-BR" altLang="es-CL" sz="1200" dirty="0" err="1">
                <a:solidFill>
                  <a:srgbClr val="5F5F5F"/>
                </a:solidFill>
              </a:rPr>
              <a:t>Portales</a:t>
            </a:r>
            <a:r>
              <a:rPr lang="pt-BR" altLang="es-CL" sz="1200" dirty="0">
                <a:solidFill>
                  <a:srgbClr val="5F5F5F"/>
                </a:solidFill>
              </a:rPr>
              <a:t> N° </a:t>
            </a:r>
            <a:r>
              <a:rPr lang="pt-BR" altLang="es-CL" sz="1200" dirty="0" smtClean="0">
                <a:solidFill>
                  <a:srgbClr val="5F5F5F"/>
                </a:solidFill>
              </a:rPr>
              <a:t>2000, </a:t>
            </a:r>
          </a:p>
          <a:p>
            <a:pPr eaLnBrk="1" hangingPunct="1"/>
            <a:r>
              <a:rPr lang="pt-BR" altLang="es-CL" sz="1200" dirty="0" smtClean="0">
                <a:solidFill>
                  <a:srgbClr val="5F5F5F"/>
                </a:solidFill>
              </a:rPr>
              <a:t>Oficina </a:t>
            </a:r>
            <a:r>
              <a:rPr lang="pt-BR" altLang="es-CL" sz="1200" dirty="0">
                <a:solidFill>
                  <a:srgbClr val="5F5F5F"/>
                </a:solidFill>
              </a:rPr>
              <a:t>401</a:t>
            </a:r>
            <a:endParaRPr lang="es-CL" altLang="es-CL" sz="1200" dirty="0">
              <a:solidFill>
                <a:srgbClr val="5F5F5F"/>
              </a:solidFill>
            </a:endParaRPr>
          </a:p>
        </p:txBody>
      </p:sp>
      <p:sp>
        <p:nvSpPr>
          <p:cNvPr id="26" name="17 CuadroTexto"/>
          <p:cNvSpPr txBox="1">
            <a:spLocks noChangeArrowheads="1"/>
          </p:cNvSpPr>
          <p:nvPr/>
        </p:nvSpPr>
        <p:spPr bwMode="auto">
          <a:xfrm>
            <a:off x="66706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a:t>
            </a:r>
            <a:r>
              <a:rPr lang="es-CL" altLang="es-CL" sz="1200" dirty="0" smtClean="0">
                <a:solidFill>
                  <a:srgbClr val="5F5F5F"/>
                </a:solidFill>
              </a:rPr>
              <a:t>56-65) </a:t>
            </a:r>
            <a:r>
              <a:rPr lang="es-CL" altLang="es-CL" sz="1200" dirty="0">
                <a:solidFill>
                  <a:srgbClr val="5F5F5F"/>
                </a:solidFill>
              </a:rPr>
              <a:t>2562000</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1576643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31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6087" name="15 CuadroTexto"/>
          <p:cNvSpPr txBox="1">
            <a:spLocks noChangeArrowheads="1"/>
          </p:cNvSpPr>
          <p:nvPr/>
        </p:nvSpPr>
        <p:spPr bwMode="auto">
          <a:xfrm>
            <a:off x="3694113" y="1146175"/>
            <a:ext cx="4313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COYHAIQUE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Aysén </a:t>
            </a:r>
          </a:p>
          <a:p>
            <a:pPr eaLnBrk="1" hangingPunct="1"/>
            <a:r>
              <a:rPr lang="es-CL" altLang="es-CL" b="1">
                <a:solidFill>
                  <a:srgbClr val="5F5F5F"/>
                </a:solidFill>
              </a:rPr>
              <a:t>del General Carlos Ibáñez del Campo </a:t>
            </a:r>
          </a:p>
        </p:txBody>
      </p:sp>
      <p:grpSp>
        <p:nvGrpSpPr>
          <p:cNvPr id="46092" name="22 Grupo"/>
          <p:cNvGrpSpPr>
            <a:grpSpLocks/>
          </p:cNvGrpSpPr>
          <p:nvPr/>
        </p:nvGrpSpPr>
        <p:grpSpPr bwMode="auto">
          <a:xfrm>
            <a:off x="2500313" y="1000125"/>
            <a:ext cx="839787" cy="642938"/>
            <a:chOff x="2643173" y="1000096"/>
            <a:chExt cx="839604" cy="642933"/>
          </a:xfrm>
        </p:grpSpPr>
        <p:sp>
          <p:nvSpPr>
            <p:cNvPr id="27" name="26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6099"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6093"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6094"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48188" y="2243138"/>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Avenida </a:t>
            </a:r>
            <a:r>
              <a:rPr lang="es-CL" altLang="es-CL" sz="1200" dirty="0" err="1" smtClean="0">
                <a:solidFill>
                  <a:srgbClr val="5F5F5F"/>
                </a:solidFill>
              </a:rPr>
              <a:t>Ogana</a:t>
            </a:r>
            <a:r>
              <a:rPr lang="es-CL" altLang="es-CL" sz="1200" dirty="0" smtClean="0">
                <a:solidFill>
                  <a:srgbClr val="5F5F5F"/>
                </a:solidFill>
              </a:rPr>
              <a:t> Nº </a:t>
            </a:r>
            <a:r>
              <a:rPr lang="es-CL" altLang="es-CL" sz="1200" dirty="0">
                <a:solidFill>
                  <a:srgbClr val="5F5F5F"/>
                </a:solidFill>
              </a:rPr>
              <a:t>759</a:t>
            </a:r>
          </a:p>
        </p:txBody>
      </p:sp>
      <p:sp>
        <p:nvSpPr>
          <p:cNvPr id="26" name="17 CuadroTexto"/>
          <p:cNvSpPr txBox="1">
            <a:spLocks noChangeArrowheads="1"/>
          </p:cNvSpPr>
          <p:nvPr/>
        </p:nvSpPr>
        <p:spPr bwMode="auto">
          <a:xfrm>
            <a:off x="6648450"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(56-67) 2219476</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36281399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7111" name="15 CuadroTexto"/>
          <p:cNvSpPr txBox="1">
            <a:spLocks noChangeArrowheads="1"/>
          </p:cNvSpPr>
          <p:nvPr/>
        </p:nvSpPr>
        <p:spPr bwMode="auto">
          <a:xfrm>
            <a:off x="3694113" y="1146175"/>
            <a:ext cx="392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PUNTA ARENAS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t>
            </a:r>
          </a:p>
          <a:p>
            <a:pPr eaLnBrk="1" hangingPunct="1"/>
            <a:r>
              <a:rPr lang="es-CL" altLang="es-CL" b="1">
                <a:solidFill>
                  <a:srgbClr val="5F5F5F"/>
                </a:solidFill>
              </a:rPr>
              <a:t>Magallanes y la Antártica Chilena</a:t>
            </a:r>
          </a:p>
        </p:txBody>
      </p:sp>
      <p:grpSp>
        <p:nvGrpSpPr>
          <p:cNvPr id="47116" name="22 Grupo"/>
          <p:cNvGrpSpPr>
            <a:grpSpLocks/>
          </p:cNvGrpSpPr>
          <p:nvPr/>
        </p:nvGrpSpPr>
        <p:grpSpPr bwMode="auto">
          <a:xfrm>
            <a:off x="2500313" y="1000125"/>
            <a:ext cx="839787" cy="642938"/>
            <a:chOff x="2643173" y="1000096"/>
            <a:chExt cx="839604" cy="642933"/>
          </a:xfrm>
        </p:grpSpPr>
        <p:sp>
          <p:nvSpPr>
            <p:cNvPr id="32" name="31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7123"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7117"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7118"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1363" y="2243138"/>
            <a:ext cx="1964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Lautaro </a:t>
            </a:r>
            <a:r>
              <a:rPr lang="es-CL" altLang="es-CL" sz="1200" dirty="0" smtClean="0">
                <a:solidFill>
                  <a:srgbClr val="5F5F5F"/>
                </a:solidFill>
              </a:rPr>
              <a:t>Navarro Nº </a:t>
            </a:r>
            <a:r>
              <a:rPr lang="es-CL" altLang="es-CL" sz="1200" dirty="0">
                <a:solidFill>
                  <a:srgbClr val="5F5F5F"/>
                </a:solidFill>
              </a:rPr>
              <a:t>363</a:t>
            </a:r>
          </a:p>
        </p:txBody>
      </p:sp>
      <p:sp>
        <p:nvSpPr>
          <p:cNvPr id="26" name="17 CuadroTexto"/>
          <p:cNvSpPr txBox="1">
            <a:spLocks noChangeArrowheads="1"/>
          </p:cNvSpPr>
          <p:nvPr/>
        </p:nvSpPr>
        <p:spPr bwMode="auto">
          <a:xfrm>
            <a:off x="6656388" y="2243138"/>
            <a:ext cx="1367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 (61)2227446</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167237407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34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8135" name="15 CuadroTexto"/>
          <p:cNvSpPr txBox="1">
            <a:spLocks noChangeArrowheads="1"/>
          </p:cNvSpPr>
          <p:nvPr/>
        </p:nvSpPr>
        <p:spPr bwMode="auto">
          <a:xfrm>
            <a:off x="3579813" y="1385888"/>
            <a:ext cx="4681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SANTIAGO</a:t>
            </a:r>
            <a:r>
              <a:rPr lang="es-CL" altLang="es-CL">
                <a:solidFill>
                  <a:srgbClr val="5F5F5F"/>
                </a:solidFill>
                <a:latin typeface="Arial Black" pitchFamily="34" charset="0"/>
              </a:rPr>
              <a:t>- DIRECCIÓN EJECUTIVA</a:t>
            </a:r>
            <a:endParaRPr lang="es-CL" altLang="es-CL" b="1">
              <a:solidFill>
                <a:srgbClr val="5F5F5F"/>
              </a:solidFill>
            </a:endParaRPr>
          </a:p>
        </p:txBody>
      </p:sp>
      <p:grpSp>
        <p:nvGrpSpPr>
          <p:cNvPr id="48140" name="22 Grupo"/>
          <p:cNvGrpSpPr>
            <a:grpSpLocks/>
          </p:cNvGrpSpPr>
          <p:nvPr/>
        </p:nvGrpSpPr>
        <p:grpSpPr bwMode="auto">
          <a:xfrm>
            <a:off x="2500313" y="1000125"/>
            <a:ext cx="839787" cy="642938"/>
            <a:chOff x="2643173" y="1000096"/>
            <a:chExt cx="839604" cy="642933"/>
          </a:xfrm>
        </p:grpSpPr>
        <p:sp>
          <p:nvSpPr>
            <p:cNvPr id="27" name="26 Flecha derecha">
              <a:hlinkClick r:id="rId4" action="ppaction://hlinksldjump"/>
            </p:cNvPr>
            <p:cNvSpPr/>
            <p:nvPr/>
          </p:nvSpPr>
          <p:spPr>
            <a:xfrm rot="10800000">
              <a:off x="2643173" y="1000096"/>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8147" name="21 CuadroTexto">
              <a:hlinkClick r:id="rId4" action="ppaction://hlinksldjump"/>
            </p:cNvPr>
            <p:cNvSpPr txBox="1">
              <a:spLocks noChangeArrowheads="1"/>
            </p:cNvSpPr>
            <p:nvPr/>
          </p:nvSpPr>
          <p:spPr bwMode="auto">
            <a:xfrm>
              <a:off x="2714612" y="1214410"/>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8141" name="7 Rectángulo"/>
          <p:cNvSpPr>
            <a:spLocks noChangeArrowheads="1"/>
          </p:cNvSpPr>
          <p:nvPr/>
        </p:nvSpPr>
        <p:spPr bwMode="auto">
          <a:xfrm>
            <a:off x="285750" y="1643063"/>
            <a:ext cx="264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GÜYINENTUNUAM </a:t>
            </a:r>
          </a:p>
          <a:p>
            <a:pPr eaLnBrk="1" hangingPunct="1"/>
            <a:r>
              <a:rPr lang="es-CL" altLang="es-CL" sz="1600" i="1">
                <a:solidFill>
                  <a:srgbClr val="FF0000"/>
                </a:solidFill>
                <a:latin typeface="Impact" pitchFamily="34" charset="0"/>
              </a:rPr>
              <a:t>RECUERDE…</a:t>
            </a:r>
          </a:p>
        </p:txBody>
      </p:sp>
      <p:sp>
        <p:nvSpPr>
          <p:cNvPr id="48142" name="10 CuadroTexto"/>
          <p:cNvSpPr txBox="1">
            <a:spLocks noChangeArrowheads="1"/>
          </p:cNvSpPr>
          <p:nvPr/>
        </p:nvSpPr>
        <p:spPr bwMode="auto">
          <a:xfrm>
            <a:off x="4537075" y="3151188"/>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Müley ñi wirintukual kom zugu txiparpulu ka elugekey fey chi </a:t>
            </a:r>
            <a:r>
              <a:rPr lang="es-ES" altLang="es-CL" sz="1400" b="1">
                <a:solidFill>
                  <a:srgbClr val="FF0000"/>
                </a:solidFill>
              </a:rPr>
              <a:t>gowpeyüm</a:t>
            </a:r>
            <a:r>
              <a:rPr lang="es-ES" altLang="es-CL" sz="1400" b="1"/>
              <a:t> zugu.</a:t>
            </a:r>
            <a:endParaRPr lang="es-CL" altLang="es-CL" sz="1400" b="1"/>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140200" y="2205038"/>
            <a:ext cx="18756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r>
              <a:rPr lang="es-CL" altLang="es-CL" sz="1400" b="1" dirty="0"/>
              <a:t>:</a:t>
            </a:r>
          </a:p>
          <a:p>
            <a:pPr eaLnBrk="1" hangingPunct="1"/>
            <a:r>
              <a:rPr lang="es-CL" altLang="es-CL" sz="1200" dirty="0" smtClean="0">
                <a:solidFill>
                  <a:srgbClr val="5F5F5F"/>
                </a:solidFill>
              </a:rPr>
              <a:t>Miraflores N° 222 Piso 7</a:t>
            </a:r>
            <a:endParaRPr lang="es-CL" altLang="es-CL" sz="1200" dirty="0">
              <a:solidFill>
                <a:srgbClr val="5F5F5F"/>
              </a:solidFill>
            </a:endParaRPr>
          </a:p>
        </p:txBody>
      </p:sp>
      <p:sp>
        <p:nvSpPr>
          <p:cNvPr id="26" name="17 CuadroTexto"/>
          <p:cNvSpPr txBox="1">
            <a:spLocks noChangeArrowheads="1"/>
          </p:cNvSpPr>
          <p:nvPr/>
        </p:nvSpPr>
        <p:spPr bwMode="auto">
          <a:xfrm>
            <a:off x="6643688"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smtClean="0">
                <a:solidFill>
                  <a:srgbClr val="5F5F5F"/>
                </a:solidFill>
              </a:rPr>
              <a:t>(56-2) </a:t>
            </a:r>
            <a:r>
              <a:rPr lang="es-CL" altLang="es-CL" sz="1200" dirty="0">
                <a:solidFill>
                  <a:srgbClr val="5F5F5F"/>
                </a:solidFill>
              </a:rPr>
              <a:t>26164000</a:t>
            </a:r>
          </a:p>
        </p:txBody>
      </p:sp>
      <p:sp>
        <p:nvSpPr>
          <p:cNvPr id="18" name="17 CuadroTexto"/>
          <p:cNvSpPr txBox="1"/>
          <p:nvPr/>
        </p:nvSpPr>
        <p:spPr>
          <a:xfrm>
            <a:off x="4572000" y="4049713"/>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19" name="18 CuadroTexto"/>
          <p:cNvSpPr txBox="1"/>
          <p:nvPr/>
        </p:nvSpPr>
        <p:spPr>
          <a:xfrm>
            <a:off x="6643688" y="4303713"/>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07088"/>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Tree>
    <p:extLst>
      <p:ext uri="{BB962C8B-B14F-4D97-AF65-F5344CB8AC3E}">
        <p14:creationId xmlns:p14="http://schemas.microsoft.com/office/powerpoint/2010/main" val="25805273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Diego\Desktop\presconama\Power Point\imagenes\imag-diapo-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6858000"/>
            <a:ext cx="54292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Elipse"/>
          <p:cNvSpPr/>
          <p:nvPr/>
        </p:nvSpPr>
        <p:spPr>
          <a:xfrm>
            <a:off x="5540375" y="4556125"/>
            <a:ext cx="2159000" cy="215900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8" name="7 Elipse"/>
          <p:cNvSpPr/>
          <p:nvPr/>
        </p:nvSpPr>
        <p:spPr>
          <a:xfrm>
            <a:off x="6286500" y="2357438"/>
            <a:ext cx="2143125" cy="207168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9" name="8 CuadroTexto"/>
          <p:cNvSpPr txBox="1">
            <a:spLocks noChangeArrowheads="1"/>
          </p:cNvSpPr>
          <p:nvPr/>
        </p:nvSpPr>
        <p:spPr bwMode="auto">
          <a:xfrm>
            <a:off x="5500688" y="5094288"/>
            <a:ext cx="2135187" cy="1292225"/>
          </a:xfrm>
          <a:prstGeom prst="rect">
            <a:avLst/>
          </a:prstGeom>
          <a:noFill/>
          <a:ln w="9525">
            <a:noFill/>
            <a:miter lim="800000"/>
            <a:headEnd/>
            <a:tailEnd/>
          </a:ln>
        </p:spPr>
        <p:txBody>
          <a:bodyPr wrap="none">
            <a:spAutoFit/>
          </a:bodyPr>
          <a:lstStyle/>
          <a:p>
            <a:pPr algn="ctr">
              <a:defRPr/>
            </a:pPr>
            <a:r>
              <a:rPr lang="en-GB" sz="1400" b="1" dirty="0" err="1">
                <a:solidFill>
                  <a:srgbClr val="FF3300"/>
                </a:solidFill>
                <a:latin typeface="Arial Black" pitchFamily="34" charset="0"/>
              </a:rPr>
              <a:t>Güneytukey</a:t>
            </a:r>
            <a:r>
              <a:rPr lang="en-GB" sz="1400" b="1" dirty="0">
                <a:solidFill>
                  <a:srgbClr val="FF3300"/>
                </a:solidFill>
                <a:latin typeface="Arial Black" pitchFamily="34" charset="0"/>
              </a:rPr>
              <a:t> fill </a:t>
            </a:r>
          </a:p>
          <a:p>
            <a:pPr algn="ctr">
              <a:defRPr/>
            </a:pPr>
            <a:r>
              <a:rPr lang="en-GB" sz="1400" b="1" dirty="0" err="1">
                <a:solidFill>
                  <a:srgbClr val="FF3300"/>
                </a:solidFill>
                <a:latin typeface="Arial Black" pitchFamily="34" charset="0"/>
              </a:rPr>
              <a:t>küzaw</a:t>
            </a:r>
            <a:r>
              <a:rPr lang="en-GB" sz="1400" b="1" dirty="0">
                <a:solidFill>
                  <a:srgbClr val="FF3300"/>
                </a:solidFill>
                <a:latin typeface="Arial Black" pitchFamily="34" charset="0"/>
              </a:rPr>
              <a:t> </a:t>
            </a:r>
            <a:r>
              <a:rPr lang="en-GB" sz="1400" b="1" dirty="0" err="1">
                <a:solidFill>
                  <a:srgbClr val="FF3300"/>
                </a:solidFill>
                <a:latin typeface="Arial Black" pitchFamily="34" charset="0"/>
              </a:rPr>
              <a:t>yeniekelu</a:t>
            </a:r>
            <a:r>
              <a:rPr lang="en-GB" sz="1400" b="1" dirty="0">
                <a:solidFill>
                  <a:srgbClr val="FF3300"/>
                </a:solidFill>
                <a:latin typeface="Arial Black" pitchFamily="34" charset="0"/>
              </a:rPr>
              <a:t> </a:t>
            </a:r>
          </a:p>
          <a:p>
            <a:pPr algn="ctr">
              <a:defRPr/>
            </a:pPr>
            <a:r>
              <a:rPr lang="en-GB" sz="1400" b="1" dirty="0">
                <a:solidFill>
                  <a:srgbClr val="FF3300"/>
                </a:solidFill>
                <a:latin typeface="Arial Black" pitchFamily="34" charset="0"/>
              </a:rPr>
              <a:t>fey chi chem.</a:t>
            </a:r>
            <a:endParaRPr lang="es-ES" sz="1400" b="1" dirty="0">
              <a:solidFill>
                <a:srgbClr val="FF0000"/>
              </a:solidFill>
              <a:latin typeface="Arial Black" pitchFamily="34" charset="0"/>
            </a:endParaRPr>
          </a:p>
          <a:p>
            <a:pPr algn="ctr">
              <a:defRPr/>
            </a:pPr>
            <a:r>
              <a:rPr lang="es-CL" sz="900" b="1" i="1" dirty="0">
                <a:solidFill>
                  <a:srgbClr val="5F5F5F"/>
                </a:solidFill>
                <a:latin typeface="Arial Black" pitchFamily="34" charset="0"/>
              </a:rPr>
              <a:t>Evalúa las medidas que se </a:t>
            </a:r>
          </a:p>
          <a:p>
            <a:pPr algn="ctr">
              <a:defRPr/>
            </a:pPr>
            <a:r>
              <a:rPr lang="es-CL" sz="900" b="1" i="1" dirty="0">
                <a:solidFill>
                  <a:srgbClr val="5F5F5F"/>
                </a:solidFill>
                <a:latin typeface="Arial Black" pitchFamily="34" charset="0"/>
              </a:rPr>
              <a:t>hacen cargo de dichos </a:t>
            </a:r>
          </a:p>
          <a:p>
            <a:pPr algn="ctr">
              <a:defRPr/>
            </a:pPr>
            <a:r>
              <a:rPr lang="es-CL" sz="900" b="1" i="1" dirty="0">
                <a:solidFill>
                  <a:srgbClr val="5F5F5F"/>
                </a:solidFill>
                <a:latin typeface="Arial Black" pitchFamily="34" charset="0"/>
              </a:rPr>
              <a:t>efectos</a:t>
            </a:r>
          </a:p>
          <a:p>
            <a:pPr marL="342900" indent="-342900">
              <a:defRPr/>
            </a:pPr>
            <a:endParaRPr lang="es-CL" sz="900" b="1" dirty="0">
              <a:solidFill>
                <a:srgbClr val="FF0000"/>
              </a:solidFill>
              <a:latin typeface="Arial Black" pitchFamily="34" charset="0"/>
            </a:endParaRPr>
          </a:p>
        </p:txBody>
      </p:sp>
      <p:sp>
        <p:nvSpPr>
          <p:cNvPr id="10" name="9 CuadroTexto"/>
          <p:cNvSpPr txBox="1">
            <a:spLocks noChangeArrowheads="1"/>
          </p:cNvSpPr>
          <p:nvPr/>
        </p:nvSpPr>
        <p:spPr bwMode="auto">
          <a:xfrm>
            <a:off x="6494463" y="2557463"/>
            <a:ext cx="1724025" cy="1800225"/>
          </a:xfrm>
          <a:prstGeom prst="rect">
            <a:avLst/>
          </a:prstGeom>
          <a:noFill/>
          <a:ln w="9525">
            <a:noFill/>
            <a:miter lim="800000"/>
            <a:headEnd/>
            <a:tailEnd/>
          </a:ln>
        </p:spPr>
        <p:txBody>
          <a:bodyPr wrap="none">
            <a:spAutoFit/>
          </a:bodyPr>
          <a:lstStyle/>
          <a:p>
            <a:pPr algn="ctr">
              <a:defRPr/>
            </a:pPr>
            <a:r>
              <a:rPr lang="es-CL" sz="1400" b="1" dirty="0" err="1">
                <a:solidFill>
                  <a:srgbClr val="FF3300"/>
                </a:solidFill>
                <a:latin typeface="Arial Black" pitchFamily="34" charset="0"/>
              </a:rPr>
              <a:t>Üytukey</a:t>
            </a:r>
            <a:r>
              <a:rPr lang="es-CL" sz="1400" b="1" dirty="0">
                <a:solidFill>
                  <a:srgbClr val="FF3300"/>
                </a:solidFill>
                <a:latin typeface="Arial Black" pitchFamily="34" charset="0"/>
              </a:rPr>
              <a:t> </a:t>
            </a:r>
            <a:r>
              <a:rPr lang="es-CL" sz="1400" b="1" dirty="0" err="1">
                <a:solidFill>
                  <a:srgbClr val="FF3300"/>
                </a:solidFill>
                <a:latin typeface="Arial Black" pitchFamily="34" charset="0"/>
              </a:rPr>
              <a:t>ka</a:t>
            </a:r>
            <a:r>
              <a:rPr lang="es-CL" sz="1400" b="1" dirty="0">
                <a:solidFill>
                  <a:srgbClr val="FF3300"/>
                </a:solidFill>
                <a:latin typeface="Arial Black" pitchFamily="34" charset="0"/>
              </a:rPr>
              <a:t> </a:t>
            </a:r>
          </a:p>
          <a:p>
            <a:pPr algn="ctr">
              <a:defRPr/>
            </a:pPr>
            <a:r>
              <a:rPr lang="es-CL" sz="1400" b="1" dirty="0" err="1">
                <a:solidFill>
                  <a:srgbClr val="FF3300"/>
                </a:solidFill>
                <a:latin typeface="Arial Black" pitchFamily="34" charset="0"/>
              </a:rPr>
              <a:t>güneytukey</a:t>
            </a:r>
            <a:r>
              <a:rPr lang="es-CL" sz="1400" b="1" dirty="0">
                <a:solidFill>
                  <a:srgbClr val="FF3300"/>
                </a:solidFill>
                <a:latin typeface="Arial Black" pitchFamily="34" charset="0"/>
              </a:rPr>
              <a:t> </a:t>
            </a:r>
            <a:r>
              <a:rPr lang="es-CL" sz="1400" b="1" dirty="0" err="1">
                <a:solidFill>
                  <a:srgbClr val="FF3300"/>
                </a:solidFill>
                <a:latin typeface="Arial Black" pitchFamily="34" charset="0"/>
              </a:rPr>
              <a:t>ñi</a:t>
            </a:r>
            <a:r>
              <a:rPr lang="es-CL" sz="1400" b="1" dirty="0">
                <a:solidFill>
                  <a:srgbClr val="FF3300"/>
                </a:solidFill>
                <a:latin typeface="Arial Black" pitchFamily="34" charset="0"/>
              </a:rPr>
              <a:t> </a:t>
            </a:r>
          </a:p>
          <a:p>
            <a:pPr algn="ctr">
              <a:defRPr/>
            </a:pPr>
            <a:r>
              <a:rPr lang="es-CL" sz="1400" b="1" dirty="0" err="1">
                <a:solidFill>
                  <a:srgbClr val="FF3300"/>
                </a:solidFill>
                <a:latin typeface="Arial Black" pitchFamily="34" charset="0"/>
              </a:rPr>
              <a:t>chumkey</a:t>
            </a:r>
            <a:r>
              <a:rPr lang="es-CL" sz="1400" b="1" dirty="0">
                <a:solidFill>
                  <a:srgbClr val="FF3300"/>
                </a:solidFill>
                <a:latin typeface="Arial Black" pitchFamily="34" charset="0"/>
              </a:rPr>
              <a:t> </a:t>
            </a:r>
            <a:r>
              <a:rPr lang="es-CL" sz="1400" b="1" dirty="0" err="1">
                <a:solidFill>
                  <a:srgbClr val="FF3300"/>
                </a:solidFill>
                <a:latin typeface="Arial Black" pitchFamily="34" charset="0"/>
              </a:rPr>
              <a:t>itxo</a:t>
            </a:r>
            <a:r>
              <a:rPr lang="es-CL" sz="1400" b="1" dirty="0">
                <a:solidFill>
                  <a:srgbClr val="FF3300"/>
                </a:solidFill>
                <a:latin typeface="Arial Black" pitchFamily="34" charset="0"/>
              </a:rPr>
              <a:t> </a:t>
            </a:r>
          </a:p>
          <a:p>
            <a:pPr algn="ctr">
              <a:defRPr/>
            </a:pPr>
            <a:r>
              <a:rPr lang="es-CL" sz="1400" b="1" dirty="0" err="1">
                <a:solidFill>
                  <a:srgbClr val="FF3300"/>
                </a:solidFill>
                <a:latin typeface="Arial Black" pitchFamily="34" charset="0"/>
              </a:rPr>
              <a:t>fill</a:t>
            </a:r>
            <a:r>
              <a:rPr lang="es-CL" sz="1400" b="1" dirty="0">
                <a:solidFill>
                  <a:srgbClr val="FF3300"/>
                </a:solidFill>
                <a:latin typeface="Arial Black" pitchFamily="34" charset="0"/>
              </a:rPr>
              <a:t> </a:t>
            </a:r>
            <a:r>
              <a:rPr lang="es-CL" sz="1400" b="1" dirty="0" err="1">
                <a:solidFill>
                  <a:srgbClr val="FF3300"/>
                </a:solidFill>
                <a:latin typeface="Arial Black" pitchFamily="34" charset="0"/>
              </a:rPr>
              <a:t>mogen</a:t>
            </a:r>
            <a:r>
              <a:rPr lang="es-CL" sz="1400" b="1" dirty="0">
                <a:solidFill>
                  <a:srgbClr val="FF3300"/>
                </a:solidFill>
                <a:latin typeface="Arial Black" pitchFamily="34" charset="0"/>
              </a:rPr>
              <a:t> </a:t>
            </a:r>
          </a:p>
          <a:p>
            <a:pPr algn="ctr">
              <a:defRPr/>
            </a:pPr>
            <a:r>
              <a:rPr lang="es-CL" sz="1400" b="1" dirty="0" err="1">
                <a:solidFill>
                  <a:srgbClr val="FF3300"/>
                </a:solidFill>
                <a:latin typeface="Arial Black" pitchFamily="34" charset="0"/>
              </a:rPr>
              <a:t>wallontu</a:t>
            </a:r>
            <a:r>
              <a:rPr lang="es-CL" sz="1400" b="1" dirty="0">
                <a:solidFill>
                  <a:srgbClr val="FF3300"/>
                </a:solidFill>
                <a:latin typeface="Arial Black" pitchFamily="34" charset="0"/>
              </a:rPr>
              <a:t> </a:t>
            </a:r>
          </a:p>
          <a:p>
            <a:pPr algn="ctr">
              <a:defRPr/>
            </a:pPr>
            <a:r>
              <a:rPr lang="es-CL" sz="1400" b="1" dirty="0" err="1">
                <a:solidFill>
                  <a:srgbClr val="FF3300"/>
                </a:solidFill>
                <a:latin typeface="Arial Black" pitchFamily="34" charset="0"/>
              </a:rPr>
              <a:t>mew</a:t>
            </a:r>
            <a:r>
              <a:rPr lang="es-CL" sz="1400" b="1" dirty="0">
                <a:solidFill>
                  <a:srgbClr val="FF3300"/>
                </a:solidFill>
                <a:latin typeface="Arial Black" pitchFamily="34" charset="0"/>
              </a:rPr>
              <a:t> </a:t>
            </a:r>
            <a:r>
              <a:rPr lang="es-CL" sz="1400" b="1" dirty="0" err="1">
                <a:solidFill>
                  <a:srgbClr val="FF3300"/>
                </a:solidFill>
                <a:latin typeface="Arial Black" pitchFamily="34" charset="0"/>
              </a:rPr>
              <a:t>mülelu</a:t>
            </a:r>
            <a:endParaRPr lang="es-CL" sz="1400" b="1" dirty="0">
              <a:solidFill>
                <a:srgbClr val="FF3300"/>
              </a:solidFill>
              <a:latin typeface="Arial Black" pitchFamily="34" charset="0"/>
            </a:endParaRPr>
          </a:p>
          <a:p>
            <a:pPr algn="ctr">
              <a:defRPr/>
            </a:pPr>
            <a:r>
              <a:rPr lang="es-CL" sz="900" i="1" dirty="0">
                <a:solidFill>
                  <a:srgbClr val="5F5F5F"/>
                </a:solidFill>
                <a:latin typeface="Arial Black" pitchFamily="34" charset="0"/>
              </a:rPr>
              <a:t>Identifica y evalúa los</a:t>
            </a:r>
          </a:p>
          <a:p>
            <a:pPr algn="ctr">
              <a:defRPr/>
            </a:pPr>
            <a:r>
              <a:rPr lang="es-CL" sz="900" i="1" dirty="0">
                <a:solidFill>
                  <a:srgbClr val="5F5F5F"/>
                </a:solidFill>
                <a:latin typeface="Arial Black" pitchFamily="34" charset="0"/>
              </a:rPr>
              <a:t>Impactos ambientales</a:t>
            </a:r>
          </a:p>
          <a:p>
            <a:pPr marL="342900" indent="-342900">
              <a:defRPr/>
            </a:pPr>
            <a:endParaRPr lang="es-CL" sz="900" dirty="0">
              <a:solidFill>
                <a:srgbClr val="5F5F5F"/>
              </a:solidFill>
              <a:latin typeface="Arial Black" pitchFamily="34" charset="0"/>
            </a:endParaRPr>
          </a:p>
        </p:txBody>
      </p:sp>
      <p:grpSp>
        <p:nvGrpSpPr>
          <p:cNvPr id="2" name="10 Grupo"/>
          <p:cNvGrpSpPr>
            <a:grpSpLocks/>
          </p:cNvGrpSpPr>
          <p:nvPr/>
        </p:nvGrpSpPr>
        <p:grpSpPr bwMode="auto">
          <a:xfrm>
            <a:off x="9144000" y="168275"/>
            <a:ext cx="7643813" cy="2506663"/>
            <a:chOff x="4786314" y="1285860"/>
            <a:chExt cx="6539500" cy="2507950"/>
          </a:xfrm>
        </p:grpSpPr>
        <p:sp>
          <p:nvSpPr>
            <p:cNvPr id="6157" name="11 CuadroTexto"/>
            <p:cNvSpPr txBox="1">
              <a:spLocks noChangeArrowheads="1"/>
            </p:cNvSpPr>
            <p:nvPr/>
          </p:nvSpPr>
          <p:spPr bwMode="auto">
            <a:xfrm>
              <a:off x="4786314" y="1285860"/>
              <a:ext cx="6539500" cy="132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a:t>
              </a:r>
              <a:r>
                <a:rPr lang="en-US" altLang="es-CL" sz="2400">
                  <a:latin typeface="Impact" pitchFamily="34" charset="0"/>
                </a:rPr>
                <a:t>CHEM AM TA FEY CHI </a:t>
              </a:r>
              <a:r>
                <a:rPr lang="en-US" altLang="es-CL" sz="2400">
                  <a:solidFill>
                    <a:srgbClr val="028805"/>
                  </a:solidFill>
                  <a:latin typeface="Impact" pitchFamily="34" charset="0"/>
                </a:rPr>
                <a:t>GÜNEYTUN</a:t>
              </a:r>
              <a:r>
                <a:rPr lang="en-US" altLang="es-CL" sz="2400">
                  <a:latin typeface="Impact" pitchFamily="34" charset="0"/>
                </a:rPr>
                <a:t>  ÑI </a:t>
              </a:r>
              <a:r>
                <a:rPr lang="en-US" altLang="es-CL" sz="2400">
                  <a:solidFill>
                    <a:srgbClr val="FF3300"/>
                  </a:solidFill>
                  <a:latin typeface="Impact" pitchFamily="34" charset="0"/>
                </a:rPr>
                <a:t>CHUMAL</a:t>
              </a:r>
              <a:r>
                <a:rPr lang="en-US" altLang="es-CL" sz="2400">
                  <a:latin typeface="Impact" pitchFamily="34" charset="0"/>
                </a:rPr>
                <a:t> </a:t>
              </a:r>
            </a:p>
            <a:p>
              <a:pPr eaLnBrk="1" hangingPunct="1"/>
              <a:r>
                <a:rPr lang="en-US" altLang="es-CL" sz="2400">
                  <a:latin typeface="Impact" pitchFamily="34" charset="0"/>
                </a:rPr>
                <a:t>ITXO FILL MOGEN WALLONTU MAPU MEW MÜLELU</a:t>
              </a:r>
              <a:r>
                <a:rPr lang="es-ES" altLang="es-CL" sz="2400">
                  <a:latin typeface="Impact" pitchFamily="34" charset="0"/>
                </a:rPr>
                <a:t>?</a:t>
              </a:r>
              <a:endParaRPr lang="es-ES" altLang="es-CL" sz="1200">
                <a:latin typeface="Impact" pitchFamily="34" charset="0"/>
              </a:endParaRPr>
            </a:p>
            <a:p>
              <a:pPr eaLnBrk="1" hangingPunct="1"/>
              <a:r>
                <a:rPr lang="es-CL" altLang="es-CL" sz="1600" i="1">
                  <a:latin typeface="Impact" pitchFamily="34" charset="0"/>
                </a:rPr>
                <a:t>¿QUÉ ES EL SISTEMA DE</a:t>
              </a:r>
              <a:r>
                <a:rPr lang="es-CL" altLang="es-CL" sz="1600" i="1">
                  <a:solidFill>
                    <a:srgbClr val="92D050"/>
                  </a:solidFill>
                  <a:latin typeface="Impact" pitchFamily="34" charset="0"/>
                </a:rPr>
                <a:t> </a:t>
              </a:r>
              <a:r>
                <a:rPr lang="es-CL" altLang="es-CL" sz="1600" i="1">
                  <a:solidFill>
                    <a:srgbClr val="028805"/>
                  </a:solidFill>
                  <a:latin typeface="Impact" pitchFamily="34" charset="0"/>
                </a:rPr>
                <a:t>EVALUACIÓN </a:t>
              </a:r>
              <a:r>
                <a:rPr lang="es-CL" altLang="es-CL" sz="1600" i="1">
                  <a:latin typeface="Impact" pitchFamily="34" charset="0"/>
                </a:rPr>
                <a:t>DE </a:t>
              </a:r>
              <a:r>
                <a:rPr lang="es-CL" altLang="es-CL" sz="1600" i="1">
                  <a:solidFill>
                    <a:srgbClr val="FF0000"/>
                  </a:solidFill>
                  <a:latin typeface="Impact" pitchFamily="34" charset="0"/>
                </a:rPr>
                <a:t>IMPACTO</a:t>
              </a:r>
              <a:r>
                <a:rPr lang="es-CL" altLang="es-CL" sz="1600" i="1">
                  <a:latin typeface="Impact" pitchFamily="34" charset="0"/>
                </a:rPr>
                <a:t> AMBIENTAL?</a:t>
              </a:r>
              <a:endParaRPr lang="es-CL" altLang="es-CL" sz="1600" b="1" i="1">
                <a:solidFill>
                  <a:srgbClr val="669900"/>
                </a:solidFill>
                <a:latin typeface="Impact" pitchFamily="34" charset="0"/>
              </a:endParaRPr>
            </a:p>
            <a:p>
              <a:pPr eaLnBrk="1" hangingPunct="1"/>
              <a:endParaRPr lang="es-CL" altLang="es-CL" sz="1600">
                <a:latin typeface="Impact" pitchFamily="34" charset="0"/>
              </a:endParaRPr>
            </a:p>
          </p:txBody>
        </p:sp>
        <p:sp>
          <p:nvSpPr>
            <p:cNvPr id="6156" name="13 CuadroTexto"/>
            <p:cNvSpPr txBox="1">
              <a:spLocks noChangeArrowheads="1"/>
            </p:cNvSpPr>
            <p:nvPr/>
          </p:nvSpPr>
          <p:spPr bwMode="auto">
            <a:xfrm>
              <a:off x="4791747" y="2513628"/>
              <a:ext cx="5000714" cy="1280182"/>
            </a:xfrm>
            <a:prstGeom prst="rect">
              <a:avLst/>
            </a:prstGeom>
            <a:noFill/>
            <a:ln w="9525">
              <a:noFill/>
              <a:miter lim="800000"/>
              <a:headEnd/>
              <a:tailEnd/>
            </a:ln>
          </p:spPr>
          <p:txBody>
            <a:bodyPr>
              <a:spAutoFit/>
            </a:bodyPr>
            <a:lstStyle/>
            <a:p>
              <a:pPr>
                <a:defRPr/>
              </a:pPr>
              <a:r>
                <a:rPr lang="es-CL" sz="1400" b="1" dirty="0" err="1">
                  <a:latin typeface="Arial" pitchFamily="34" charset="0"/>
                  <a:cs typeface="Arial" pitchFamily="34" charset="0"/>
                </a:rPr>
                <a:t>Kiñe</a:t>
              </a:r>
              <a:r>
                <a:rPr lang="es-CL" sz="1400" b="1" dirty="0">
                  <a:latin typeface="Arial" pitchFamily="34" charset="0"/>
                  <a:cs typeface="Arial" pitchFamily="34" charset="0"/>
                </a:rPr>
                <a:t> </a:t>
              </a:r>
              <a:r>
                <a:rPr lang="es-CL" sz="1400" b="1" dirty="0" err="1">
                  <a:latin typeface="Arial" pitchFamily="34" charset="0"/>
                  <a:cs typeface="Arial" pitchFamily="34" charset="0"/>
                </a:rPr>
                <a:t>zugu</a:t>
              </a:r>
              <a:r>
                <a:rPr lang="es-CL" sz="1400" b="1" dirty="0">
                  <a:latin typeface="Arial" pitchFamily="34" charset="0"/>
                  <a:cs typeface="Arial" pitchFamily="34" charset="0"/>
                </a:rPr>
                <a:t> </a:t>
              </a:r>
              <a:r>
                <a:rPr lang="es-CL" sz="1400" b="1" dirty="0" err="1">
                  <a:latin typeface="Arial" pitchFamily="34" charset="0"/>
                  <a:cs typeface="Arial" pitchFamily="34" charset="0"/>
                </a:rPr>
                <a:t>pepikaukelu</a:t>
              </a:r>
              <a:r>
                <a:rPr lang="es-CL" sz="1400" b="1" dirty="0">
                  <a:latin typeface="Arial" pitchFamily="34" charset="0"/>
                  <a:cs typeface="Arial" pitchFamily="34" charset="0"/>
                </a:rPr>
                <a:t> </a:t>
              </a:r>
              <a:r>
                <a:rPr lang="es-CL" sz="1400" b="1" dirty="0" err="1">
                  <a:solidFill>
                    <a:srgbClr val="3A3A3A"/>
                  </a:solidFill>
                  <a:latin typeface="Arial" pitchFamily="34" charset="0"/>
                  <a:cs typeface="Arial" pitchFamily="34" charset="0"/>
                </a:rPr>
                <a:t>ñi</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peufalüwal</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chem</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küzaw</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kam</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zugu</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wepümafuy</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weshake</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ka</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kümeke</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zugu</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itxo</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fill</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mongen</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wallontu</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Mapu</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mew</a:t>
              </a:r>
              <a:r>
                <a:rPr lang="es-CL" sz="1400" b="1" dirty="0">
                  <a:solidFill>
                    <a:srgbClr val="3A3A3A"/>
                  </a:solidFill>
                  <a:latin typeface="Arial" pitchFamily="34" charset="0"/>
                  <a:cs typeface="Arial" pitchFamily="34" charset="0"/>
                </a:rPr>
                <a:t> </a:t>
              </a:r>
              <a:r>
                <a:rPr lang="es-CL" sz="1400" b="1" dirty="0" err="1">
                  <a:solidFill>
                    <a:srgbClr val="3A3A3A"/>
                  </a:solidFill>
                  <a:latin typeface="Arial" pitchFamily="34" charset="0"/>
                  <a:cs typeface="Arial" pitchFamily="34" charset="0"/>
                </a:rPr>
                <a:t>mülelu</a:t>
              </a:r>
              <a:r>
                <a:rPr lang="es-CL" sz="1400" b="1" dirty="0">
                  <a:solidFill>
                    <a:srgbClr val="3A3A3A"/>
                  </a:solidFill>
                  <a:latin typeface="Arial" pitchFamily="34" charset="0"/>
                  <a:cs typeface="Arial" pitchFamily="34" charset="0"/>
                </a:rPr>
                <a:t>.</a:t>
              </a:r>
              <a:r>
                <a:rPr lang="es-CL" sz="1400" b="1" dirty="0">
                  <a:solidFill>
                    <a:schemeClr val="hlink"/>
                  </a:solidFill>
                  <a:latin typeface="Arial" pitchFamily="34" charset="0"/>
                  <a:cs typeface="Arial" pitchFamily="34" charset="0"/>
                </a:rPr>
                <a:t>  </a:t>
              </a:r>
              <a:r>
                <a:rPr lang="es-CL" sz="1400" b="1" dirty="0" err="1">
                  <a:latin typeface="Arial" pitchFamily="34" charset="0"/>
                  <a:cs typeface="Arial" pitchFamily="34" charset="0"/>
                </a:rPr>
                <a:t>Fey</a:t>
              </a:r>
              <a:r>
                <a:rPr lang="es-CL" sz="1400" b="1" dirty="0">
                  <a:latin typeface="Arial" pitchFamily="34" charset="0"/>
                  <a:cs typeface="Arial" pitchFamily="34" charset="0"/>
                </a:rPr>
                <a:t> </a:t>
              </a:r>
              <a:r>
                <a:rPr lang="es-CL" sz="1400" b="1" dirty="0" err="1">
                  <a:latin typeface="Arial" pitchFamily="34" charset="0"/>
                  <a:cs typeface="Arial" pitchFamily="34" charset="0"/>
                </a:rPr>
                <a:t>mew</a:t>
              </a:r>
              <a:r>
                <a:rPr lang="es-CL" sz="1400" b="1" dirty="0">
                  <a:latin typeface="Arial" pitchFamily="34" charset="0"/>
                  <a:cs typeface="Arial" pitchFamily="34" charset="0"/>
                </a:rPr>
                <a:t>:</a:t>
              </a:r>
            </a:p>
            <a:p>
              <a:pPr fontAlgn="auto">
                <a:spcBef>
                  <a:spcPts val="0"/>
                </a:spcBef>
                <a:spcAft>
                  <a:spcPts val="0"/>
                </a:spcAft>
                <a:defRPr/>
              </a:pPr>
              <a:r>
                <a:rPr lang="es-CL" sz="1100" b="1" i="1" dirty="0">
                  <a:latin typeface="Arial" pitchFamily="34" charset="0"/>
                  <a:cs typeface="Arial" pitchFamily="34" charset="0"/>
                </a:rPr>
                <a:t>Es el instrumento </a:t>
              </a:r>
              <a:r>
                <a:rPr lang="es-CL" sz="1100" b="1" i="1" dirty="0">
                  <a:solidFill>
                    <a:schemeClr val="tx1">
                      <a:lumMod val="50000"/>
                      <a:lumOff val="50000"/>
                    </a:schemeClr>
                  </a:solidFill>
                  <a:latin typeface="Arial" pitchFamily="34" charset="0"/>
                  <a:cs typeface="Arial" pitchFamily="34" charset="0"/>
                </a:rPr>
                <a:t>que permite determinar los impactos ambientales que generan ciertas actividades o proyectos. </a:t>
              </a:r>
              <a:r>
                <a:rPr lang="es-CL" sz="1100" b="1" i="1" dirty="0">
                  <a:latin typeface="Arial" pitchFamily="34" charset="0"/>
                  <a:cs typeface="Arial" pitchFamily="34" charset="0"/>
                </a:rPr>
                <a:t>Por lo tanto:</a:t>
              </a:r>
            </a:p>
            <a:p>
              <a:pPr>
                <a:defRPr/>
              </a:pPr>
              <a:endParaRPr lang="es-ES" sz="1400" b="1" dirty="0">
                <a:latin typeface="Arial" pitchFamily="34" charset="0"/>
                <a:cs typeface="Arial" pitchFamily="34" charset="0"/>
              </a:endParaRPr>
            </a:p>
          </p:txBody>
        </p:sp>
      </p:grpSp>
      <p:sp>
        <p:nvSpPr>
          <p:cNvPr id="13" name="12 Elipse"/>
          <p:cNvSpPr/>
          <p:nvPr/>
        </p:nvSpPr>
        <p:spPr>
          <a:xfrm>
            <a:off x="428625" y="2071688"/>
            <a:ext cx="1785938" cy="178593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C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s-CL"/>
          </a:p>
        </p:txBody>
      </p:sp>
      <p:sp>
        <p:nvSpPr>
          <p:cNvPr id="14" name="14 CuadroTexto"/>
          <p:cNvSpPr txBox="1">
            <a:spLocks noChangeArrowheads="1"/>
          </p:cNvSpPr>
          <p:nvPr/>
        </p:nvSpPr>
        <p:spPr bwMode="auto">
          <a:xfrm>
            <a:off x="571500" y="2474913"/>
            <a:ext cx="1565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dirty="0">
                <a:solidFill>
                  <a:srgbClr val="FF0000"/>
                </a:solidFill>
                <a:latin typeface="Arial Black" pitchFamily="34" charset="0"/>
              </a:rPr>
              <a:t>Evalúa la </a:t>
            </a:r>
          </a:p>
          <a:p>
            <a:pPr algn="ctr" eaLnBrk="1" hangingPunct="1"/>
            <a:r>
              <a:rPr lang="es-CL" altLang="es-CL" sz="1400" b="1" dirty="0">
                <a:solidFill>
                  <a:srgbClr val="FF0000"/>
                </a:solidFill>
                <a:latin typeface="Arial Black" pitchFamily="34" charset="0"/>
              </a:rPr>
              <a:t>descripción </a:t>
            </a:r>
          </a:p>
          <a:p>
            <a:pPr algn="ctr" eaLnBrk="1" hangingPunct="1"/>
            <a:r>
              <a:rPr lang="es-CL" altLang="es-CL" sz="1400" b="1" dirty="0">
                <a:solidFill>
                  <a:srgbClr val="FF0000"/>
                </a:solidFill>
                <a:latin typeface="Arial Black" pitchFamily="34" charset="0"/>
              </a:rPr>
              <a:t>adecuada del </a:t>
            </a:r>
          </a:p>
          <a:p>
            <a:pPr algn="ctr" eaLnBrk="1" hangingPunct="1"/>
            <a:r>
              <a:rPr lang="es-CL" altLang="es-CL" sz="1400" b="1" dirty="0">
                <a:solidFill>
                  <a:srgbClr val="FF0000"/>
                </a:solidFill>
                <a:latin typeface="Arial Black" pitchFamily="34" charset="0"/>
              </a:rPr>
              <a:t>proyecto</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36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afterEffect">
                                  <p:stCondLst>
                                    <p:cond delay="0"/>
                                  </p:stCondLst>
                                  <p:childTnLst>
                                    <p:animMotion origin="layout" path="M 2.5E-6 1.85185E-6 L 2.5E-6 -0.60926 " pathEditMode="relative" rAng="0" ptsTypes="AA">
                                      <p:cBhvr>
                                        <p:cTn id="6" dur="2000" fill="hold"/>
                                        <p:tgtEl>
                                          <p:spTgt spid="4098"/>
                                        </p:tgtEl>
                                        <p:attrNameLst>
                                          <p:attrName>ppt_x</p:attrName>
                                          <p:attrName>ppt_y</p:attrName>
                                        </p:attrNameLst>
                                      </p:cBhvr>
                                      <p:rCtr x="0" y="-30500"/>
                                    </p:animMotion>
                                  </p:childTnLst>
                                </p:cTn>
                              </p:par>
                              <p:par>
                                <p:cTn id="7" presetID="35" presetClass="path" presetSubtype="0" accel="50000" decel="50000" fill="hold" nodeType="withEffect">
                                  <p:stCondLst>
                                    <p:cond delay="0"/>
                                  </p:stCondLst>
                                  <p:childTnLst>
                                    <p:animMotion origin="layout" path="M -1.94444E-6 2.74578E-6 L -0.65017 0.00347 " pathEditMode="relative" rAng="0" ptsTypes="AA">
                                      <p:cBhvr>
                                        <p:cTn id="8" dur="2000" fill="hold"/>
                                        <p:tgtEl>
                                          <p:spTgt spid="2"/>
                                        </p:tgtEl>
                                        <p:attrNameLst>
                                          <p:attrName>ppt_x</p:attrName>
                                          <p:attrName>ppt_y</p:attrName>
                                        </p:attrNameLst>
                                      </p:cBhvr>
                                      <p:rCtr x="-32517" y="162"/>
                                    </p:animMotion>
                                  </p:childTnLst>
                                </p:cTn>
                              </p:par>
                            </p:childTnLst>
                          </p:cTn>
                        </p:par>
                        <p:par>
                          <p:cTn id="9" fill="hold" nodeType="afterGroup">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428625" y="1571625"/>
            <a:ext cx="5286375" cy="28575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pic>
        <p:nvPicPr>
          <p:cNvPr id="9" name="Picture 2" descr="C:\Users\Diego\Desktop\presconama\Power Point\imagenes\imag-diapo-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1500188"/>
            <a:ext cx="5715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Diego\Desktop\presconama\Power Point\imagenes\hoj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4857750"/>
            <a:ext cx="12303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a:spLocks noChangeArrowheads="1"/>
          </p:cNvSpPr>
          <p:nvPr/>
        </p:nvSpPr>
        <p:spPr bwMode="auto">
          <a:xfrm>
            <a:off x="714375" y="171450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a:solidFill>
                  <a:srgbClr val="FF3300"/>
                </a:solidFill>
                <a:latin typeface="Impact" pitchFamily="34" charset="0"/>
              </a:rPr>
              <a:t>Falintukuam</a:t>
            </a:r>
            <a:r>
              <a:rPr lang="es-ES" altLang="es-CL" sz="3600">
                <a:solidFill>
                  <a:srgbClr val="FF0000"/>
                </a:solidFill>
                <a:latin typeface="Impact" pitchFamily="34" charset="0"/>
              </a:rPr>
              <a:t> -</a:t>
            </a:r>
            <a:r>
              <a:rPr lang="es-CL" altLang="es-CL" sz="3200" i="1">
                <a:solidFill>
                  <a:srgbClr val="FF0000"/>
                </a:solidFill>
                <a:latin typeface="Impact" pitchFamily="34" charset="0"/>
              </a:rPr>
              <a:t>IMPORTANTE</a:t>
            </a:r>
            <a:endParaRPr lang="es-CL" altLang="es-CL" sz="3200" b="1" i="1">
              <a:solidFill>
                <a:srgbClr val="FF0000"/>
              </a:solidFill>
              <a:latin typeface="Impact" pitchFamily="34" charset="0"/>
            </a:endParaRPr>
          </a:p>
        </p:txBody>
      </p:sp>
      <p:sp>
        <p:nvSpPr>
          <p:cNvPr id="12" name="11 CuadroTexto"/>
          <p:cNvSpPr txBox="1">
            <a:spLocks noChangeArrowheads="1"/>
          </p:cNvSpPr>
          <p:nvPr/>
        </p:nvSpPr>
        <p:spPr bwMode="auto">
          <a:xfrm>
            <a:off x="673100" y="2357438"/>
            <a:ext cx="500062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Fey chi zugu mew niey ñi </a:t>
            </a:r>
            <a:r>
              <a:rPr lang="es-CL" altLang="es-CL" sz="1400" b="1">
                <a:solidFill>
                  <a:srgbClr val="FF3300"/>
                </a:solidFill>
              </a:rPr>
              <a:t>konürpual ta fill txokiñ kimnierpulu fey chi wallontu zugu</a:t>
            </a:r>
            <a:r>
              <a:rPr lang="es-CL" altLang="es-CL" sz="1400" b="1"/>
              <a:t>, fey an ta güneaumkeygün kon kuzaw, ka kom chi zugu </a:t>
            </a:r>
            <a:r>
              <a:rPr lang="es-CL" altLang="es-CL" sz="1400" b="1">
                <a:solidFill>
                  <a:srgbClr val="FF3300"/>
                </a:solidFill>
              </a:rPr>
              <a:t>konlu pu kellukelu</a:t>
            </a:r>
            <a:r>
              <a:rPr lang="es-CL" altLang="es-CL" sz="1400" b="1"/>
              <a:t> chi “inazuamün chumün wallontu mapu”.</a:t>
            </a:r>
          </a:p>
          <a:p>
            <a:pPr eaLnBrk="1" hangingPunct="1"/>
            <a:r>
              <a:rPr lang="es-CL" altLang="es-CL" sz="1200" b="1" i="1">
                <a:solidFill>
                  <a:srgbClr val="5F5F5F"/>
                </a:solidFill>
              </a:rPr>
              <a:t>Este procedimiento se sustenta en la participación de los Órganos de la Administración del Estado con competencia ambiental, quienes revisan los proyectos, así como en la participación de la comunidad en los "Estudios de Impacto Ambiental".</a:t>
            </a:r>
          </a:p>
          <a:p>
            <a:pPr eaLnBrk="1" hangingPunct="1"/>
            <a:endParaRPr lang="es-ES" altLang="es-CL" sz="1400" b="1"/>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417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500" fill="hold"/>
                                        <p:tgtEl>
                                          <p:spTgt spid="9"/>
                                        </p:tgtEl>
                                        <p:attrNameLst>
                                          <p:attrName>ppt_x</p:attrName>
                                          <p:attrName>ppt_y</p:attrName>
                                        </p:attrNameLst>
                                      </p:cBhvr>
                                    </p:animMotion>
                                  </p:childTnLst>
                                </p:cTn>
                              </p:par>
                            </p:childTnLst>
                          </p:cTn>
                        </p:par>
                        <p:par>
                          <p:cTn id="7" fill="hold" nodeType="afterGroup">
                            <p:stCondLst>
                              <p:cond delay="500"/>
                            </p:stCondLst>
                            <p:childTnLst>
                              <p:par>
                                <p:cTn id="8" presetID="63" presetClass="path" presetSubtype="0" accel="50000" decel="50000" fill="hold" nodeType="afterEffect">
                                  <p:stCondLst>
                                    <p:cond delay="0"/>
                                  </p:stCondLst>
                                  <p:childTnLst>
                                    <p:animMotion origin="layout" path="M -3.61111E-6 2.96296E-6 L 0.69896 2.96296E-6 " pathEditMode="relative" rAng="0" ptsTypes="AA">
                                      <p:cBhvr>
                                        <p:cTn id="9" dur="500" fill="hold"/>
                                        <p:tgtEl>
                                          <p:spTgt spid="10"/>
                                        </p:tgtEl>
                                        <p:attrNameLst>
                                          <p:attrName>ppt_x</p:attrName>
                                          <p:attrName>ppt_y</p:attrName>
                                        </p:attrNameLst>
                                      </p:cBhvr>
                                      <p:rCtr x="34900" y="0"/>
                                    </p:animMotion>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nodeType="afterGroup">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nodeType="afterGroup">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C:\Users\Diego\Desktop\presconama\Power Point\imagenes\hoj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571750"/>
            <a:ext cx="10556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C:\Users\Diego\Desktop\presconama\Power Point\imagenes\imag-diapo-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500313"/>
            <a:ext cx="2952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2 Grupo"/>
          <p:cNvGrpSpPr>
            <a:grpSpLocks/>
          </p:cNvGrpSpPr>
          <p:nvPr/>
        </p:nvGrpSpPr>
        <p:grpSpPr bwMode="auto">
          <a:xfrm>
            <a:off x="3929063" y="357188"/>
            <a:ext cx="5214937" cy="1831975"/>
            <a:chOff x="4786314" y="1285860"/>
            <a:chExt cx="5215117" cy="1832742"/>
          </a:xfrm>
        </p:grpSpPr>
        <p:sp>
          <p:nvSpPr>
            <p:cNvPr id="8221" name="13 CuadroTexto"/>
            <p:cNvSpPr txBox="1">
              <a:spLocks noChangeArrowheads="1"/>
            </p:cNvSpPr>
            <p:nvPr/>
          </p:nvSpPr>
          <p:spPr bwMode="auto">
            <a:xfrm>
              <a:off x="4786314" y="1285860"/>
              <a:ext cx="5215117" cy="107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a:t>
              </a:r>
              <a:r>
                <a:rPr lang="en-GB" altLang="es-CL" sz="2400">
                  <a:latin typeface="Impact" pitchFamily="34" charset="0"/>
                </a:rPr>
                <a:t>CHEM AM TA INAZUAMÜN </a:t>
              </a:r>
              <a:r>
                <a:rPr lang="en-US" altLang="es-CL" sz="2400">
                  <a:solidFill>
                    <a:srgbClr val="FF9900"/>
                  </a:solidFill>
                  <a:latin typeface="Impact" pitchFamily="34" charset="0"/>
                </a:rPr>
                <a:t>CHUMÜN</a:t>
              </a:r>
            </a:p>
            <a:p>
              <a:pPr eaLnBrk="1" hangingPunct="1"/>
              <a:r>
                <a:rPr lang="en-US" altLang="es-CL" sz="2400">
                  <a:latin typeface="Impact" pitchFamily="34" charset="0"/>
                </a:rPr>
                <a:t> WALLONTU MAPU </a:t>
              </a:r>
              <a:r>
                <a:rPr lang="en-US" altLang="es-CL" sz="2400">
                  <a:solidFill>
                    <a:srgbClr val="028805"/>
                  </a:solidFill>
                  <a:latin typeface="Impact" pitchFamily="34" charset="0"/>
                </a:rPr>
                <a:t>EIA</a:t>
              </a:r>
              <a:r>
                <a:rPr lang="es-CL" altLang="es-CL" sz="2400">
                  <a:latin typeface="Impact" pitchFamily="34" charset="0"/>
                </a:rPr>
                <a:t>?</a:t>
              </a:r>
              <a:endParaRPr lang="es-CL" altLang="es-CL" sz="1600">
                <a:latin typeface="Impact" pitchFamily="34" charset="0"/>
              </a:endParaRPr>
            </a:p>
            <a:p>
              <a:pPr eaLnBrk="1" hangingPunct="1"/>
              <a:r>
                <a:rPr lang="es-CL" altLang="es-CL" sz="1600" i="1">
                  <a:latin typeface="Impact" pitchFamily="34" charset="0"/>
                </a:rPr>
                <a:t>¿QUÉ ES UN ESTUDIO DE </a:t>
              </a:r>
              <a:r>
                <a:rPr lang="es-CL" altLang="es-CL" sz="1600" i="1">
                  <a:solidFill>
                    <a:srgbClr val="FFC000"/>
                  </a:solidFill>
                  <a:latin typeface="Impact" pitchFamily="34" charset="0"/>
                </a:rPr>
                <a:t>IMPACTO</a:t>
              </a:r>
              <a:r>
                <a:rPr lang="es-CL" altLang="es-CL" sz="1600" i="1">
                  <a:solidFill>
                    <a:srgbClr val="669900"/>
                  </a:solidFill>
                  <a:latin typeface="Impact" pitchFamily="34" charset="0"/>
                </a:rPr>
                <a:t> </a:t>
              </a:r>
              <a:r>
                <a:rPr lang="es-CL" altLang="es-CL" sz="1600" i="1">
                  <a:latin typeface="Impact" pitchFamily="34" charset="0"/>
                </a:rPr>
                <a:t>AMBIENTAL</a:t>
              </a:r>
              <a:r>
                <a:rPr lang="es-CL" altLang="es-CL" sz="1600" i="1">
                  <a:solidFill>
                    <a:srgbClr val="669900"/>
                  </a:solidFill>
                  <a:latin typeface="Impact" pitchFamily="34" charset="0"/>
                </a:rPr>
                <a:t> </a:t>
              </a:r>
              <a:r>
                <a:rPr lang="es-CL" altLang="es-CL" sz="1600" i="1">
                  <a:solidFill>
                    <a:srgbClr val="028805"/>
                  </a:solidFill>
                  <a:latin typeface="Impact" pitchFamily="34" charset="0"/>
                </a:rPr>
                <a:t>EIA</a:t>
              </a:r>
              <a:r>
                <a:rPr lang="es-CL" altLang="es-CL" sz="1600" i="1">
                  <a:latin typeface="Impact" pitchFamily="34" charset="0"/>
                </a:rPr>
                <a:t>?</a:t>
              </a:r>
            </a:p>
          </p:txBody>
        </p:sp>
        <p:sp>
          <p:nvSpPr>
            <p:cNvPr id="4" name="14 CuadroTexto"/>
            <p:cNvSpPr txBox="1">
              <a:spLocks noChangeArrowheads="1"/>
            </p:cNvSpPr>
            <p:nvPr/>
          </p:nvSpPr>
          <p:spPr bwMode="auto">
            <a:xfrm>
              <a:off x="4799014" y="2348342"/>
              <a:ext cx="4500717" cy="770260"/>
            </a:xfrm>
            <a:prstGeom prst="rect">
              <a:avLst/>
            </a:prstGeom>
            <a:noFill/>
            <a:ln w="9525">
              <a:noFill/>
              <a:miter lim="800000"/>
              <a:headEnd/>
              <a:tailEnd/>
            </a:ln>
          </p:spPr>
          <p:txBody>
            <a:bodyPr>
              <a:spAutoFit/>
            </a:bodyPr>
            <a:lstStyle/>
            <a:p>
              <a:pPr>
                <a:defRPr/>
              </a:pPr>
              <a:r>
                <a:rPr lang="es-CL" sz="1600" b="1" dirty="0" err="1">
                  <a:solidFill>
                    <a:srgbClr val="FF3300"/>
                  </a:solidFill>
                </a:rPr>
                <a:t>Kiñe</a:t>
              </a:r>
              <a:r>
                <a:rPr lang="es-CL" sz="1600" b="1" dirty="0">
                  <a:solidFill>
                    <a:srgbClr val="FF3300"/>
                  </a:solidFill>
                </a:rPr>
                <a:t> </a:t>
              </a:r>
              <a:r>
                <a:rPr lang="es-CL" sz="1600" b="1" dirty="0" err="1">
                  <a:solidFill>
                    <a:srgbClr val="FF3300"/>
                  </a:solidFill>
                </a:rPr>
                <a:t>chillka</a:t>
              </a:r>
              <a:r>
                <a:rPr lang="es-CL" sz="1600" b="1" dirty="0">
                  <a:solidFill>
                    <a:srgbClr val="FF3300"/>
                  </a:solidFill>
                </a:rPr>
                <a:t> </a:t>
              </a:r>
              <a:r>
                <a:rPr lang="es-CL" sz="1600" b="1" dirty="0" err="1">
                  <a:solidFill>
                    <a:srgbClr val="FF3300"/>
                  </a:solidFill>
                </a:rPr>
                <a:t>küme</a:t>
              </a:r>
              <a:r>
                <a:rPr lang="es-CL" sz="1600" b="1" dirty="0">
                  <a:solidFill>
                    <a:srgbClr val="FF3300"/>
                  </a:solidFill>
                </a:rPr>
                <a:t> </a:t>
              </a:r>
              <a:r>
                <a:rPr lang="es-CL" sz="1600" b="1" dirty="0" err="1">
                  <a:solidFill>
                    <a:srgbClr val="FF3300"/>
                  </a:solidFill>
                </a:rPr>
                <a:t>feypilerpulu</a:t>
              </a:r>
              <a:r>
                <a:rPr lang="es-CL" sz="1600" b="1" dirty="0">
                  <a:solidFill>
                    <a:srgbClr val="FF3300"/>
                  </a:solidFill>
                </a:rPr>
                <a:t>:</a:t>
              </a:r>
            </a:p>
            <a:p>
              <a:pPr>
                <a:defRPr/>
              </a:pPr>
              <a:r>
                <a:rPr lang="es-CL" sz="1200" b="1" i="1" dirty="0">
                  <a:solidFill>
                    <a:srgbClr val="5F5F5F"/>
                  </a:solidFill>
                  <a:latin typeface="Arial" pitchFamily="34" charset="0"/>
                  <a:cs typeface="Arial" pitchFamily="34" charset="0"/>
                </a:rPr>
                <a:t>Es el documento que contiene:</a:t>
              </a:r>
              <a:endParaRPr lang="es-CL" sz="1200" b="1" i="1" dirty="0">
                <a:solidFill>
                  <a:srgbClr val="5F5F5F"/>
                </a:solidFill>
                <a:latin typeface="Impact" pitchFamily="34" charset="0"/>
                <a:cs typeface="Arial" pitchFamily="34" charset="0"/>
              </a:endParaRPr>
            </a:p>
            <a:p>
              <a:pPr>
                <a:defRPr/>
              </a:pPr>
              <a:endParaRPr lang="es-CL" sz="1600" b="1" dirty="0">
                <a:solidFill>
                  <a:srgbClr val="FF0000"/>
                </a:solidFill>
                <a:latin typeface="+mj-lt"/>
              </a:endParaRPr>
            </a:p>
          </p:txBody>
        </p:sp>
      </p:grpSp>
      <p:sp>
        <p:nvSpPr>
          <p:cNvPr id="16" name="15 CuadroTexto"/>
          <p:cNvSpPr txBox="1"/>
          <p:nvPr/>
        </p:nvSpPr>
        <p:spPr>
          <a:xfrm>
            <a:off x="714375" y="1785938"/>
            <a:ext cx="3357563" cy="700087"/>
          </a:xfrm>
          <a:prstGeom prst="rect">
            <a:avLst/>
          </a:prstGeom>
          <a:noFill/>
        </p:spPr>
        <p:txBody>
          <a:bodyPr>
            <a:spAutoFit/>
          </a:bodyPr>
          <a:lstStyle/>
          <a:p>
            <a:pPr>
              <a:defRPr/>
            </a:pPr>
            <a:r>
              <a:rPr lang="es-CL" sz="1400" b="1" dirty="0">
                <a:solidFill>
                  <a:srgbClr val="FF3300"/>
                </a:solidFill>
              </a:rPr>
              <a:t>Ti </a:t>
            </a:r>
            <a:r>
              <a:rPr lang="es-CL" sz="1400" b="1" dirty="0" err="1">
                <a:solidFill>
                  <a:srgbClr val="FF3300"/>
                </a:solidFill>
              </a:rPr>
              <a:t>azkünü</a:t>
            </a:r>
            <a:r>
              <a:rPr lang="es-CL" sz="1400" b="1" dirty="0"/>
              <a:t> </a:t>
            </a:r>
            <a:r>
              <a:rPr lang="es-CL" sz="1400" b="1" dirty="0" err="1"/>
              <a:t>zugu</a:t>
            </a:r>
            <a:r>
              <a:rPr lang="es-CL" sz="1400" b="1" dirty="0"/>
              <a:t> </a:t>
            </a:r>
            <a:r>
              <a:rPr lang="es-CL" sz="1400" b="1" dirty="0" err="1"/>
              <a:t>kam</a:t>
            </a:r>
            <a:r>
              <a:rPr lang="es-CL" sz="1400" b="1" dirty="0"/>
              <a:t> </a:t>
            </a:r>
            <a:r>
              <a:rPr lang="es-CL" sz="1400" b="1" dirty="0" err="1"/>
              <a:t>azkünü</a:t>
            </a:r>
            <a:r>
              <a:rPr lang="es-CL" sz="1400" b="1" dirty="0"/>
              <a:t> </a:t>
            </a:r>
            <a:r>
              <a:rPr lang="es-CL" sz="1400" b="1" dirty="0" err="1"/>
              <a:t>küzau</a:t>
            </a:r>
            <a:r>
              <a:rPr lang="es-CL" sz="1400" b="1" dirty="0"/>
              <a:t>.</a:t>
            </a:r>
          </a:p>
          <a:p>
            <a:pPr fontAlgn="auto">
              <a:spcBef>
                <a:spcPts val="0"/>
              </a:spcBef>
              <a:spcAft>
                <a:spcPts val="0"/>
              </a:spcAft>
              <a:defRPr/>
            </a:pPr>
            <a:r>
              <a:rPr lang="es-CL" sz="1200" b="1" i="1" dirty="0">
                <a:solidFill>
                  <a:srgbClr val="5F5F5F"/>
                </a:solidFill>
                <a:latin typeface="Arial" pitchFamily="34" charset="0"/>
                <a:cs typeface="Arial" pitchFamily="34" charset="0"/>
              </a:rPr>
              <a:t>La descripción de un proyecto o actividad.</a:t>
            </a:r>
          </a:p>
          <a:p>
            <a:pPr>
              <a:defRPr/>
            </a:pPr>
            <a:endParaRPr lang="es-ES" sz="1400" b="1" dirty="0">
              <a:latin typeface="+mj-lt"/>
            </a:endParaRPr>
          </a:p>
        </p:txBody>
      </p:sp>
      <p:sp>
        <p:nvSpPr>
          <p:cNvPr id="25" name="24 CuadroTexto"/>
          <p:cNvSpPr txBox="1"/>
          <p:nvPr/>
        </p:nvSpPr>
        <p:spPr>
          <a:xfrm>
            <a:off x="285750" y="3714750"/>
            <a:ext cx="2576513" cy="1323975"/>
          </a:xfrm>
          <a:prstGeom prst="rect">
            <a:avLst/>
          </a:prstGeom>
          <a:noFill/>
        </p:spPr>
        <p:txBody>
          <a:bodyPr>
            <a:spAutoFit/>
          </a:bodyPr>
          <a:lstStyle/>
          <a:p>
            <a:pPr>
              <a:defRPr/>
            </a:pPr>
            <a:r>
              <a:rPr lang="en-GB" sz="1400" b="1" dirty="0" err="1">
                <a:solidFill>
                  <a:srgbClr val="FF3300"/>
                </a:solidFill>
              </a:rPr>
              <a:t>Kiñe</a:t>
            </a:r>
            <a:r>
              <a:rPr lang="en-GB" sz="1400" b="1" dirty="0">
                <a:solidFill>
                  <a:srgbClr val="FF3300"/>
                </a:solidFill>
              </a:rPr>
              <a:t> </a:t>
            </a:r>
            <a:r>
              <a:rPr lang="en-GB" sz="1400" b="1" dirty="0" err="1">
                <a:solidFill>
                  <a:srgbClr val="FF3300"/>
                </a:solidFill>
              </a:rPr>
              <a:t>txoy</a:t>
            </a:r>
            <a:r>
              <a:rPr lang="en-GB" sz="1400" b="1" dirty="0">
                <a:solidFill>
                  <a:srgbClr val="FF3300"/>
                </a:solidFill>
              </a:rPr>
              <a:t> </a:t>
            </a:r>
            <a:r>
              <a:rPr lang="en-GB" sz="1400" b="1" dirty="0" err="1">
                <a:solidFill>
                  <a:srgbClr val="FF3300"/>
                </a:solidFill>
              </a:rPr>
              <a:t>chumuechi</a:t>
            </a:r>
            <a:r>
              <a:rPr lang="en-GB" sz="1400" b="1" dirty="0">
                <a:solidFill>
                  <a:srgbClr val="FF3300"/>
                </a:solidFill>
              </a:rPr>
              <a:t> am </a:t>
            </a:r>
            <a:r>
              <a:rPr lang="en-GB" sz="1400" b="1" dirty="0" err="1">
                <a:solidFill>
                  <a:srgbClr val="FF3300"/>
                </a:solidFill>
              </a:rPr>
              <a:t>ta</a:t>
            </a:r>
            <a:r>
              <a:rPr lang="en-GB" sz="1400" b="1" dirty="0">
                <a:solidFill>
                  <a:srgbClr val="FF3300"/>
                </a:solidFill>
              </a:rPr>
              <a:t> </a:t>
            </a:r>
            <a:r>
              <a:rPr lang="en-GB" sz="1400" b="1" dirty="0" err="1">
                <a:solidFill>
                  <a:srgbClr val="FF3300"/>
                </a:solidFill>
              </a:rPr>
              <a:t>yenierpual</a:t>
            </a:r>
            <a:r>
              <a:rPr lang="en-GB" sz="1400" b="1" dirty="0"/>
              <a:t> am </a:t>
            </a:r>
            <a:r>
              <a:rPr lang="en-GB" sz="1400" b="1" dirty="0" err="1"/>
              <a:t>ta</a:t>
            </a:r>
            <a:r>
              <a:rPr lang="en-GB" sz="1400" b="1" dirty="0"/>
              <a:t> </a:t>
            </a:r>
            <a:r>
              <a:rPr lang="en-GB" sz="1400" b="1" dirty="0" err="1"/>
              <a:t>wallontu</a:t>
            </a:r>
            <a:r>
              <a:rPr lang="en-GB" sz="1400" b="1" dirty="0"/>
              <a:t> mew </a:t>
            </a:r>
            <a:r>
              <a:rPr lang="en-GB" sz="1400" b="1" dirty="0" err="1"/>
              <a:t>aznentunierpugen</a:t>
            </a:r>
            <a:r>
              <a:rPr lang="en-GB" sz="1400" b="1" dirty="0"/>
              <a:t>.</a:t>
            </a:r>
            <a:endParaRPr lang="es-CL" sz="1400" b="1" dirty="0"/>
          </a:p>
          <a:p>
            <a:pPr fontAlgn="auto">
              <a:spcBef>
                <a:spcPts val="0"/>
              </a:spcBef>
              <a:spcAft>
                <a:spcPts val="0"/>
              </a:spcAft>
              <a:defRPr/>
            </a:pPr>
            <a:r>
              <a:rPr lang="es-CL" sz="1200" b="1" i="1" dirty="0">
                <a:solidFill>
                  <a:srgbClr val="5F5F5F"/>
                </a:solidFill>
              </a:rPr>
              <a:t>El plan de cumplimiento de la legislación ambiental aplicable.</a:t>
            </a:r>
          </a:p>
          <a:p>
            <a:pPr>
              <a:defRPr/>
            </a:pPr>
            <a:r>
              <a:rPr lang="es-ES" sz="1400" b="1" dirty="0">
                <a:latin typeface="+mj-lt"/>
              </a:rPr>
              <a:t> </a:t>
            </a:r>
            <a:endParaRPr lang="es-CL" sz="1400" b="1" dirty="0">
              <a:latin typeface="+mj-lt"/>
            </a:endParaRPr>
          </a:p>
        </p:txBody>
      </p:sp>
      <p:sp>
        <p:nvSpPr>
          <p:cNvPr id="27" name="26 CuadroTexto"/>
          <p:cNvSpPr txBox="1">
            <a:spLocks noChangeArrowheads="1"/>
          </p:cNvSpPr>
          <p:nvPr/>
        </p:nvSpPr>
        <p:spPr bwMode="auto">
          <a:xfrm>
            <a:off x="1495425" y="5214938"/>
            <a:ext cx="3005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solidFill>
                  <a:srgbClr val="FF3300"/>
                </a:solidFill>
              </a:rPr>
              <a:t>Chem az</a:t>
            </a:r>
            <a:r>
              <a:rPr lang="es-CL" altLang="es-CL" sz="1400" b="1"/>
              <a:t> wallon mapu mew chew ñi müleam(rekülüwam).</a:t>
            </a:r>
          </a:p>
          <a:p>
            <a:pPr eaLnBrk="1" hangingPunct="1"/>
            <a:r>
              <a:rPr lang="es-CL" altLang="es-CL" sz="1200" b="1" i="1">
                <a:solidFill>
                  <a:srgbClr val="5F5F5F"/>
                </a:solidFill>
              </a:rPr>
              <a:t>Las condiciones del medio</a:t>
            </a:r>
          </a:p>
          <a:p>
            <a:pPr eaLnBrk="1" hangingPunct="1"/>
            <a:r>
              <a:rPr lang="es-CL" altLang="es-CL" sz="1200" b="1" i="1">
                <a:solidFill>
                  <a:srgbClr val="5F5F5F"/>
                </a:solidFill>
              </a:rPr>
              <a:t>ambiente en el área de influencia.</a:t>
            </a:r>
          </a:p>
          <a:p>
            <a:pPr eaLnBrk="1" hangingPunct="1"/>
            <a:endParaRPr lang="es-CL" altLang="es-CL" sz="1400" b="1">
              <a:latin typeface="Calibri" pitchFamily="34" charset="0"/>
            </a:endParaRPr>
          </a:p>
        </p:txBody>
      </p:sp>
      <p:sp>
        <p:nvSpPr>
          <p:cNvPr id="29" name="28 CuadroTexto"/>
          <p:cNvSpPr txBox="1"/>
          <p:nvPr/>
        </p:nvSpPr>
        <p:spPr>
          <a:xfrm>
            <a:off x="4852988" y="5000625"/>
            <a:ext cx="4291012" cy="1138238"/>
          </a:xfrm>
          <a:prstGeom prst="rect">
            <a:avLst/>
          </a:prstGeom>
          <a:noFill/>
        </p:spPr>
        <p:txBody>
          <a:bodyPr>
            <a:spAutoFit/>
          </a:bodyPr>
          <a:lstStyle/>
          <a:p>
            <a:pPr>
              <a:defRPr/>
            </a:pPr>
            <a:r>
              <a:rPr lang="es-CL" sz="1400" b="1" dirty="0" err="1">
                <a:solidFill>
                  <a:srgbClr val="FF3300"/>
                </a:solidFill>
              </a:rPr>
              <a:t>Pelotun</a:t>
            </a:r>
            <a:r>
              <a:rPr lang="es-CL" sz="1400" b="1" dirty="0">
                <a:solidFill>
                  <a:srgbClr val="FF3300"/>
                </a:solidFill>
              </a:rPr>
              <a:t> </a:t>
            </a:r>
            <a:r>
              <a:rPr lang="es-CL" sz="1400" b="1" dirty="0" err="1">
                <a:solidFill>
                  <a:srgbClr val="FF3300"/>
                </a:solidFill>
              </a:rPr>
              <a:t>ka</a:t>
            </a:r>
            <a:r>
              <a:rPr lang="es-CL" sz="1400" b="1" dirty="0">
                <a:solidFill>
                  <a:srgbClr val="FF3300"/>
                </a:solidFill>
              </a:rPr>
              <a:t> </a:t>
            </a:r>
            <a:r>
              <a:rPr lang="es-CL" sz="1400" b="1" dirty="0" err="1">
                <a:solidFill>
                  <a:srgbClr val="FF3300"/>
                </a:solidFill>
              </a:rPr>
              <a:t>güneytun</a:t>
            </a:r>
            <a:r>
              <a:rPr lang="es-CL" sz="1400" b="1" dirty="0"/>
              <a:t> </a:t>
            </a:r>
            <a:r>
              <a:rPr lang="es-CL" sz="1400" b="1" dirty="0" err="1"/>
              <a:t>chumün</a:t>
            </a:r>
            <a:r>
              <a:rPr lang="es-CL" sz="1400" b="1" dirty="0"/>
              <a:t> am </a:t>
            </a:r>
            <a:r>
              <a:rPr lang="es-CL" sz="1400" b="1" dirty="0" err="1"/>
              <a:t>ta</a:t>
            </a:r>
            <a:r>
              <a:rPr lang="es-CL" sz="1400" b="1" dirty="0"/>
              <a:t> </a:t>
            </a:r>
            <a:r>
              <a:rPr lang="es-CL" sz="1400" b="1" dirty="0" err="1"/>
              <a:t>wallontu</a:t>
            </a:r>
            <a:r>
              <a:rPr lang="es-CL" sz="1400" b="1" dirty="0"/>
              <a:t> </a:t>
            </a:r>
            <a:r>
              <a:rPr lang="es-CL" sz="1400" b="1" dirty="0" err="1"/>
              <a:t>mapu</a:t>
            </a:r>
            <a:r>
              <a:rPr lang="es-CL" sz="1400" b="1" dirty="0"/>
              <a:t>, </a:t>
            </a:r>
            <a:r>
              <a:rPr lang="es-CL" sz="1400" b="1" dirty="0" err="1"/>
              <a:t>pepikaugekelu</a:t>
            </a:r>
            <a:r>
              <a:rPr lang="es-CL" sz="1400" b="1" dirty="0"/>
              <a:t>  </a:t>
            </a:r>
            <a:r>
              <a:rPr lang="es-CL" sz="1400" b="1" dirty="0" err="1"/>
              <a:t>chillka</a:t>
            </a:r>
            <a:r>
              <a:rPr lang="es-CL" sz="1400" b="1" dirty="0"/>
              <a:t> </a:t>
            </a:r>
            <a:r>
              <a:rPr lang="es-CL" sz="1400" b="1" dirty="0" err="1"/>
              <a:t>mew</a:t>
            </a:r>
            <a:r>
              <a:rPr lang="es-CL" sz="1400" b="1" dirty="0"/>
              <a:t>, </a:t>
            </a:r>
            <a:r>
              <a:rPr lang="es-CL" sz="1400" b="1" dirty="0" err="1"/>
              <a:t>rekülüwkelu</a:t>
            </a:r>
            <a:r>
              <a:rPr lang="es-CL" sz="1400" b="1" dirty="0"/>
              <a:t>  </a:t>
            </a:r>
            <a:r>
              <a:rPr lang="es-CL" sz="1400" b="1" dirty="0" err="1"/>
              <a:t>tunten</a:t>
            </a:r>
            <a:r>
              <a:rPr lang="es-CL" sz="1400" b="1" dirty="0"/>
              <a:t> </a:t>
            </a:r>
            <a:r>
              <a:rPr lang="es-CL" sz="1400" b="1" dirty="0" err="1"/>
              <a:t>wesha</a:t>
            </a:r>
            <a:r>
              <a:rPr lang="es-CL" sz="1400" b="1" dirty="0"/>
              <a:t> </a:t>
            </a:r>
            <a:r>
              <a:rPr lang="es-CL" sz="1400" b="1" dirty="0" err="1"/>
              <a:t>ka</a:t>
            </a:r>
            <a:r>
              <a:rPr lang="es-CL" sz="1400" b="1" dirty="0"/>
              <a:t> </a:t>
            </a:r>
            <a:r>
              <a:rPr lang="es-CL" sz="1400" b="1" dirty="0" err="1"/>
              <a:t>kam</a:t>
            </a:r>
            <a:r>
              <a:rPr lang="es-CL" sz="1400" b="1" dirty="0"/>
              <a:t> </a:t>
            </a:r>
            <a:r>
              <a:rPr lang="es-CL" sz="1400" b="1" dirty="0" err="1"/>
              <a:t>chumi</a:t>
            </a:r>
            <a:r>
              <a:rPr lang="es-CL" sz="1400" b="1" dirty="0"/>
              <a:t> </a:t>
            </a:r>
            <a:r>
              <a:rPr lang="es-CL" sz="1400" b="1" dirty="0" err="1"/>
              <a:t>wallontu</a:t>
            </a:r>
            <a:r>
              <a:rPr lang="es-CL" sz="1400" b="1" dirty="0"/>
              <a:t> </a:t>
            </a:r>
            <a:r>
              <a:rPr lang="es-CL" sz="1400" b="1" dirty="0" err="1"/>
              <a:t>Mapu</a:t>
            </a:r>
            <a:r>
              <a:rPr lang="es-CL" sz="1400" b="1" dirty="0"/>
              <a:t>.</a:t>
            </a:r>
          </a:p>
          <a:p>
            <a:pPr fontAlgn="auto">
              <a:spcBef>
                <a:spcPts val="0"/>
              </a:spcBef>
              <a:spcAft>
                <a:spcPts val="0"/>
              </a:spcAft>
              <a:defRPr/>
            </a:pPr>
            <a:r>
              <a:rPr lang="es-CL" sz="1200" b="1" i="1" dirty="0">
                <a:solidFill>
                  <a:srgbClr val="5F5F5F"/>
                </a:solidFill>
                <a:latin typeface="Arial" pitchFamily="34" charset="0"/>
                <a:cs typeface="Arial" pitchFamily="34" charset="0"/>
              </a:rPr>
              <a:t>La predicción y evaluación de impactos ambientales.</a:t>
            </a:r>
          </a:p>
          <a:p>
            <a:pPr>
              <a:defRPr/>
            </a:pPr>
            <a:endParaRPr lang="es-CL" sz="1400" b="1" dirty="0">
              <a:latin typeface="+mj-lt"/>
            </a:endParaRPr>
          </a:p>
        </p:txBody>
      </p:sp>
      <p:sp>
        <p:nvSpPr>
          <p:cNvPr id="30" name="29 CuadroTexto"/>
          <p:cNvSpPr txBox="1">
            <a:spLocks noChangeArrowheads="1"/>
          </p:cNvSpPr>
          <p:nvPr/>
        </p:nvSpPr>
        <p:spPr bwMode="auto">
          <a:xfrm>
            <a:off x="5567363" y="2071688"/>
            <a:ext cx="3148012" cy="708025"/>
          </a:xfrm>
          <a:prstGeom prst="rect">
            <a:avLst/>
          </a:prstGeom>
          <a:noFill/>
          <a:ln w="9525">
            <a:noFill/>
            <a:miter lim="800000"/>
            <a:headEnd/>
            <a:tailEnd/>
          </a:ln>
        </p:spPr>
        <p:txBody>
          <a:bodyPr>
            <a:spAutoFit/>
          </a:bodyPr>
          <a:lstStyle/>
          <a:p>
            <a:pPr>
              <a:defRPr/>
            </a:pPr>
            <a:r>
              <a:rPr lang="en-GB" sz="1400" b="1" dirty="0" err="1">
                <a:solidFill>
                  <a:srgbClr val="FF3300"/>
                </a:solidFill>
              </a:rPr>
              <a:t>Txokiñ</a:t>
            </a:r>
            <a:r>
              <a:rPr lang="en-GB" sz="1400" b="1" dirty="0"/>
              <a:t> </a:t>
            </a:r>
            <a:r>
              <a:rPr lang="en-GB" sz="1400" b="1" dirty="0" err="1"/>
              <a:t>inatuam</a:t>
            </a:r>
            <a:r>
              <a:rPr lang="en-GB" sz="1400" b="1" dirty="0"/>
              <a:t> </a:t>
            </a:r>
            <a:r>
              <a:rPr lang="en-GB" sz="1400" b="1" dirty="0" err="1"/>
              <a:t>ta</a:t>
            </a:r>
            <a:r>
              <a:rPr lang="en-GB" sz="1400" b="1" dirty="0"/>
              <a:t> </a:t>
            </a:r>
            <a:r>
              <a:rPr lang="en-GB" sz="1400" b="1" dirty="0" err="1"/>
              <a:t>wallon</a:t>
            </a:r>
            <a:r>
              <a:rPr lang="en-GB" sz="1400" b="1" dirty="0"/>
              <a:t> mew.</a:t>
            </a:r>
            <a:endParaRPr lang="es-CL" sz="1400" b="1" dirty="0"/>
          </a:p>
          <a:p>
            <a:pPr>
              <a:defRPr/>
            </a:pPr>
            <a:r>
              <a:rPr lang="es-CL" sz="1200" b="1" i="1" dirty="0">
                <a:solidFill>
                  <a:srgbClr val="5F5F5F"/>
                </a:solidFill>
              </a:rPr>
              <a:t>El plan de seguimiento ambiental.</a:t>
            </a:r>
          </a:p>
          <a:p>
            <a:pPr>
              <a:defRPr/>
            </a:pPr>
            <a:r>
              <a:rPr lang="es-ES" sz="1400" b="1" dirty="0">
                <a:latin typeface="+mj-lt"/>
              </a:rPr>
              <a:t> </a:t>
            </a:r>
            <a:endParaRPr lang="es-CL" sz="1400" b="1" dirty="0">
              <a:latin typeface="+mj-lt"/>
            </a:endParaRPr>
          </a:p>
        </p:txBody>
      </p:sp>
      <p:sp>
        <p:nvSpPr>
          <p:cNvPr id="31" name="30 CuadroTexto"/>
          <p:cNvSpPr txBox="1">
            <a:spLocks noChangeArrowheads="1"/>
          </p:cNvSpPr>
          <p:nvPr/>
        </p:nvSpPr>
        <p:spPr bwMode="auto">
          <a:xfrm>
            <a:off x="6072188" y="3286125"/>
            <a:ext cx="2714625" cy="1323975"/>
          </a:xfrm>
          <a:prstGeom prst="rect">
            <a:avLst/>
          </a:prstGeom>
          <a:noFill/>
          <a:ln w="9525">
            <a:noFill/>
            <a:miter lim="800000"/>
            <a:headEnd/>
            <a:tailEnd/>
          </a:ln>
        </p:spPr>
        <p:txBody>
          <a:bodyPr>
            <a:spAutoFit/>
          </a:bodyPr>
          <a:lstStyle/>
          <a:p>
            <a:pPr>
              <a:defRPr/>
            </a:pPr>
            <a:r>
              <a:rPr lang="es-CL" sz="1400" b="1" dirty="0" err="1">
                <a:solidFill>
                  <a:srgbClr val="FF3300"/>
                </a:solidFill>
              </a:rPr>
              <a:t>Rekülüwam</a:t>
            </a:r>
            <a:r>
              <a:rPr lang="es-CL" sz="1400" b="1" dirty="0">
                <a:solidFill>
                  <a:srgbClr val="FF3300"/>
                </a:solidFill>
              </a:rPr>
              <a:t> </a:t>
            </a:r>
            <a:r>
              <a:rPr lang="es-CL" sz="1400" b="1" dirty="0" err="1"/>
              <a:t>kümeltuam</a:t>
            </a:r>
            <a:r>
              <a:rPr lang="es-CL" sz="1400" b="1" dirty="0"/>
              <a:t> </a:t>
            </a:r>
            <a:r>
              <a:rPr lang="es-CL" sz="1400" b="1" dirty="0" err="1"/>
              <a:t>kam</a:t>
            </a:r>
            <a:r>
              <a:rPr lang="es-CL" sz="1400" b="1" dirty="0"/>
              <a:t> </a:t>
            </a:r>
            <a:r>
              <a:rPr lang="es-CL" sz="1400" b="1" dirty="0" err="1"/>
              <a:t>ka</a:t>
            </a:r>
            <a:r>
              <a:rPr lang="es-CL" sz="1400" b="1" dirty="0"/>
              <a:t> </a:t>
            </a:r>
            <a:r>
              <a:rPr lang="es-CL" sz="1400" b="1" dirty="0" err="1"/>
              <a:t>kulliam</a:t>
            </a:r>
            <a:r>
              <a:rPr lang="es-CL" sz="1400" b="1" dirty="0"/>
              <a:t> </a:t>
            </a:r>
            <a:r>
              <a:rPr lang="es-CL" sz="1400" b="1" dirty="0" err="1"/>
              <a:t>pegeyem</a:t>
            </a:r>
            <a:r>
              <a:rPr lang="es-CL" sz="1400" b="1" dirty="0"/>
              <a:t> </a:t>
            </a:r>
            <a:r>
              <a:rPr lang="es-CL" sz="1400" b="1" dirty="0" err="1"/>
              <a:t>wesha</a:t>
            </a:r>
            <a:r>
              <a:rPr lang="es-CL" sz="1400" b="1" dirty="0"/>
              <a:t> </a:t>
            </a:r>
            <a:r>
              <a:rPr lang="es-CL" sz="1400" b="1" dirty="0" err="1"/>
              <a:t>chumün</a:t>
            </a:r>
            <a:r>
              <a:rPr lang="es-CL" sz="1400" b="1" dirty="0"/>
              <a:t> </a:t>
            </a:r>
            <a:r>
              <a:rPr lang="es-CL" sz="1400" b="1" dirty="0" err="1"/>
              <a:t>wallontu</a:t>
            </a:r>
            <a:r>
              <a:rPr lang="es-CL" sz="1400" b="1" dirty="0"/>
              <a:t> </a:t>
            </a:r>
            <a:r>
              <a:rPr lang="es-CL" sz="1400" b="1" dirty="0" err="1"/>
              <a:t>mapu</a:t>
            </a:r>
            <a:r>
              <a:rPr lang="es-CL" sz="1400" b="1" dirty="0"/>
              <a:t>.</a:t>
            </a:r>
          </a:p>
          <a:p>
            <a:pPr>
              <a:defRPr/>
            </a:pPr>
            <a:r>
              <a:rPr lang="es-CL" sz="1200" b="1" i="1" dirty="0">
                <a:solidFill>
                  <a:srgbClr val="5F5F5F"/>
                </a:solidFill>
                <a:latin typeface="Arial" pitchFamily="34" charset="0"/>
                <a:cs typeface="Arial" pitchFamily="34" charset="0"/>
              </a:rPr>
              <a:t>El plan de medidas de mitigación, reparación y/o compensación.</a:t>
            </a:r>
          </a:p>
          <a:p>
            <a:pPr>
              <a:defRPr/>
            </a:pPr>
            <a:endParaRPr lang="es-CL" sz="1400" b="1" dirty="0">
              <a:latin typeface="+mj-lt"/>
            </a:endParaRPr>
          </a:p>
        </p:txBody>
      </p:sp>
      <p:grpSp>
        <p:nvGrpSpPr>
          <p:cNvPr id="3" name="37 Grupo"/>
          <p:cNvGrpSpPr>
            <a:grpSpLocks/>
          </p:cNvGrpSpPr>
          <p:nvPr/>
        </p:nvGrpSpPr>
        <p:grpSpPr bwMode="auto">
          <a:xfrm>
            <a:off x="2794000" y="2166938"/>
            <a:ext cx="3221038" cy="3062287"/>
            <a:chOff x="2181158" y="2166986"/>
            <a:chExt cx="3220849" cy="3062660"/>
          </a:xfrm>
        </p:grpSpPr>
        <p:grpSp>
          <p:nvGrpSpPr>
            <p:cNvPr id="8205" name="20 Grupo"/>
            <p:cNvGrpSpPr>
              <a:grpSpLocks/>
            </p:cNvGrpSpPr>
            <p:nvPr/>
          </p:nvGrpSpPr>
          <p:grpSpPr bwMode="auto">
            <a:xfrm rot="900000">
              <a:off x="4341260" y="2166986"/>
              <a:ext cx="372680" cy="837305"/>
              <a:chOff x="5402648" y="3237080"/>
              <a:chExt cx="506658" cy="1138313"/>
            </a:xfrm>
          </p:grpSpPr>
          <p:sp>
            <p:nvSpPr>
              <p:cNvPr id="37" name="36 Elipse"/>
              <p:cNvSpPr/>
              <p:nvPr/>
            </p:nvSpPr>
            <p:spPr>
              <a:xfrm>
                <a:off x="5680711" y="3236909"/>
                <a:ext cx="213649" cy="2136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8" name="37 Conector recto"/>
              <p:cNvCxnSpPr>
                <a:stCxn id="37" idx="4"/>
              </p:cNvCxnSpPr>
              <p:nvPr/>
            </p:nvCxnSpPr>
            <p:spPr>
              <a:xfrm rot="4500000">
                <a:off x="5213340" y="3659742"/>
                <a:ext cx="867702" cy="5136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06" name="23 Grupo"/>
            <p:cNvGrpSpPr>
              <a:grpSpLocks/>
            </p:cNvGrpSpPr>
            <p:nvPr/>
          </p:nvGrpSpPr>
          <p:grpSpPr bwMode="auto">
            <a:xfrm rot="-900000">
              <a:off x="2461620" y="2271551"/>
              <a:ext cx="329701" cy="796106"/>
              <a:chOff x="7337545" y="3879368"/>
              <a:chExt cx="448228" cy="1082303"/>
            </a:xfrm>
          </p:grpSpPr>
          <p:sp>
            <p:nvSpPr>
              <p:cNvPr id="35" name="34 Elipse"/>
              <p:cNvSpPr/>
              <p:nvPr/>
            </p:nvSpPr>
            <p:spPr>
              <a:xfrm>
                <a:off x="7343903" y="3868902"/>
                <a:ext cx="202859" cy="2115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6" name="35 Conector recto"/>
              <p:cNvCxnSpPr>
                <a:stCxn id="35" idx="4"/>
              </p:cNvCxnSpPr>
              <p:nvPr/>
            </p:nvCxnSpPr>
            <p:spPr>
              <a:xfrm rot="17100000" flipH="1">
                <a:off x="7149084" y="4323172"/>
                <a:ext cx="824533" cy="446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07" name="26 Grupo"/>
            <p:cNvGrpSpPr>
              <a:grpSpLocks/>
            </p:cNvGrpSpPr>
            <p:nvPr/>
          </p:nvGrpSpPr>
          <p:grpSpPr bwMode="auto">
            <a:xfrm rot="-3180000">
              <a:off x="2268491" y="3626170"/>
              <a:ext cx="399315" cy="573982"/>
              <a:chOff x="7803493" y="4426744"/>
              <a:chExt cx="542874" cy="780327"/>
            </a:xfrm>
          </p:grpSpPr>
          <p:sp>
            <p:nvSpPr>
              <p:cNvPr id="33" name="32 Elipse"/>
              <p:cNvSpPr/>
              <p:nvPr/>
            </p:nvSpPr>
            <p:spPr>
              <a:xfrm>
                <a:off x="7802467" y="4417120"/>
                <a:ext cx="215849" cy="2136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4" name="33 Conector recto"/>
              <p:cNvCxnSpPr/>
              <p:nvPr/>
            </p:nvCxnSpPr>
            <p:spPr>
              <a:xfrm rot="3180000" flipV="1">
                <a:off x="7911789" y="4744064"/>
                <a:ext cx="748852" cy="1554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08" name="32 Grupo"/>
            <p:cNvGrpSpPr>
              <a:grpSpLocks/>
            </p:cNvGrpSpPr>
            <p:nvPr/>
          </p:nvGrpSpPr>
          <p:grpSpPr bwMode="auto">
            <a:xfrm rot="10800000">
              <a:off x="2737231" y="3715241"/>
              <a:ext cx="2664776" cy="1514405"/>
              <a:chOff x="6035336" y="4178024"/>
              <a:chExt cx="3622757" cy="2058829"/>
            </a:xfrm>
          </p:grpSpPr>
          <p:sp>
            <p:nvSpPr>
              <p:cNvPr id="21" name="20 Elipse"/>
              <p:cNvSpPr/>
              <p:nvPr/>
            </p:nvSpPr>
            <p:spPr>
              <a:xfrm>
                <a:off x="7032367" y="4592449"/>
                <a:ext cx="213650" cy="2136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3" name="22 Conector recto"/>
              <p:cNvCxnSpPr/>
              <p:nvPr/>
            </p:nvCxnSpPr>
            <p:spPr>
              <a:xfrm rot="5400000" flipV="1">
                <a:off x="7071134" y="4922751"/>
                <a:ext cx="874178" cy="6409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23 Elipse"/>
              <p:cNvSpPr/>
              <p:nvPr/>
            </p:nvSpPr>
            <p:spPr>
              <a:xfrm>
                <a:off x="9470994" y="4203926"/>
                <a:ext cx="213650" cy="2136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6" name="25 Conector recto"/>
              <p:cNvCxnSpPr/>
              <p:nvPr/>
            </p:nvCxnSpPr>
            <p:spPr>
              <a:xfrm rot="16200000" flipH="1" flipV="1">
                <a:off x="8807302" y="4612998"/>
                <a:ext cx="928139" cy="4855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6061233" y="5758019"/>
                <a:ext cx="213650" cy="2136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2" name="31 Conector recto"/>
              <p:cNvCxnSpPr/>
              <p:nvPr/>
            </p:nvCxnSpPr>
            <p:spPr>
              <a:xfrm>
                <a:off x="6231722" y="5913429"/>
                <a:ext cx="481250" cy="3237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58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3" presetClass="path" presetSubtype="0" accel="50000" decel="50000" fill="hold" nodeType="withEffect">
                                  <p:stCondLst>
                                    <p:cond delay="0"/>
                                  </p:stCondLst>
                                  <p:childTnLst>
                                    <p:animMotion origin="layout" path="M -4.72222E-6 1.48148E-6 L 0.07084 -0.05255 " pathEditMode="relative" rAng="0" ptsTypes="AA">
                                      <p:cBhvr>
                                        <p:cTn id="11" dur="1000" fill="hold"/>
                                        <p:tgtEl>
                                          <p:spTgt spid="22"/>
                                        </p:tgtEl>
                                        <p:attrNameLst>
                                          <p:attrName>ppt_x</p:attrName>
                                          <p:attrName>ppt_y</p:attrName>
                                        </p:attrNameLst>
                                      </p:cBhvr>
                                      <p:rCtr x="3500" y="-2600"/>
                                    </p:animMotion>
                                  </p:childTnLst>
                                </p:cTn>
                              </p:par>
                              <p:par>
                                <p:cTn id="12" presetID="53"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Effect transition="in" filter="fade">
                                      <p:cBhvr>
                                        <p:cTn id="31" dur="1000"/>
                                        <p:tgtEl>
                                          <p:spTgt spid="2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ppt_w</p:attrName>
                                        </p:attrNameLst>
                                      </p:cBhvr>
                                      <p:tavLst>
                                        <p:tav tm="0">
                                          <p:val>
                                            <p:fltVal val="0"/>
                                          </p:val>
                                        </p:tav>
                                        <p:tav tm="100000">
                                          <p:val>
                                            <p:strVal val="#ppt_w"/>
                                          </p:val>
                                        </p:tav>
                                      </p:tavLst>
                                    </p:anim>
                                    <p:anim calcmode="lin" valueType="num">
                                      <p:cBhvr>
                                        <p:cTn id="35" dur="1000" fill="hold"/>
                                        <p:tgtEl>
                                          <p:spTgt spid="30"/>
                                        </p:tgtEl>
                                        <p:attrNameLst>
                                          <p:attrName>ppt_h</p:attrName>
                                        </p:attrNameLst>
                                      </p:cBhvr>
                                      <p:tavLst>
                                        <p:tav tm="0">
                                          <p:val>
                                            <p:fltVal val="0"/>
                                          </p:val>
                                        </p:tav>
                                        <p:tav tm="100000">
                                          <p:val>
                                            <p:strVal val="#ppt_h"/>
                                          </p:val>
                                        </p:tav>
                                      </p:tavLst>
                                    </p:anim>
                                    <p:animEffect transition="in" filter="fade">
                                      <p:cBhvr>
                                        <p:cTn id="36" dur="1000"/>
                                        <p:tgtEl>
                                          <p:spTgt spid="3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Effect transition="in" filter="fade">
                                      <p:cBhvr>
                                        <p:cTn id="41" dur="1000"/>
                                        <p:tgtEl>
                                          <p:spTgt spid="31"/>
                                        </p:tgtEl>
                                      </p:cBhvr>
                                    </p:animEffect>
                                  </p:childTnLst>
                                </p:cTn>
                              </p:par>
                            </p:childTnLst>
                          </p:cTn>
                        </p:par>
                        <p:par>
                          <p:cTn id="42" fill="hold" nodeType="afterGroup">
                            <p:stCondLst>
                              <p:cond delay="1000"/>
                            </p:stCondLst>
                            <p:childTnLst>
                              <p:par>
                                <p:cTn id="43" presetID="1" presetClass="entr" presetSubtype="0" fill="hold" nodeType="afterEffect">
                                  <p:stCondLst>
                                    <p:cond delay="50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7"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Users\Diego\Desktop\presconama\Power Point\imagenes\fondo_DIAPO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Rectángulo redondeado"/>
          <p:cNvSpPr/>
          <p:nvPr/>
        </p:nvSpPr>
        <p:spPr>
          <a:xfrm>
            <a:off x="6072188" y="3143250"/>
            <a:ext cx="2928937" cy="1214438"/>
          </a:xfrm>
          <a:prstGeom prst="roundRect">
            <a:avLst/>
          </a:prstGeom>
          <a:solidFill>
            <a:schemeClr val="bg1">
              <a:alpha val="4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1" name="20 Rectángulo redondeado"/>
          <p:cNvSpPr/>
          <p:nvPr/>
        </p:nvSpPr>
        <p:spPr>
          <a:xfrm>
            <a:off x="285750" y="5429250"/>
            <a:ext cx="2786063" cy="1143000"/>
          </a:xfrm>
          <a:prstGeom prst="roundRect">
            <a:avLst/>
          </a:prstGeom>
          <a:solidFill>
            <a:schemeClr val="bg1">
              <a:alpha val="4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 name="18 Rectángulo redondeado"/>
          <p:cNvSpPr/>
          <p:nvPr/>
        </p:nvSpPr>
        <p:spPr>
          <a:xfrm>
            <a:off x="214313" y="1643063"/>
            <a:ext cx="2786062" cy="1285875"/>
          </a:xfrm>
          <a:prstGeom prst="roundRect">
            <a:avLst/>
          </a:prstGeom>
          <a:solidFill>
            <a:schemeClr val="bg1">
              <a:alpha val="4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pic>
        <p:nvPicPr>
          <p:cNvPr id="6150" name="Picture 6" descr="C:\Users\Diego\Desktop\presconama\Power Point\imagenes\imag-diapo-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6429375"/>
            <a:ext cx="6719887"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2 Grupo"/>
          <p:cNvGrpSpPr>
            <a:grpSpLocks/>
          </p:cNvGrpSpPr>
          <p:nvPr/>
        </p:nvGrpSpPr>
        <p:grpSpPr bwMode="auto">
          <a:xfrm>
            <a:off x="9929813" y="357188"/>
            <a:ext cx="5357812" cy="2590800"/>
            <a:chOff x="4786314" y="1285860"/>
            <a:chExt cx="5357033" cy="2590652"/>
          </a:xfrm>
        </p:grpSpPr>
        <p:sp>
          <p:nvSpPr>
            <p:cNvPr id="9228" name="13 CuadroTexto"/>
            <p:cNvSpPr txBox="1">
              <a:spLocks noChangeArrowheads="1"/>
            </p:cNvSpPr>
            <p:nvPr/>
          </p:nvSpPr>
          <p:spPr bwMode="auto">
            <a:xfrm>
              <a:off x="4786314" y="1285860"/>
              <a:ext cx="5357033" cy="107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a:t>
              </a:r>
              <a:r>
                <a:rPr lang="en-GB" altLang="es-CL" sz="2400">
                  <a:latin typeface="Impact" pitchFamily="34" charset="0"/>
                </a:rPr>
                <a:t>Chem gey </a:t>
              </a:r>
              <a:r>
                <a:rPr lang="en-GB" altLang="es-CL" sz="2400">
                  <a:solidFill>
                    <a:srgbClr val="028805"/>
                  </a:solidFill>
                  <a:latin typeface="Impact" pitchFamily="34" charset="0"/>
                </a:rPr>
                <a:t>güneytun</a:t>
              </a:r>
              <a:r>
                <a:rPr lang="en-GB" altLang="es-CL" sz="2400">
                  <a:latin typeface="Impact" pitchFamily="34" charset="0"/>
                </a:rPr>
                <a:t> kiñe chillkan ñi </a:t>
              </a:r>
              <a:r>
                <a:rPr lang="en-GB" altLang="es-CL" sz="2400">
                  <a:solidFill>
                    <a:srgbClr val="FFC000"/>
                  </a:solidFill>
                  <a:latin typeface="Impact" pitchFamily="34" charset="0"/>
                </a:rPr>
                <a:t>chumun</a:t>
              </a:r>
              <a:r>
                <a:rPr lang="en-GB" altLang="es-CL" sz="2400">
                  <a:latin typeface="Impact" pitchFamily="34" charset="0"/>
                </a:rPr>
                <a:t> wallontu mew</a:t>
              </a:r>
              <a:r>
                <a:rPr lang="es-ES" altLang="es-CL" sz="2400">
                  <a:latin typeface="Impact" pitchFamily="34" charset="0"/>
                </a:rPr>
                <a:t>? </a:t>
              </a:r>
            </a:p>
            <a:p>
              <a:pPr eaLnBrk="1" hangingPunct="1"/>
              <a:r>
                <a:rPr lang="es-CL" altLang="es-CL" sz="1600" i="1">
                  <a:latin typeface="Impact" pitchFamily="34" charset="0"/>
                </a:rPr>
                <a:t>¿QUÉ SIGNIFICA </a:t>
              </a:r>
              <a:r>
                <a:rPr lang="es-CL" altLang="es-CL" sz="1600" i="1">
                  <a:solidFill>
                    <a:srgbClr val="028805"/>
                  </a:solidFill>
                  <a:latin typeface="Impact" pitchFamily="34" charset="0"/>
                </a:rPr>
                <a:t>EVALUAR</a:t>
              </a:r>
              <a:r>
                <a:rPr lang="es-CL" altLang="es-CL" sz="1600" i="1">
                  <a:latin typeface="Impact" pitchFamily="34" charset="0"/>
                </a:rPr>
                <a:t> UN ESTUDIO DE </a:t>
              </a:r>
              <a:r>
                <a:rPr lang="es-CL" altLang="es-CL" sz="1600" i="1">
                  <a:solidFill>
                    <a:srgbClr val="FFC000"/>
                  </a:solidFill>
                  <a:latin typeface="Impact" pitchFamily="34" charset="0"/>
                </a:rPr>
                <a:t>IMPACTO</a:t>
              </a:r>
              <a:r>
                <a:rPr lang="es-CL" altLang="es-CL" sz="1600" i="1">
                  <a:latin typeface="Impact" pitchFamily="34" charset="0"/>
                </a:rPr>
                <a:t>  AMBIENTAL?</a:t>
              </a:r>
            </a:p>
          </p:txBody>
        </p:sp>
        <p:sp>
          <p:nvSpPr>
            <p:cNvPr id="9229" name="14 CuadroTexto"/>
            <p:cNvSpPr txBox="1">
              <a:spLocks noChangeArrowheads="1"/>
            </p:cNvSpPr>
            <p:nvPr/>
          </p:nvSpPr>
          <p:spPr bwMode="auto">
            <a:xfrm>
              <a:off x="4806948" y="2428795"/>
              <a:ext cx="4979264" cy="1447717"/>
            </a:xfrm>
            <a:prstGeom prst="rect">
              <a:avLst/>
            </a:prstGeom>
            <a:noFill/>
            <a:ln w="9525">
              <a:noFill/>
              <a:miter lim="800000"/>
              <a:headEnd/>
              <a:tailEnd/>
            </a:ln>
          </p:spPr>
          <p:txBody>
            <a:bodyPr>
              <a:spAutoFit/>
            </a:bodyPr>
            <a:lstStyle/>
            <a:p>
              <a:pPr>
                <a:defRPr/>
              </a:pPr>
              <a:r>
                <a:rPr lang="es-CL" sz="1400" dirty="0" err="1"/>
                <a:t>Güneytuam</a:t>
              </a:r>
              <a:r>
                <a:rPr lang="es-CL" sz="1400" dirty="0"/>
                <a:t> </a:t>
              </a:r>
              <a:r>
                <a:rPr lang="es-CL" sz="1400" dirty="0" err="1"/>
                <a:t>kiñe</a:t>
              </a:r>
              <a:r>
                <a:rPr lang="es-CL" sz="1400" dirty="0"/>
                <a:t> </a:t>
              </a:r>
              <a:r>
                <a:rPr lang="es-CL" sz="1400" dirty="0" err="1"/>
                <a:t>chillka</a:t>
              </a:r>
              <a:r>
                <a:rPr lang="es-CL" sz="1400" dirty="0"/>
                <a:t> </a:t>
              </a:r>
              <a:r>
                <a:rPr lang="es-CL" sz="1400" dirty="0" err="1"/>
                <a:t>fey</a:t>
              </a:r>
              <a:r>
                <a:rPr lang="es-CL" sz="1400" dirty="0"/>
                <a:t> </a:t>
              </a:r>
              <a:r>
                <a:rPr lang="es-CL" sz="1400" dirty="0" err="1"/>
                <a:t>kom</a:t>
              </a:r>
              <a:r>
                <a:rPr lang="es-CL" sz="1400" dirty="0"/>
                <a:t> </a:t>
              </a:r>
              <a:r>
                <a:rPr lang="es-CL" sz="1400" dirty="0" err="1"/>
                <a:t>pu</a:t>
              </a:r>
              <a:r>
                <a:rPr lang="es-CL" sz="1400" dirty="0"/>
                <a:t> </a:t>
              </a:r>
              <a:r>
                <a:rPr lang="es-CL" sz="1400" b="1" dirty="0" err="1"/>
                <a:t>günenkelu</a:t>
              </a:r>
              <a:r>
                <a:rPr lang="es-CL" sz="1400" b="1" dirty="0"/>
                <a:t> </a:t>
              </a:r>
              <a:r>
                <a:rPr lang="es-CL" sz="1400" b="1" dirty="0" err="1"/>
                <a:t>txokiñ</a:t>
              </a:r>
              <a:r>
                <a:rPr lang="es-CL" sz="1400" dirty="0"/>
                <a:t>  </a:t>
              </a:r>
              <a:r>
                <a:rPr lang="es-CL" sz="1400" dirty="0" err="1"/>
                <a:t>güneytukeygün</a:t>
              </a:r>
              <a:r>
                <a:rPr lang="es-CL" sz="1400" dirty="0"/>
                <a:t> </a:t>
              </a:r>
              <a:r>
                <a:rPr lang="es-CL" sz="1400" dirty="0" err="1"/>
                <a:t>chi</a:t>
              </a:r>
              <a:r>
                <a:rPr lang="es-CL" sz="1400" dirty="0"/>
                <a:t> </a:t>
              </a:r>
              <a:r>
                <a:rPr lang="es-CL" sz="1400" dirty="0" err="1"/>
                <a:t>chillka</a:t>
              </a:r>
              <a:r>
                <a:rPr lang="es-CL" sz="1400" dirty="0"/>
                <a:t> </a:t>
              </a:r>
              <a:r>
                <a:rPr lang="es-CL" sz="1400" dirty="0" err="1"/>
                <a:t>chumun</a:t>
              </a:r>
              <a:r>
                <a:rPr lang="es-CL" sz="1400" dirty="0"/>
                <a:t> </a:t>
              </a:r>
              <a:r>
                <a:rPr lang="es-CL" sz="1400" dirty="0" err="1"/>
                <a:t>wallontu</a:t>
              </a:r>
              <a:r>
                <a:rPr lang="es-CL" sz="1400" dirty="0"/>
                <a:t> </a:t>
              </a:r>
              <a:r>
                <a:rPr lang="es-CL" sz="1400" dirty="0" err="1"/>
                <a:t>mew</a:t>
              </a:r>
              <a:r>
                <a:rPr lang="es-CL" sz="1400" dirty="0"/>
                <a:t>, </a:t>
              </a:r>
              <a:r>
                <a:rPr lang="es-CL" sz="1400" b="1" dirty="0" err="1">
                  <a:solidFill>
                    <a:srgbClr val="FF0000"/>
                  </a:solidFill>
                </a:rPr>
                <a:t>fey</a:t>
              </a:r>
              <a:r>
                <a:rPr lang="es-CL" sz="1400" b="1" dirty="0">
                  <a:solidFill>
                    <a:srgbClr val="FF0000"/>
                  </a:solidFill>
                </a:rPr>
                <a:t> </a:t>
              </a:r>
              <a:r>
                <a:rPr lang="es-CL" sz="1400" b="1" dirty="0" err="1">
                  <a:solidFill>
                    <a:srgbClr val="FF0000"/>
                  </a:solidFill>
                </a:rPr>
                <a:t>pegeal</a:t>
              </a:r>
              <a:r>
                <a:rPr lang="es-CL" sz="1400" b="1" dirty="0">
                  <a:solidFill>
                    <a:srgbClr val="FF0000"/>
                  </a:solidFill>
                </a:rPr>
                <a:t>:</a:t>
              </a:r>
            </a:p>
            <a:p>
              <a:pPr>
                <a:defRPr/>
              </a:pPr>
              <a:r>
                <a:rPr lang="es-CL" sz="1100" i="1" dirty="0">
                  <a:solidFill>
                    <a:srgbClr val="5F5F5F"/>
                  </a:solidFill>
                  <a:latin typeface="Arial" pitchFamily="34" charset="0"/>
                  <a:cs typeface="Arial" pitchFamily="34" charset="0"/>
                </a:rPr>
                <a:t>Evaluar un Estudio significa que los</a:t>
              </a:r>
              <a:r>
                <a:rPr lang="es-CL" sz="1100" b="1" i="1" dirty="0">
                  <a:solidFill>
                    <a:srgbClr val="5F5F5F"/>
                  </a:solidFill>
                  <a:latin typeface="Arial" pitchFamily="34" charset="0"/>
                  <a:cs typeface="Arial" pitchFamily="34" charset="0"/>
                </a:rPr>
                <a:t> Órganos de la Administración del Estado con competencia ambiental </a:t>
              </a:r>
              <a:r>
                <a:rPr lang="es-CL" sz="1100" i="1" dirty="0">
                  <a:solidFill>
                    <a:srgbClr val="5F5F5F"/>
                  </a:solidFill>
                  <a:latin typeface="Arial" pitchFamily="34" charset="0"/>
                  <a:cs typeface="Arial" pitchFamily="34" charset="0"/>
                </a:rPr>
                <a:t>revisan el Estudio de Impacto Ambiental </a:t>
              </a:r>
              <a:r>
                <a:rPr lang="es-CL" sz="1100" b="1" i="1" dirty="0">
                  <a:solidFill>
                    <a:srgbClr val="5F5F5F"/>
                  </a:solidFill>
                  <a:latin typeface="Arial" pitchFamily="34" charset="0"/>
                  <a:cs typeface="Arial" pitchFamily="34" charset="0"/>
                </a:rPr>
                <a:t>para ver:</a:t>
              </a:r>
              <a:endParaRPr lang="es-CL" sz="1100" b="1" i="1" dirty="0">
                <a:solidFill>
                  <a:srgbClr val="5F5F5F"/>
                </a:solidFill>
                <a:latin typeface="Impact" pitchFamily="34" charset="0"/>
                <a:cs typeface="Arial" pitchFamily="34" charset="0"/>
              </a:endParaRPr>
            </a:p>
            <a:p>
              <a:pPr>
                <a:defRPr/>
              </a:pPr>
              <a:endParaRPr lang="es-ES" sz="1400" b="1" dirty="0">
                <a:solidFill>
                  <a:srgbClr val="FF0000"/>
                </a:solidFill>
                <a:latin typeface="+mj-lt"/>
              </a:endParaRPr>
            </a:p>
          </p:txBody>
        </p:sp>
      </p:grpSp>
      <p:sp>
        <p:nvSpPr>
          <p:cNvPr id="16" name="15 CuadroTexto"/>
          <p:cNvSpPr txBox="1">
            <a:spLocks noChangeArrowheads="1"/>
          </p:cNvSpPr>
          <p:nvPr/>
        </p:nvSpPr>
        <p:spPr bwMode="auto">
          <a:xfrm>
            <a:off x="495300" y="1785938"/>
            <a:ext cx="24336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s-CL" sz="1400">
                <a:solidFill>
                  <a:srgbClr val="FF0000"/>
                </a:solidFill>
                <a:latin typeface="Impact" pitchFamily="34" charset="0"/>
              </a:rPr>
              <a:t>Inazuamgey chum gen an ta küzaw.</a:t>
            </a:r>
            <a:endParaRPr lang="es-CL" altLang="es-CL" sz="1400">
              <a:solidFill>
                <a:srgbClr val="FF0000"/>
              </a:solidFill>
              <a:latin typeface="Impact" pitchFamily="34" charset="0"/>
            </a:endParaRPr>
          </a:p>
          <a:p>
            <a:pPr eaLnBrk="1" hangingPunct="1"/>
            <a:r>
              <a:rPr lang="es-CL" altLang="es-CL" sz="1200" i="1">
                <a:solidFill>
                  <a:srgbClr val="5F5F5F"/>
                </a:solidFill>
                <a:latin typeface="Impact" pitchFamily="34" charset="0"/>
              </a:rPr>
              <a:t>Si se ha caracterizado el área</a:t>
            </a:r>
          </a:p>
          <a:p>
            <a:pPr eaLnBrk="1" hangingPunct="1"/>
            <a:r>
              <a:rPr lang="es-CL" altLang="es-CL" sz="1200" i="1">
                <a:solidFill>
                  <a:srgbClr val="5F5F5F"/>
                </a:solidFill>
                <a:latin typeface="Impact" pitchFamily="34" charset="0"/>
              </a:rPr>
              <a:t>del proyecto</a:t>
            </a:r>
          </a:p>
          <a:p>
            <a:pPr eaLnBrk="1" hangingPunct="1"/>
            <a:endParaRPr lang="es-CL" altLang="es-CL" sz="1400">
              <a:solidFill>
                <a:srgbClr val="FF0000"/>
              </a:solidFill>
              <a:latin typeface="Impact" pitchFamily="34" charset="0"/>
            </a:endParaRPr>
          </a:p>
        </p:txBody>
      </p:sp>
      <p:sp>
        <p:nvSpPr>
          <p:cNvPr id="17" name="16 CuadroTexto"/>
          <p:cNvSpPr txBox="1">
            <a:spLocks noChangeArrowheads="1"/>
          </p:cNvSpPr>
          <p:nvPr/>
        </p:nvSpPr>
        <p:spPr bwMode="auto">
          <a:xfrm>
            <a:off x="6243638" y="3214688"/>
            <a:ext cx="3000375" cy="1108075"/>
          </a:xfrm>
          <a:prstGeom prst="rect">
            <a:avLst/>
          </a:prstGeom>
          <a:noFill/>
          <a:ln w="9525">
            <a:noFill/>
            <a:miter lim="800000"/>
            <a:headEnd/>
            <a:tailEnd/>
          </a:ln>
        </p:spPr>
        <p:txBody>
          <a:bodyPr>
            <a:spAutoFit/>
          </a:bodyPr>
          <a:lstStyle/>
          <a:p>
            <a:pPr>
              <a:defRPr/>
            </a:pPr>
            <a:r>
              <a:rPr lang="es-CL" sz="1400" dirty="0" err="1">
                <a:solidFill>
                  <a:srgbClr val="FF0000"/>
                </a:solidFill>
                <a:latin typeface="Impact" pitchFamily="34" charset="0"/>
              </a:rPr>
              <a:t>Kimtukuygün</a:t>
            </a:r>
            <a:r>
              <a:rPr lang="es-CL" sz="1400" dirty="0">
                <a:solidFill>
                  <a:srgbClr val="FF0000"/>
                </a:solidFill>
                <a:latin typeface="Impact" pitchFamily="34" charset="0"/>
              </a:rPr>
              <a:t> </a:t>
            </a:r>
            <a:r>
              <a:rPr lang="es-CL" sz="1400" dirty="0" err="1">
                <a:solidFill>
                  <a:srgbClr val="FF0000"/>
                </a:solidFill>
                <a:latin typeface="Impact" pitchFamily="34" charset="0"/>
              </a:rPr>
              <a:t>ka</a:t>
            </a:r>
            <a:r>
              <a:rPr lang="es-CL" sz="1400" dirty="0">
                <a:solidFill>
                  <a:srgbClr val="FF0000"/>
                </a:solidFill>
                <a:latin typeface="Impact" pitchFamily="34" charset="0"/>
              </a:rPr>
              <a:t> </a:t>
            </a:r>
            <a:r>
              <a:rPr lang="es-CL" sz="1400" dirty="0" err="1">
                <a:solidFill>
                  <a:srgbClr val="FF0000"/>
                </a:solidFill>
                <a:latin typeface="Impact" pitchFamily="34" charset="0"/>
              </a:rPr>
              <a:t>güneytuygün</a:t>
            </a:r>
            <a:r>
              <a:rPr lang="es-CL" sz="1400" dirty="0">
                <a:solidFill>
                  <a:srgbClr val="FF0000"/>
                </a:solidFill>
                <a:latin typeface="Impact" pitchFamily="34" charset="0"/>
              </a:rPr>
              <a:t> </a:t>
            </a:r>
            <a:r>
              <a:rPr lang="es-CL" sz="1400" dirty="0" err="1">
                <a:solidFill>
                  <a:srgbClr val="FF0000"/>
                </a:solidFill>
                <a:latin typeface="Impact" pitchFamily="34" charset="0"/>
              </a:rPr>
              <a:t>kom</a:t>
            </a:r>
            <a:r>
              <a:rPr lang="es-CL" sz="1400" dirty="0">
                <a:solidFill>
                  <a:srgbClr val="FF0000"/>
                </a:solidFill>
                <a:latin typeface="Impact" pitchFamily="34" charset="0"/>
              </a:rPr>
              <a:t> </a:t>
            </a:r>
            <a:r>
              <a:rPr lang="es-CL" sz="1400" dirty="0" err="1">
                <a:solidFill>
                  <a:srgbClr val="FF0000"/>
                </a:solidFill>
                <a:latin typeface="Impact" pitchFamily="34" charset="0"/>
              </a:rPr>
              <a:t>chumun</a:t>
            </a:r>
            <a:r>
              <a:rPr lang="es-CL" sz="1400" dirty="0">
                <a:solidFill>
                  <a:srgbClr val="FF0000"/>
                </a:solidFill>
                <a:latin typeface="Impact" pitchFamily="34" charset="0"/>
              </a:rPr>
              <a:t> </a:t>
            </a:r>
            <a:r>
              <a:rPr lang="es-CL" sz="1400" dirty="0" err="1">
                <a:solidFill>
                  <a:srgbClr val="FF0000"/>
                </a:solidFill>
                <a:latin typeface="Impact" pitchFamily="34" charset="0"/>
              </a:rPr>
              <a:t>wallontu</a:t>
            </a:r>
            <a:r>
              <a:rPr lang="es-CL" sz="1400" dirty="0">
                <a:solidFill>
                  <a:srgbClr val="FF0000"/>
                </a:solidFill>
                <a:latin typeface="Impact" pitchFamily="34" charset="0"/>
              </a:rPr>
              <a:t> </a:t>
            </a:r>
            <a:r>
              <a:rPr lang="es-CL" sz="1400" dirty="0" err="1">
                <a:solidFill>
                  <a:srgbClr val="FF0000"/>
                </a:solidFill>
                <a:latin typeface="Impact" pitchFamily="34" charset="0"/>
              </a:rPr>
              <a:t>mapu</a:t>
            </a:r>
            <a:r>
              <a:rPr lang="es-CL" sz="1400" dirty="0">
                <a:solidFill>
                  <a:srgbClr val="FF0000"/>
                </a:solidFill>
                <a:latin typeface="Impact" pitchFamily="34" charset="0"/>
              </a:rPr>
              <a:t> </a:t>
            </a:r>
            <a:r>
              <a:rPr lang="es-CL" sz="1400" dirty="0" err="1">
                <a:solidFill>
                  <a:srgbClr val="FF0000"/>
                </a:solidFill>
                <a:latin typeface="Impact" pitchFamily="34" charset="0"/>
              </a:rPr>
              <a:t>mew</a:t>
            </a:r>
            <a:r>
              <a:rPr lang="es-CL" sz="1400" dirty="0">
                <a:solidFill>
                  <a:srgbClr val="FF0000"/>
                </a:solidFill>
                <a:latin typeface="Impact" pitchFamily="34" charset="0"/>
              </a:rPr>
              <a:t>.</a:t>
            </a:r>
          </a:p>
          <a:p>
            <a:pPr>
              <a:defRPr/>
            </a:pPr>
            <a:r>
              <a:rPr lang="es-CL" sz="1200" i="1" dirty="0">
                <a:solidFill>
                  <a:srgbClr val="5F5F5F"/>
                </a:solidFill>
                <a:latin typeface="Impact" pitchFamily="34" charset="0"/>
              </a:rPr>
              <a:t>Si se han identificado y evaluado los impactos ambientales</a:t>
            </a:r>
          </a:p>
          <a:p>
            <a:pPr marL="342900" indent="-342900">
              <a:defRPr/>
            </a:pPr>
            <a:endParaRPr lang="es-CL" sz="1400" dirty="0">
              <a:solidFill>
                <a:srgbClr val="FF0000"/>
              </a:solidFill>
              <a:latin typeface="Impact" pitchFamily="34" charset="0"/>
            </a:endParaRPr>
          </a:p>
        </p:txBody>
      </p:sp>
      <p:sp>
        <p:nvSpPr>
          <p:cNvPr id="18" name="17 CuadroTexto"/>
          <p:cNvSpPr txBox="1">
            <a:spLocks noChangeArrowheads="1"/>
          </p:cNvSpPr>
          <p:nvPr/>
        </p:nvSpPr>
        <p:spPr bwMode="auto">
          <a:xfrm>
            <a:off x="428625" y="5472113"/>
            <a:ext cx="2428875" cy="1108075"/>
          </a:xfrm>
          <a:prstGeom prst="rect">
            <a:avLst/>
          </a:prstGeom>
          <a:noFill/>
          <a:ln w="9525">
            <a:noFill/>
            <a:miter lim="800000"/>
            <a:headEnd/>
            <a:tailEnd/>
          </a:ln>
        </p:spPr>
        <p:txBody>
          <a:bodyPr>
            <a:spAutoFit/>
          </a:bodyPr>
          <a:lstStyle/>
          <a:p>
            <a:pPr>
              <a:defRPr/>
            </a:pPr>
            <a:r>
              <a:rPr lang="en-GB" sz="1400" dirty="0" err="1">
                <a:solidFill>
                  <a:srgbClr val="FF0000"/>
                </a:solidFill>
                <a:latin typeface="Impact" pitchFamily="34" charset="0"/>
              </a:rPr>
              <a:t>Inazuamgey</a:t>
            </a:r>
            <a:r>
              <a:rPr lang="en-GB" sz="1400" dirty="0">
                <a:solidFill>
                  <a:srgbClr val="FF0000"/>
                </a:solidFill>
                <a:latin typeface="Impact" pitchFamily="34" charset="0"/>
              </a:rPr>
              <a:t> chum gen an </a:t>
            </a:r>
            <a:r>
              <a:rPr lang="en-GB" sz="1400" dirty="0" err="1">
                <a:solidFill>
                  <a:srgbClr val="FF0000"/>
                </a:solidFill>
                <a:latin typeface="Impact" pitchFamily="34" charset="0"/>
              </a:rPr>
              <a:t>ta</a:t>
            </a:r>
            <a:r>
              <a:rPr lang="en-GB" sz="1400" dirty="0">
                <a:solidFill>
                  <a:srgbClr val="FF0000"/>
                </a:solidFill>
                <a:latin typeface="Impact" pitchFamily="34" charset="0"/>
              </a:rPr>
              <a:t> </a:t>
            </a:r>
            <a:r>
              <a:rPr lang="en-GB" sz="1400" dirty="0" err="1">
                <a:solidFill>
                  <a:srgbClr val="FF0000"/>
                </a:solidFill>
                <a:latin typeface="Impact" pitchFamily="34" charset="0"/>
              </a:rPr>
              <a:t>küzaw</a:t>
            </a:r>
            <a:r>
              <a:rPr lang="en-GB" sz="1400" dirty="0">
                <a:solidFill>
                  <a:srgbClr val="FF0000"/>
                </a:solidFill>
                <a:latin typeface="Impact" pitchFamily="34" charset="0"/>
              </a:rPr>
              <a:t>.</a:t>
            </a:r>
            <a:endParaRPr lang="es-CL" sz="1400" dirty="0">
              <a:solidFill>
                <a:srgbClr val="FF0000"/>
              </a:solidFill>
              <a:latin typeface="Impact" pitchFamily="34" charset="0"/>
            </a:endParaRPr>
          </a:p>
          <a:p>
            <a:pPr>
              <a:defRPr/>
            </a:pPr>
            <a:r>
              <a:rPr lang="es-CL" sz="1200" i="1" dirty="0">
                <a:solidFill>
                  <a:srgbClr val="5F5F5F"/>
                </a:solidFill>
                <a:latin typeface="Impact" pitchFamily="34" charset="0"/>
              </a:rPr>
              <a:t>Si se proponen medidas  que se hacen cargo de dichos efectos</a:t>
            </a:r>
          </a:p>
          <a:p>
            <a:pPr marL="342900" indent="-342900">
              <a:defRPr/>
            </a:pPr>
            <a:endParaRPr lang="es-ES" sz="1400" dirty="0">
              <a:solidFill>
                <a:srgbClr val="FF0000"/>
              </a:solidFill>
              <a:latin typeface="Impact"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211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5.55556E-7 2.96296E-6 L -0.69167 0.00671 " pathEditMode="relative" rAng="0" ptsTypes="AA">
                                      <p:cBhvr>
                                        <p:cTn id="6" dur="1000" fill="hold"/>
                                        <p:tgtEl>
                                          <p:spTgt spid="2"/>
                                        </p:tgtEl>
                                        <p:attrNameLst>
                                          <p:attrName>ppt_x</p:attrName>
                                          <p:attrName>ppt_y</p:attrName>
                                        </p:attrNameLst>
                                      </p:cBhvr>
                                      <p:rCtr x="-34600" y="300"/>
                                    </p:animMotion>
                                  </p:childTnLst>
                                </p:cTn>
                              </p:par>
                              <p:par>
                                <p:cTn id="7" presetID="64" presetClass="path" presetSubtype="0" accel="50000" decel="50000" fill="hold" nodeType="withEffect">
                                  <p:stCondLst>
                                    <p:cond delay="2000"/>
                                  </p:stCondLst>
                                  <p:childTnLst>
                                    <p:animMotion origin="layout" path="M -3.61111E-6 3.14524E-7 L -3.61111E-6 -0.63275 " pathEditMode="relative" rAng="0" ptsTypes="AA">
                                      <p:cBhvr>
                                        <p:cTn id="8" dur="500" fill="hold"/>
                                        <p:tgtEl>
                                          <p:spTgt spid="6150"/>
                                        </p:tgtEl>
                                        <p:attrNameLst>
                                          <p:attrName>ppt_x</p:attrName>
                                          <p:attrName>ppt_y</p:attrName>
                                        </p:attrNameLst>
                                      </p:cBhvr>
                                      <p:rCtr x="0" y="-31600"/>
                                    </p:animMotion>
                                  </p:childTnLst>
                                </p:cTn>
                              </p:par>
                            </p:childTnLst>
                          </p:cTn>
                        </p:par>
                        <p:par>
                          <p:cTn id="9" fill="hold" nodeType="afterGroup">
                            <p:stCondLst>
                              <p:cond delay="2500"/>
                            </p:stCondLst>
                            <p:childTnLst>
                              <p:par>
                                <p:cTn id="10" presetID="54" presetClass="entr" presetSubtype="0" accel="100000" fill="hold" grpId="0" nodeType="afterEffect">
                                  <p:stCondLst>
                                    <p:cond delay="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ppt_w*0.05"/>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anim calcmode="lin" valueType="num">
                                      <p:cBhvr>
                                        <p:cTn id="14" dur="500" fill="hold"/>
                                        <p:tgtEl>
                                          <p:spTgt spid="16"/>
                                        </p:tgtEl>
                                        <p:attrNameLst>
                                          <p:attrName>ppt_x</p:attrName>
                                        </p:attrNameLst>
                                      </p:cBhvr>
                                      <p:tavLst>
                                        <p:tav tm="0">
                                          <p:val>
                                            <p:strVal val="#ppt_x-.2"/>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Effect transition="in" filter="fade">
                                      <p:cBhvr>
                                        <p:cTn id="16" dur="500"/>
                                        <p:tgtEl>
                                          <p:spTgt spid="16"/>
                                        </p:tgtEl>
                                      </p:cBhvr>
                                    </p:animEffect>
                                  </p:childTnLst>
                                </p:cTn>
                              </p:par>
                            </p:childTnLst>
                          </p:cTn>
                        </p:par>
                        <p:par>
                          <p:cTn id="17" fill="hold" nodeType="afterGroup">
                            <p:stCondLst>
                              <p:cond delay="350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nodeType="afterGroup">
                            <p:stCondLst>
                              <p:cond delay="3500"/>
                            </p:stCondLst>
                            <p:childTnLst>
                              <p:par>
                                <p:cTn id="21" presetID="54" presetClass="entr" presetSubtype="0" accel="100000" fill="hold" grpId="0" nodeType="after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strVal val="#ppt_w*0.05"/>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anim calcmode="lin" valueType="num">
                                      <p:cBhvr>
                                        <p:cTn id="25" dur="500" fill="hold"/>
                                        <p:tgtEl>
                                          <p:spTgt spid="17"/>
                                        </p:tgtEl>
                                        <p:attrNameLst>
                                          <p:attrName>ppt_x</p:attrName>
                                        </p:attrNameLst>
                                      </p:cBhvr>
                                      <p:tavLst>
                                        <p:tav tm="0">
                                          <p:val>
                                            <p:strVal val="#ppt_x-.2"/>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Effect transition="in" filter="fade">
                                      <p:cBhvr>
                                        <p:cTn id="27" dur="500"/>
                                        <p:tgtEl>
                                          <p:spTgt spid="17"/>
                                        </p:tgtEl>
                                      </p:cBhvr>
                                    </p:animEffect>
                                  </p:childTnLst>
                                </p:cTn>
                              </p:par>
                            </p:childTnLst>
                          </p:cTn>
                        </p:par>
                        <p:par>
                          <p:cTn id="28" fill="hold" nodeType="afterGroup">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4500"/>
                            </p:stCondLst>
                            <p:childTnLst>
                              <p:par>
                                <p:cTn id="32" presetID="54" presetClass="entr" presetSubtype="0" accel="100000"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strVal val="#ppt_w*0.05"/>
                                          </p:val>
                                        </p:tav>
                                        <p:tav tm="100000">
                                          <p:val>
                                            <p:strVal val="#ppt_w"/>
                                          </p:val>
                                        </p:tav>
                                      </p:tavLst>
                                    </p:anim>
                                    <p:anim calcmode="lin" valueType="num">
                                      <p:cBhvr>
                                        <p:cTn id="35" dur="500" fill="hold"/>
                                        <p:tgtEl>
                                          <p:spTgt spid="18"/>
                                        </p:tgtEl>
                                        <p:attrNameLst>
                                          <p:attrName>ppt_h</p:attrName>
                                        </p:attrNameLst>
                                      </p:cBhvr>
                                      <p:tavLst>
                                        <p:tav tm="0">
                                          <p:val>
                                            <p:strVal val="#ppt_h"/>
                                          </p:val>
                                        </p:tav>
                                        <p:tav tm="100000">
                                          <p:val>
                                            <p:strVal val="#ppt_h"/>
                                          </p:val>
                                        </p:tav>
                                      </p:tavLst>
                                    </p:anim>
                                    <p:anim calcmode="lin" valueType="num">
                                      <p:cBhvr>
                                        <p:cTn id="36" dur="500" fill="hold"/>
                                        <p:tgtEl>
                                          <p:spTgt spid="18"/>
                                        </p:tgtEl>
                                        <p:attrNameLst>
                                          <p:attrName>ppt_x</p:attrName>
                                        </p:attrNameLst>
                                      </p:cBhvr>
                                      <p:tavLst>
                                        <p:tav tm="0">
                                          <p:val>
                                            <p:strVal val="#ppt_x-.2"/>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Effect transition="in" filter="fade">
                                      <p:cBhvr>
                                        <p:cTn id="38" dur="500"/>
                                        <p:tgtEl>
                                          <p:spTgt spid="18"/>
                                        </p:tgtEl>
                                      </p:cBhvr>
                                    </p:animEffect>
                                  </p:childTnLst>
                                </p:cTn>
                              </p:par>
                            </p:childTnLst>
                          </p:cTn>
                        </p:par>
                        <p:par>
                          <p:cTn id="39" fill="hold" nodeType="afterGroup">
                            <p:stCondLst>
                              <p:cond delay="5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0 Grupo"/>
          <p:cNvGrpSpPr>
            <a:grpSpLocks/>
          </p:cNvGrpSpPr>
          <p:nvPr/>
        </p:nvGrpSpPr>
        <p:grpSpPr bwMode="auto">
          <a:xfrm>
            <a:off x="571500" y="4000500"/>
            <a:ext cx="4857750" cy="1179513"/>
            <a:chOff x="571472" y="4000503"/>
            <a:chExt cx="4857784" cy="1179439"/>
          </a:xfrm>
        </p:grpSpPr>
        <p:sp>
          <p:nvSpPr>
            <p:cNvPr id="20" name="19 Rectángulo redondeado"/>
            <p:cNvSpPr/>
            <p:nvPr/>
          </p:nvSpPr>
          <p:spPr>
            <a:xfrm>
              <a:off x="571472" y="4000503"/>
              <a:ext cx="4857784" cy="1000062"/>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0253" name="18 Rectángulo"/>
            <p:cNvSpPr>
              <a:spLocks noChangeArrowheads="1"/>
            </p:cNvSpPr>
            <p:nvPr/>
          </p:nvSpPr>
          <p:spPr bwMode="auto">
            <a:xfrm>
              <a:off x="785787" y="4071939"/>
              <a:ext cx="4572000" cy="11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ka chumuechi </a:t>
              </a:r>
              <a:r>
                <a:rPr lang="es-ES" altLang="es-CL" sz="1400" b="1">
                  <a:solidFill>
                    <a:srgbClr val="FF0000"/>
                  </a:solidFill>
                </a:rPr>
                <a:t>kelluküwawkey ta che </a:t>
              </a:r>
              <a:r>
                <a:rPr lang="es-ES" altLang="es-CL" sz="1400" b="1"/>
                <a:t>fey chi chillka chumun ta wallontu mew.” </a:t>
              </a:r>
            </a:p>
            <a:p>
              <a:pPr eaLnBrk="1" hangingPunct="1"/>
              <a:r>
                <a:rPr lang="es-CL" altLang="es-CL" sz="1200" b="1" i="1">
                  <a:solidFill>
                    <a:srgbClr val="5F5F5F"/>
                  </a:solidFill>
                </a:rPr>
                <a:t>así como en la participación de la comunidad </a:t>
              </a:r>
            </a:p>
            <a:p>
              <a:pPr eaLnBrk="1" hangingPunct="1"/>
              <a:r>
                <a:rPr lang="es-CL" altLang="es-CL" sz="1200" b="1" i="1">
                  <a:solidFill>
                    <a:srgbClr val="5F5F5F"/>
                  </a:solidFill>
                </a:rPr>
                <a:t>en los "Estudios de Impacto Ambiental"</a:t>
              </a:r>
            </a:p>
            <a:p>
              <a:pPr eaLnBrk="1" hangingPunct="1"/>
              <a:endParaRPr lang="es-CL" altLang="es-CL" sz="1400" b="1"/>
            </a:p>
          </p:txBody>
        </p:sp>
      </p:grpSp>
      <p:sp>
        <p:nvSpPr>
          <p:cNvPr id="11" name="10 Rectángulo redondeado"/>
          <p:cNvSpPr/>
          <p:nvPr/>
        </p:nvSpPr>
        <p:spPr>
          <a:xfrm>
            <a:off x="571500" y="1857375"/>
            <a:ext cx="4857750" cy="192881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2" name="11 CuadroTexto"/>
          <p:cNvSpPr txBox="1">
            <a:spLocks noChangeArrowheads="1"/>
          </p:cNvSpPr>
          <p:nvPr/>
        </p:nvSpPr>
        <p:spPr bwMode="auto">
          <a:xfrm>
            <a:off x="642938" y="1916113"/>
            <a:ext cx="542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200">
                <a:solidFill>
                  <a:srgbClr val="FF0000"/>
                </a:solidFill>
                <a:latin typeface="Impact" pitchFamily="34" charset="0"/>
              </a:rPr>
              <a:t>FALINTUKUAM</a:t>
            </a:r>
            <a:r>
              <a:rPr lang="es-ES" altLang="es-CL" sz="3200">
                <a:solidFill>
                  <a:srgbClr val="FF0000"/>
                </a:solidFill>
                <a:latin typeface="Impact" pitchFamily="34" charset="0"/>
              </a:rPr>
              <a:t> -</a:t>
            </a:r>
            <a:r>
              <a:rPr lang="es-CL" altLang="es-CL" sz="3200" i="1">
                <a:solidFill>
                  <a:srgbClr val="FF0000"/>
                </a:solidFill>
                <a:latin typeface="Impact" pitchFamily="34" charset="0"/>
              </a:rPr>
              <a:t>IMPORTANTE</a:t>
            </a:r>
            <a:endParaRPr lang="es-CL" altLang="es-CL" sz="3200">
              <a:solidFill>
                <a:srgbClr val="FF0000"/>
              </a:solidFill>
              <a:latin typeface="Impact" pitchFamily="34" charset="0"/>
            </a:endParaRPr>
          </a:p>
        </p:txBody>
      </p:sp>
      <p:sp>
        <p:nvSpPr>
          <p:cNvPr id="13" name="12 CuadroTexto"/>
          <p:cNvSpPr txBox="1">
            <a:spLocks noChangeArrowheads="1"/>
          </p:cNvSpPr>
          <p:nvPr/>
        </p:nvSpPr>
        <p:spPr bwMode="auto">
          <a:xfrm>
            <a:off x="655638" y="2357438"/>
            <a:ext cx="4559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Fey ta chi zugu </a:t>
            </a:r>
            <a:r>
              <a:rPr lang="es-ES" altLang="es-CL" sz="1400" b="1">
                <a:solidFill>
                  <a:srgbClr val="FF0000"/>
                </a:solidFill>
              </a:rPr>
              <a:t>witrapüray kellun mew kom pu günenkelu txokiñ mew kimnielu chumuechi küzawgey an ta wallontu mew</a:t>
            </a:r>
            <a:r>
              <a:rPr lang="es-ES" altLang="es-CL" sz="1400" b="1"/>
              <a:t>, </a:t>
            </a:r>
            <a:endParaRPr lang="es-CL" altLang="es-CL" sz="1400" b="1"/>
          </a:p>
          <a:p>
            <a:pPr eaLnBrk="1" hangingPunct="1"/>
            <a:r>
              <a:rPr lang="es-CL" altLang="es-CL" sz="1200" b="1" i="1">
                <a:solidFill>
                  <a:srgbClr val="5F5F5F"/>
                </a:solidFill>
              </a:rPr>
              <a:t>Este procedimiento se sustenta en la participación de los Órganos de la Administración del Estado con competencia ambiental, quienes revisan los proyectos, </a:t>
            </a:r>
          </a:p>
          <a:p>
            <a:pPr eaLnBrk="1" hangingPunct="1"/>
            <a:endParaRPr lang="es-CL" altLang="es-CL" sz="1200" b="1">
              <a:solidFill>
                <a:srgbClr val="5F5F5F"/>
              </a:solidFill>
            </a:endParaRPr>
          </a:p>
        </p:txBody>
      </p:sp>
      <p:pic>
        <p:nvPicPr>
          <p:cNvPr id="14" name="Picture 3" descr="C:\Users\Diego\Desktop\presconama\Power Point\imagenes\imag-diapo-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2533650"/>
            <a:ext cx="32670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Diego\Desktop\presconama\Power Point\imagenes\hoja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9283">
            <a:off x="9783763" y="4624388"/>
            <a:ext cx="10985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7 Grupo"/>
          <p:cNvGrpSpPr>
            <a:grpSpLocks/>
          </p:cNvGrpSpPr>
          <p:nvPr/>
        </p:nvGrpSpPr>
        <p:grpSpPr bwMode="auto">
          <a:xfrm>
            <a:off x="4341813" y="4440238"/>
            <a:ext cx="1498600" cy="2322512"/>
            <a:chOff x="4341024" y="4440094"/>
            <a:chExt cx="1499978" cy="2323253"/>
          </a:xfrm>
        </p:grpSpPr>
        <p:pic>
          <p:nvPicPr>
            <p:cNvPr id="10250" name="Picture 2" descr="C:\Users\Diego\Desktop\presconama\Power Point\imagenes\hoja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3790" flipH="1">
              <a:off x="5195691" y="5030441"/>
              <a:ext cx="645311" cy="15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descr="C:\Users\Diego\Desktop\presconama\Power Point\imagenes\hoja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44142" flipH="1">
              <a:off x="4341024" y="4440094"/>
              <a:ext cx="956929" cy="232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37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5" presetClass="path" presetSubtype="0" accel="50000" decel="50000" fill="hold" nodeType="afterEffect">
                                  <p:stCondLst>
                                    <p:cond delay="0"/>
                                  </p:stCondLst>
                                  <p:childTnLst>
                                    <p:animMotion origin="layout" path="M 0 0  L -0.25 0  E" pathEditMode="relative" ptsTypes="">
                                      <p:cBhvr>
                                        <p:cTn id="11" dur="500" fill="hold"/>
                                        <p:tgtEl>
                                          <p:spTgt spid="15"/>
                                        </p:tgtEl>
                                        <p:attrNameLst>
                                          <p:attrName>ppt_x</p:attrName>
                                          <p:attrName>ppt_y</p:attrName>
                                        </p:attrNameLst>
                                      </p:cBhvr>
                                    </p:animMotion>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0.05"/>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 calcmode="lin" valueType="num">
                                      <p:cBhvr>
                                        <p:cTn id="17" dur="500" fill="hold"/>
                                        <p:tgtEl>
                                          <p:spTgt spid="13"/>
                                        </p:tgtEl>
                                        <p:attrNameLst>
                                          <p:attrName>ppt_x</p:attrName>
                                        </p:attrNameLst>
                                      </p:cBhvr>
                                      <p:tavLst>
                                        <p:tav tm="0">
                                          <p:val>
                                            <p:strVal val="#ppt_x-.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Effect transition="in" filter="fade">
                                      <p:cBhvr>
                                        <p:cTn id="19" dur="500"/>
                                        <p:tgtEl>
                                          <p:spTgt spid="13"/>
                                        </p:tgtEl>
                                      </p:cBhvr>
                                    </p:animEffec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1500"/>
                            </p:stCondLst>
                            <p:childTnLst>
                              <p:par>
                                <p:cTn id="24" presetID="54" presetClass="entr" presetSubtype="0" ac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ppt_w*0.05"/>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anim calcmode="lin" valueType="num">
                                      <p:cBhvr>
                                        <p:cTn id="28" dur="500" fill="hold"/>
                                        <p:tgtEl>
                                          <p:spTgt spid="12"/>
                                        </p:tgtEl>
                                        <p:attrNameLst>
                                          <p:attrName>ppt_x</p:attrName>
                                        </p:attrNameLst>
                                      </p:cBhvr>
                                      <p:tavLst>
                                        <p:tav tm="0">
                                          <p:val>
                                            <p:strVal val="#ppt_x-.2"/>
                                          </p:val>
                                        </p:tav>
                                        <p:tav tm="100000">
                                          <p:val>
                                            <p:strVal val="#ppt_x"/>
                                          </p:val>
                                        </p:tav>
                                      </p:tavLst>
                                    </p:anim>
                                    <p:anim calcmode="lin" valueType="num">
                                      <p:cBhvr>
                                        <p:cTn id="29" dur="500" fill="hold"/>
                                        <p:tgtEl>
                                          <p:spTgt spid="12"/>
                                        </p:tgtEl>
                                        <p:attrNameLst>
                                          <p:attrName>ppt_y</p:attrName>
                                        </p:attrNameLst>
                                      </p:cBhvr>
                                      <p:tavLst>
                                        <p:tav tm="0">
                                          <p:val>
                                            <p:strVal val="#ppt_y"/>
                                          </p:val>
                                        </p:tav>
                                        <p:tav tm="100000">
                                          <p:val>
                                            <p:strVal val="#ppt_y"/>
                                          </p:val>
                                        </p:tav>
                                      </p:tavLst>
                                    </p:anim>
                                    <p:animEffect transition="in" filter="fade">
                                      <p:cBhvr>
                                        <p:cTn id="30" dur="500"/>
                                        <p:tgtEl>
                                          <p:spTgt spid="12"/>
                                        </p:tgtEl>
                                      </p:cBhvr>
                                    </p:animEffect>
                                  </p:childTnLst>
                                </p:cTn>
                              </p:par>
                            </p:childTnLst>
                          </p:cTn>
                        </p:par>
                        <p:par>
                          <p:cTn id="31" fill="hold" nodeType="afterGroup">
                            <p:stCondLst>
                              <p:cond delay="2000"/>
                            </p:stCondLst>
                            <p:childTnLst>
                              <p:par>
                                <p:cTn id="32" presetID="2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2500"/>
                            </p:stCondLst>
                            <p:childTnLst>
                              <p:par>
                                <p:cTn id="37" presetID="53"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iego\Desktop\presconama\Power Point\imagenes\fondo_opa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Rectángulo redondeado"/>
          <p:cNvSpPr/>
          <p:nvPr/>
        </p:nvSpPr>
        <p:spPr>
          <a:xfrm>
            <a:off x="3000375" y="2000250"/>
            <a:ext cx="3214688" cy="603250"/>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4" name="23 Llamada rectangular redondeada"/>
          <p:cNvSpPr/>
          <p:nvPr/>
        </p:nvSpPr>
        <p:spPr>
          <a:xfrm>
            <a:off x="214313" y="2779713"/>
            <a:ext cx="2357437" cy="1214437"/>
          </a:xfrm>
          <a:prstGeom prst="wedgeRoundRectCallout">
            <a:avLst>
              <a:gd name="adj1" fmla="val 58589"/>
              <a:gd name="adj2" fmla="val -17987"/>
              <a:gd name="adj3" fmla="val 16667"/>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 name="15 Rectángulo redondeado"/>
          <p:cNvSpPr/>
          <p:nvPr/>
        </p:nvSpPr>
        <p:spPr>
          <a:xfrm>
            <a:off x="277813" y="4214813"/>
            <a:ext cx="2143125" cy="1319212"/>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7" name="6 Llamada rectangular redondeada"/>
          <p:cNvSpPr/>
          <p:nvPr/>
        </p:nvSpPr>
        <p:spPr>
          <a:xfrm>
            <a:off x="6143625" y="2643188"/>
            <a:ext cx="2428875" cy="714375"/>
          </a:xfrm>
          <a:prstGeom prst="wedgeRoundRectCallout">
            <a:avLst>
              <a:gd name="adj1" fmla="val -59788"/>
              <a:gd name="adj2" fmla="val 15387"/>
              <a:gd name="adj3" fmla="val 16667"/>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8" name="7 CuadroTexto"/>
          <p:cNvSpPr txBox="1">
            <a:spLocks noChangeArrowheads="1"/>
          </p:cNvSpPr>
          <p:nvPr/>
        </p:nvSpPr>
        <p:spPr bwMode="auto">
          <a:xfrm>
            <a:off x="6143625" y="2714625"/>
            <a:ext cx="2500313" cy="792163"/>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solidFill>
                  <a:srgbClr val="028805"/>
                </a:solidFill>
              </a:rPr>
              <a:t>SEA GÜNEZUAMKEY ÑI RÜF ZUGU GEN</a:t>
            </a:r>
            <a:endParaRPr lang="es-CL" altLang="es-CL" sz="1200" b="1">
              <a:solidFill>
                <a:srgbClr val="028805"/>
              </a:solidFill>
            </a:endParaRPr>
          </a:p>
          <a:p>
            <a:pPr algn="ctr" eaLnBrk="1" hangingPunct="1"/>
            <a:r>
              <a:rPr lang="es-CL" altLang="es-CL" sz="1000" b="1" i="1">
                <a:solidFill>
                  <a:srgbClr val="5F5F5F"/>
                </a:solidFill>
              </a:rPr>
              <a:t>SEA VERIFICA  ADMISIBILIDAD</a:t>
            </a:r>
          </a:p>
          <a:p>
            <a:pPr algn="ctr" eaLnBrk="1" hangingPunct="1"/>
            <a:endParaRPr lang="es-CL" altLang="es-CL" sz="1200" b="1"/>
          </a:p>
        </p:txBody>
      </p:sp>
      <p:sp>
        <p:nvSpPr>
          <p:cNvPr id="12" name="11 Rectángulo redondeado"/>
          <p:cNvSpPr/>
          <p:nvPr/>
        </p:nvSpPr>
        <p:spPr>
          <a:xfrm>
            <a:off x="5500688" y="5429250"/>
            <a:ext cx="3143250" cy="1000125"/>
          </a:xfrm>
          <a:prstGeom prst="roundRect">
            <a:avLst>
              <a:gd name="adj" fmla="val 14763"/>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3" name="12 CuadroTexto"/>
          <p:cNvSpPr txBox="1">
            <a:spLocks noChangeArrowheads="1"/>
          </p:cNvSpPr>
          <p:nvPr/>
        </p:nvSpPr>
        <p:spPr bwMode="auto">
          <a:xfrm>
            <a:off x="5440363" y="5541963"/>
            <a:ext cx="3203575" cy="792162"/>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solidFill>
                  <a:srgbClr val="028805"/>
                </a:solidFill>
              </a:rPr>
              <a:t>SEA WERKÜKEY CHI WÜTXAMPÜRALU NÜTRAM TI ZUGU MEW</a:t>
            </a:r>
            <a:endParaRPr lang="es-CL" altLang="es-CL" sz="1200" b="1">
              <a:solidFill>
                <a:srgbClr val="028805"/>
              </a:solidFill>
            </a:endParaRPr>
          </a:p>
          <a:p>
            <a:pPr algn="ctr" eaLnBrk="1" hangingPunct="1"/>
            <a:r>
              <a:rPr lang="es-CL" altLang="es-CL" sz="1000" b="1" i="1">
                <a:solidFill>
                  <a:srgbClr val="5F5F5F"/>
                </a:solidFill>
              </a:rPr>
              <a:t>SEA ENVÍA OBSERVACIONES</a:t>
            </a:r>
          </a:p>
          <a:p>
            <a:pPr algn="ctr" eaLnBrk="1" hangingPunct="1"/>
            <a:endParaRPr lang="es-CL" altLang="es-CL" sz="1200" b="1"/>
          </a:p>
        </p:txBody>
      </p:sp>
      <p:sp>
        <p:nvSpPr>
          <p:cNvPr id="14" name="13 Rectángulo redondeado"/>
          <p:cNvSpPr/>
          <p:nvPr/>
        </p:nvSpPr>
        <p:spPr>
          <a:xfrm>
            <a:off x="1682750" y="5715000"/>
            <a:ext cx="3643313" cy="928688"/>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 name="16 CuadroTexto"/>
          <p:cNvSpPr txBox="1">
            <a:spLocks noChangeArrowheads="1"/>
          </p:cNvSpPr>
          <p:nvPr/>
        </p:nvSpPr>
        <p:spPr bwMode="auto">
          <a:xfrm>
            <a:off x="285750" y="4319588"/>
            <a:ext cx="2000250" cy="1279525"/>
          </a:xfrm>
          <a:prstGeom prst="rect">
            <a:avLst/>
          </a:prstGeom>
          <a:noFill/>
          <a:ln w="9525">
            <a:noFill/>
            <a:miter lim="800000"/>
            <a:headEnd/>
            <a:tailEnd/>
          </a:ln>
        </p:spPr>
        <p:txBody>
          <a:bodyPr>
            <a:spAutoFit/>
          </a:bodyPr>
          <a:lstStyle/>
          <a:p>
            <a:pPr algn="ctr">
              <a:defRPr/>
            </a:pPr>
            <a:r>
              <a:rPr lang="es-ES" sz="1200" b="1" dirty="0">
                <a:latin typeface="+mj-lt"/>
              </a:rPr>
              <a:t>GEN ZUGU, GEN KÜZAW WERKÜKEY ÑI WIÑOLTUN ZUGUN</a:t>
            </a:r>
            <a:endParaRPr lang="es-CL" sz="1200" b="1" dirty="0">
              <a:latin typeface="+mj-lt"/>
            </a:endParaRPr>
          </a:p>
          <a:p>
            <a:pPr algn="ctr">
              <a:defRPr/>
            </a:pPr>
            <a:r>
              <a:rPr lang="es-CL" sz="1000" b="1" i="1" dirty="0">
                <a:solidFill>
                  <a:srgbClr val="5F5F5F"/>
                </a:solidFill>
              </a:rPr>
              <a:t>EMPRESA TITULAR</a:t>
            </a:r>
          </a:p>
          <a:p>
            <a:pPr algn="ctr">
              <a:defRPr/>
            </a:pPr>
            <a:r>
              <a:rPr lang="es-CL" sz="1000" b="1" i="1" dirty="0">
                <a:solidFill>
                  <a:srgbClr val="5F5F5F"/>
                </a:solidFill>
              </a:rPr>
              <a:t>DEL PROYECTO</a:t>
            </a:r>
          </a:p>
          <a:p>
            <a:pPr algn="ctr">
              <a:defRPr/>
            </a:pPr>
            <a:r>
              <a:rPr lang="es-CL" sz="1000" b="1" i="1" dirty="0">
                <a:solidFill>
                  <a:srgbClr val="5F5F5F"/>
                </a:solidFill>
              </a:rPr>
              <a:t>ENVIA RESPUESTAS</a:t>
            </a:r>
          </a:p>
          <a:p>
            <a:pPr algn="ctr">
              <a:defRPr/>
            </a:pPr>
            <a:r>
              <a:rPr lang="es-ES" sz="1200" b="1" dirty="0">
                <a:latin typeface="+mj-lt"/>
              </a:rPr>
              <a:t> </a:t>
            </a:r>
            <a:endParaRPr lang="es-CL" sz="1200" b="1" dirty="0">
              <a:latin typeface="+mj-lt"/>
            </a:endParaRPr>
          </a:p>
        </p:txBody>
      </p:sp>
      <p:sp>
        <p:nvSpPr>
          <p:cNvPr id="19" name="18 CuadroTexto"/>
          <p:cNvSpPr txBox="1">
            <a:spLocks noChangeArrowheads="1"/>
          </p:cNvSpPr>
          <p:nvPr/>
        </p:nvSpPr>
        <p:spPr bwMode="auto">
          <a:xfrm>
            <a:off x="2857500" y="2071688"/>
            <a:ext cx="3286125" cy="609600"/>
          </a:xfrm>
          <a:prstGeom prst="rect">
            <a:avLst/>
          </a:prstGeom>
          <a:noFill/>
          <a:ln w="9525">
            <a:noFill/>
            <a:miter lim="800000"/>
            <a:headEnd/>
            <a:tailEnd/>
          </a:ln>
        </p:spPr>
        <p:txBody>
          <a:bodyPr>
            <a:spAutoFit/>
          </a:bodyPr>
          <a:lstStyle/>
          <a:p>
            <a:pPr algn="ctr">
              <a:defRPr/>
            </a:pPr>
            <a:r>
              <a:rPr lang="es-CL" sz="1200" b="1" dirty="0">
                <a:latin typeface="+mj-lt"/>
              </a:rPr>
              <a:t>GEN ZUGU KONKEY EIA MEW</a:t>
            </a:r>
            <a:endParaRPr lang="es-ES" sz="1200" b="1" dirty="0">
              <a:latin typeface="+mj-lt"/>
            </a:endParaRPr>
          </a:p>
          <a:p>
            <a:pPr algn="ctr">
              <a:defRPr/>
            </a:pPr>
            <a:r>
              <a:rPr lang="es-CL" sz="1000" b="1" i="1" dirty="0">
                <a:solidFill>
                  <a:srgbClr val="5F5F5F"/>
                </a:solidFill>
              </a:rPr>
              <a:t>EMPRESA TITULAR INGRESA EIA</a:t>
            </a:r>
          </a:p>
          <a:p>
            <a:pPr marL="342900" indent="-342900" algn="ctr">
              <a:defRPr/>
            </a:pPr>
            <a:endParaRPr lang="es-CL" sz="1200" b="1" dirty="0">
              <a:latin typeface="+mj-lt"/>
            </a:endParaRPr>
          </a:p>
        </p:txBody>
      </p:sp>
      <p:sp>
        <p:nvSpPr>
          <p:cNvPr id="21" name="20 CuadroTexto"/>
          <p:cNvSpPr txBox="1">
            <a:spLocks noChangeArrowheads="1"/>
          </p:cNvSpPr>
          <p:nvPr/>
        </p:nvSpPr>
        <p:spPr bwMode="auto">
          <a:xfrm>
            <a:off x="71438" y="2851150"/>
            <a:ext cx="2643187" cy="1279525"/>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FF3300"/>
                </a:solidFill>
              </a:rPr>
              <a:t>SEA KAM COMISIÓN DE EVALUACIÓN GÜNEYTUKEY WALLONTUN PEPIL TA EIA</a:t>
            </a:r>
          </a:p>
          <a:p>
            <a:pPr algn="ctr" eaLnBrk="1" hangingPunct="1"/>
            <a:r>
              <a:rPr lang="es-CL" altLang="es-CL" sz="1000" b="1">
                <a:solidFill>
                  <a:srgbClr val="FF0000"/>
                </a:solidFill>
                <a:latin typeface="Arial Black" pitchFamily="34" charset="0"/>
              </a:rPr>
              <a:t> </a:t>
            </a:r>
            <a:r>
              <a:rPr lang="es-CL" altLang="es-CL" sz="1000" b="1" i="1">
                <a:solidFill>
                  <a:srgbClr val="5F5F5F"/>
                </a:solidFill>
              </a:rPr>
              <a:t>SEA DIRECCIÓN EJECUTIVA O COMISIÓN DE EVALUACIÓN CALIFICA</a:t>
            </a:r>
          </a:p>
          <a:p>
            <a:pPr algn="ctr" eaLnBrk="1" hangingPunct="1"/>
            <a:r>
              <a:rPr lang="es-CL" altLang="es-CL" sz="1000" b="1" i="1">
                <a:solidFill>
                  <a:srgbClr val="5F5F5F"/>
                </a:solidFill>
              </a:rPr>
              <a:t>AMBIENTALMENTE  EL EIA</a:t>
            </a:r>
          </a:p>
          <a:p>
            <a:pPr algn="ctr" eaLnBrk="1" hangingPunct="1"/>
            <a:endParaRPr lang="es-CL" altLang="es-CL" sz="1200" b="1">
              <a:solidFill>
                <a:srgbClr val="FF0000"/>
              </a:solidFill>
            </a:endParaRPr>
          </a:p>
        </p:txBody>
      </p:sp>
      <p:grpSp>
        <p:nvGrpSpPr>
          <p:cNvPr id="2" name="25 Grupo"/>
          <p:cNvGrpSpPr>
            <a:grpSpLocks/>
          </p:cNvGrpSpPr>
          <p:nvPr/>
        </p:nvGrpSpPr>
        <p:grpSpPr bwMode="auto">
          <a:xfrm>
            <a:off x="9929813" y="152400"/>
            <a:ext cx="5497512" cy="1692275"/>
            <a:chOff x="4786314" y="1285860"/>
            <a:chExt cx="5498027" cy="1692561"/>
          </a:xfrm>
        </p:grpSpPr>
        <p:sp>
          <p:nvSpPr>
            <p:cNvPr id="12316" name="26 CuadroTexto"/>
            <p:cNvSpPr txBox="1">
              <a:spLocks noChangeArrowheads="1"/>
            </p:cNvSpPr>
            <p:nvPr/>
          </p:nvSpPr>
          <p:spPr bwMode="auto">
            <a:xfrm>
              <a:off x="4786314" y="1285860"/>
              <a:ext cx="5498027" cy="16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a:t>
              </a:r>
              <a:r>
                <a:rPr lang="es-CL" altLang="es-CL" sz="2400">
                  <a:latin typeface="Impact" pitchFamily="34" charset="0"/>
                </a:rPr>
                <a:t>CHUMUECHI GEY ÑI KÜZAW </a:t>
              </a:r>
              <a:r>
                <a:rPr lang="es-CL" altLang="es-CL" sz="2400">
                  <a:solidFill>
                    <a:srgbClr val="028805"/>
                  </a:solidFill>
                  <a:latin typeface="Impact" pitchFamily="34" charset="0"/>
                </a:rPr>
                <a:t>GÜNEYTUN</a:t>
              </a:r>
              <a:r>
                <a:rPr lang="es-CL" altLang="es-CL" sz="2400">
                  <a:latin typeface="Impact" pitchFamily="34" charset="0"/>
                </a:rPr>
                <a:t> KIÑE </a:t>
              </a:r>
            </a:p>
            <a:p>
              <a:pPr eaLnBrk="1" hangingPunct="1"/>
              <a:r>
                <a:rPr lang="es-CL" altLang="es-CL" sz="2400">
                  <a:latin typeface="Impact" pitchFamily="34" charset="0"/>
                </a:rPr>
                <a:t>PEPEYEL </a:t>
              </a:r>
              <a:r>
                <a:rPr lang="es-CL" altLang="es-CL" sz="2400">
                  <a:solidFill>
                    <a:srgbClr val="FF3300"/>
                  </a:solidFill>
                  <a:latin typeface="Impact" pitchFamily="34" charset="0"/>
                </a:rPr>
                <a:t>FEMÜN</a:t>
              </a:r>
              <a:r>
                <a:rPr lang="es-CL" altLang="es-CL" sz="2400">
                  <a:latin typeface="Impact" pitchFamily="34" charset="0"/>
                </a:rPr>
                <a:t> TA WALLONTU MEW (EIA)?</a:t>
              </a:r>
            </a:p>
            <a:p>
              <a:pPr eaLnBrk="1" hangingPunct="1"/>
              <a:r>
                <a:rPr lang="es-CL" altLang="es-CL" sz="1600" i="1">
                  <a:latin typeface="Impact" pitchFamily="34" charset="0"/>
                </a:rPr>
                <a:t>¿CÓMO ES EL PROCESO DE </a:t>
              </a:r>
              <a:r>
                <a:rPr lang="es-CL" altLang="es-CL" sz="1600" i="1">
                  <a:solidFill>
                    <a:srgbClr val="028805"/>
                  </a:solidFill>
                  <a:latin typeface="Impact" pitchFamily="34" charset="0"/>
                </a:rPr>
                <a:t>EVALUACIÓN </a:t>
              </a:r>
              <a:r>
                <a:rPr lang="es-CL" altLang="es-CL" sz="1600" i="1">
                  <a:latin typeface="Impact" pitchFamily="34" charset="0"/>
                </a:rPr>
                <a:t>DE UN ESTUDIO DE </a:t>
              </a:r>
              <a:r>
                <a:rPr lang="es-CL" altLang="es-CL" sz="1600" i="1">
                  <a:solidFill>
                    <a:srgbClr val="FF0000"/>
                  </a:solidFill>
                  <a:latin typeface="Impact" pitchFamily="34" charset="0"/>
                </a:rPr>
                <a:t>IMPACTO</a:t>
              </a:r>
              <a:r>
                <a:rPr lang="es-CL" altLang="es-CL" sz="1600" i="1">
                  <a:latin typeface="Impact" pitchFamily="34" charset="0"/>
                </a:rPr>
                <a:t> </a:t>
              </a:r>
            </a:p>
            <a:p>
              <a:pPr eaLnBrk="1" hangingPunct="1"/>
              <a:r>
                <a:rPr lang="es-CL" altLang="es-CL" sz="1600" i="1">
                  <a:latin typeface="Impact" pitchFamily="34" charset="0"/>
                </a:rPr>
                <a:t>AMBIENTAL [EIA]?</a:t>
              </a:r>
              <a:endParaRPr lang="es-CL" altLang="es-CL" sz="1600" b="1" i="1">
                <a:solidFill>
                  <a:srgbClr val="669900"/>
                </a:solidFill>
                <a:latin typeface="Impact" pitchFamily="34" charset="0"/>
              </a:endParaRPr>
            </a:p>
            <a:p>
              <a:pPr eaLnBrk="1" hangingPunct="1"/>
              <a:r>
                <a:rPr lang="es-ES" altLang="es-CL" sz="2400">
                  <a:latin typeface="Impact" pitchFamily="34" charset="0"/>
                </a:rPr>
                <a:t> </a:t>
              </a:r>
              <a:endParaRPr lang="es-CL" altLang="es-CL" sz="2400">
                <a:latin typeface="Impact" pitchFamily="34" charset="0"/>
              </a:endParaRPr>
            </a:p>
          </p:txBody>
        </p:sp>
        <p:sp>
          <p:nvSpPr>
            <p:cNvPr id="12317" name="27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grpSp>
        <p:nvGrpSpPr>
          <p:cNvPr id="3" name="28 Grupo"/>
          <p:cNvGrpSpPr>
            <a:grpSpLocks/>
          </p:cNvGrpSpPr>
          <p:nvPr/>
        </p:nvGrpSpPr>
        <p:grpSpPr bwMode="auto">
          <a:xfrm>
            <a:off x="2089150" y="2428875"/>
            <a:ext cx="5537200" cy="3562350"/>
            <a:chOff x="2017628" y="2071678"/>
            <a:chExt cx="5537331" cy="3562350"/>
          </a:xfrm>
        </p:grpSpPr>
        <p:pic>
          <p:nvPicPr>
            <p:cNvPr id="12314" name="Picture 2" descr="C:\Users\Diego\Desktop\presconama\Power Point\imagenes\imag-diapo-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628" y="2071678"/>
              <a:ext cx="5537331"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3" descr="C:\Users\Diego\Desktop\presconama\Power Point\imagenes\flech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62933" flipH="1">
              <a:off x="2721516" y="2853525"/>
              <a:ext cx="536718" cy="59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redondeado"/>
          <p:cNvSpPr/>
          <p:nvPr/>
        </p:nvSpPr>
        <p:spPr>
          <a:xfrm>
            <a:off x="6643688" y="4286250"/>
            <a:ext cx="2357437" cy="857250"/>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0" name="9 CuadroTexto"/>
          <p:cNvSpPr txBox="1">
            <a:spLocks noChangeArrowheads="1"/>
          </p:cNvSpPr>
          <p:nvPr/>
        </p:nvSpPr>
        <p:spPr bwMode="auto">
          <a:xfrm>
            <a:off x="6572250" y="4357688"/>
            <a:ext cx="2500313" cy="1108075"/>
          </a:xfrm>
          <a:prstGeom prst="rect">
            <a:avLst/>
          </a:prstGeom>
          <a:noFill/>
          <a:ln w="9525">
            <a:noFill/>
            <a:miter lim="800000"/>
            <a:headEnd/>
            <a:tailEnd/>
          </a:ln>
        </p:spPr>
        <p:txBody>
          <a:bodyPr>
            <a:spAutoFit/>
          </a:bodyPr>
          <a:lstStyle/>
          <a:p>
            <a:pPr algn="ctr">
              <a:defRPr/>
            </a:pPr>
            <a:r>
              <a:rPr lang="es-ES" sz="1200" b="1" dirty="0">
                <a:solidFill>
                  <a:srgbClr val="028805"/>
                </a:solidFill>
                <a:latin typeface="Calibri" pitchFamily="34" charset="0"/>
              </a:rPr>
              <a:t>TXOKIÑCHE  GÜNEYTUKELU</a:t>
            </a:r>
            <a:r>
              <a:rPr lang="es-ES" sz="1200" dirty="0"/>
              <a:t> </a:t>
            </a:r>
            <a:endParaRPr lang="es-CL" sz="1200" dirty="0"/>
          </a:p>
          <a:p>
            <a:pPr algn="ctr">
              <a:defRPr/>
            </a:pPr>
            <a:r>
              <a:rPr lang="es-CL" sz="1000" b="1" i="1" dirty="0">
                <a:solidFill>
                  <a:srgbClr val="5F5F5F"/>
                </a:solidFill>
              </a:rPr>
              <a:t>COMITÉ TÉCNICO DE EVALUACIÓN</a:t>
            </a:r>
          </a:p>
          <a:p>
            <a:pPr algn="ctr">
              <a:defRPr/>
            </a:pPr>
            <a:r>
              <a:rPr lang="es-CL" sz="800" b="1" i="1" dirty="0">
                <a:solidFill>
                  <a:srgbClr val="5F5F5F"/>
                </a:solidFill>
              </a:rPr>
              <a:t>NOTA: </a:t>
            </a:r>
            <a:r>
              <a:rPr lang="es-CL" sz="800" b="1" dirty="0">
                <a:solidFill>
                  <a:srgbClr val="5F5F5F"/>
                </a:solidFill>
                <a:latin typeface="Arial" pitchFamily="34" charset="0"/>
                <a:cs typeface="Arial" pitchFamily="34" charset="0"/>
              </a:rPr>
              <a:t>ÓRGANOS DE LA ADMINISTRACIÓN DEL ESTADO CON COMPETENCIA AMBIENTAL</a:t>
            </a:r>
          </a:p>
          <a:p>
            <a:pPr algn="ctr">
              <a:defRPr/>
            </a:pPr>
            <a:r>
              <a:rPr lang="es-CL" sz="800" b="1" dirty="0">
                <a:solidFill>
                  <a:srgbClr val="5F5F5F"/>
                </a:solidFill>
                <a:latin typeface="Arial" pitchFamily="34" charset="0"/>
                <a:cs typeface="Arial" pitchFamily="34" charset="0"/>
              </a:rPr>
              <a:t>EVALÚAN EIA</a:t>
            </a:r>
          </a:p>
          <a:p>
            <a:pPr algn="ctr">
              <a:defRPr/>
            </a:pPr>
            <a:endParaRPr lang="es-CL" sz="800" b="1" i="1" dirty="0">
              <a:solidFill>
                <a:srgbClr val="5F5F5F"/>
              </a:solidFill>
            </a:endParaRPr>
          </a:p>
          <a:p>
            <a:pPr algn="ctr">
              <a:defRPr/>
            </a:pPr>
            <a:r>
              <a:rPr lang="es-ES" sz="1200" b="1" dirty="0">
                <a:latin typeface="+mj-lt"/>
              </a:rPr>
              <a:t> </a:t>
            </a:r>
            <a:endParaRPr lang="es-CL" sz="1200" b="1" dirty="0">
              <a:latin typeface="+mj-lt"/>
            </a:endParaRPr>
          </a:p>
        </p:txBody>
      </p:sp>
      <p:sp>
        <p:nvSpPr>
          <p:cNvPr id="30" name="29 CuadroTexto"/>
          <p:cNvSpPr txBox="1"/>
          <p:nvPr/>
        </p:nvSpPr>
        <p:spPr>
          <a:xfrm>
            <a:off x="3609975" y="3867150"/>
            <a:ext cx="2428875" cy="400050"/>
          </a:xfrm>
          <a:prstGeom prst="rect">
            <a:avLst/>
          </a:prstGeom>
          <a:noFill/>
        </p:spPr>
        <p:txBody>
          <a:bodyPr>
            <a:spAutoFit/>
          </a:bodyPr>
          <a:lstStyle/>
          <a:p>
            <a:pPr algn="ctr">
              <a:defRPr/>
            </a:pPr>
            <a:r>
              <a:rPr lang="es-ES" sz="1000" dirty="0">
                <a:solidFill>
                  <a:srgbClr val="FF0000"/>
                </a:solidFill>
                <a:effectLst>
                  <a:outerShdw blurRad="38100" dist="38100" dir="2700000" algn="tl">
                    <a:srgbClr val="C0C0C0"/>
                  </a:outerShdw>
                </a:effectLst>
                <a:latin typeface="Arial Black" pitchFamily="34" charset="0"/>
              </a:rPr>
              <a:t>ARUSKIPTHA WAKISTAWA UÑAKIPAÑA WALI JANICHA</a:t>
            </a:r>
            <a:r>
              <a:rPr lang="es-ES" sz="1000" dirty="0">
                <a:solidFill>
                  <a:srgbClr val="FF0000"/>
                </a:solidFill>
                <a:latin typeface="Arial Black" pitchFamily="34" charset="0"/>
              </a:rPr>
              <a:t> </a:t>
            </a:r>
            <a:endParaRPr lang="es-CL" sz="1000" dirty="0">
              <a:solidFill>
                <a:srgbClr val="FF0000"/>
              </a:solidFill>
              <a:latin typeface="Arial Black" pitchFamily="34" charset="0"/>
            </a:endParaRPr>
          </a:p>
        </p:txBody>
      </p:sp>
      <p:sp>
        <p:nvSpPr>
          <p:cNvPr id="26" name="25 Llamada rectangular redondeada"/>
          <p:cNvSpPr/>
          <p:nvPr/>
        </p:nvSpPr>
        <p:spPr>
          <a:xfrm>
            <a:off x="428625" y="1285875"/>
            <a:ext cx="2214563" cy="1108075"/>
          </a:xfrm>
          <a:prstGeom prst="wedgeRoundRectCallout">
            <a:avLst>
              <a:gd name="adj1" fmla="val 48956"/>
              <a:gd name="adj2" fmla="val -16708"/>
              <a:gd name="adj3" fmla="val 16667"/>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7" name="26 CuadroTexto"/>
          <p:cNvSpPr txBox="1">
            <a:spLocks noChangeArrowheads="1"/>
          </p:cNvSpPr>
          <p:nvPr/>
        </p:nvSpPr>
        <p:spPr bwMode="auto">
          <a:xfrm>
            <a:off x="214313" y="1296988"/>
            <a:ext cx="2643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028805"/>
                </a:solidFill>
                <a:latin typeface="Arial Black" pitchFamily="34" charset="0"/>
              </a:rPr>
              <a:t>RCA</a:t>
            </a:r>
          </a:p>
          <a:p>
            <a:pPr algn="ctr" eaLnBrk="1" hangingPunct="1"/>
            <a:r>
              <a:rPr lang="es-CL" altLang="es-CL" sz="1200">
                <a:solidFill>
                  <a:srgbClr val="028805"/>
                </a:solidFill>
                <a:latin typeface="Arial Black" pitchFamily="34" charset="0"/>
              </a:rPr>
              <a:t>Txiparpun güneytun </a:t>
            </a:r>
          </a:p>
          <a:p>
            <a:pPr algn="ctr" eaLnBrk="1" hangingPunct="1"/>
            <a:r>
              <a:rPr lang="es-CL" altLang="es-CL" sz="1200">
                <a:solidFill>
                  <a:srgbClr val="028805"/>
                </a:solidFill>
                <a:latin typeface="Arial Black" pitchFamily="34" charset="0"/>
              </a:rPr>
              <a:t>wallontu mew.</a:t>
            </a:r>
          </a:p>
          <a:p>
            <a:pPr algn="ctr" eaLnBrk="1" hangingPunct="1"/>
            <a:r>
              <a:rPr lang="es-CL" altLang="es-CL" sz="1200" b="1">
                <a:solidFill>
                  <a:srgbClr val="5F5F5F"/>
                </a:solidFill>
              </a:rPr>
              <a:t>RCA  RESOLUCIÓN </a:t>
            </a:r>
          </a:p>
          <a:p>
            <a:pPr algn="ctr" eaLnBrk="1" hangingPunct="1"/>
            <a:r>
              <a:rPr lang="es-CL" altLang="es-CL" sz="1200" b="1">
                <a:solidFill>
                  <a:srgbClr val="5F5F5F"/>
                </a:solidFill>
              </a:rPr>
              <a:t>CALIFICACIÓN AMBIENTAL</a:t>
            </a:r>
          </a:p>
        </p:txBody>
      </p:sp>
      <p:pic>
        <p:nvPicPr>
          <p:cNvPr id="28" name="Picture 3" descr="C:\Users\Diego\Desktop\presconama\Power Point\imagenes\flech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047570" flipH="1">
            <a:off x="273050" y="2305050"/>
            <a:ext cx="5016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C:\Users\Diego\Desktop\presconama\Power Point\imagenes\flech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915024" flipH="1">
            <a:off x="3089275" y="2382838"/>
            <a:ext cx="7191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a:spLocks noChangeArrowheads="1"/>
          </p:cNvSpPr>
          <p:nvPr/>
        </p:nvSpPr>
        <p:spPr bwMode="auto">
          <a:xfrm>
            <a:off x="1825625" y="5768975"/>
            <a:ext cx="3532188" cy="609600"/>
          </a:xfrm>
          <a:prstGeom prst="rect">
            <a:avLst/>
          </a:prstGeom>
          <a:noFill/>
          <a:ln w="9525">
            <a:noFill/>
            <a:miter lim="800000"/>
            <a:headEnd/>
            <a:tailEnd/>
          </a:ln>
        </p:spPr>
        <p:txBody>
          <a:bodyPr>
            <a:spAutoFit/>
          </a:bodyPr>
          <a:lstStyle/>
          <a:p>
            <a:pPr algn="ctr">
              <a:defRPr/>
            </a:pPr>
            <a:r>
              <a:rPr lang="es-CL" sz="1200" b="1" dirty="0">
                <a:latin typeface="+mj-lt"/>
              </a:rPr>
              <a:t>GEN ZUGU LLOWKEY WIÑOLZUGU </a:t>
            </a:r>
          </a:p>
          <a:p>
            <a:pPr algn="ctr">
              <a:defRPr/>
            </a:pPr>
            <a:r>
              <a:rPr lang="es-CL" sz="1200" b="1" dirty="0">
                <a:latin typeface="+mj-lt"/>
              </a:rPr>
              <a:t>TI GÜNEYTUN TXOKIÑCHE TÜWLU</a:t>
            </a:r>
            <a:r>
              <a:rPr lang="es-ES" sz="1200" dirty="0">
                <a:latin typeface="+mj-lt"/>
              </a:rPr>
              <a:t> </a:t>
            </a:r>
            <a:endParaRPr lang="es-CL" sz="1200" dirty="0">
              <a:latin typeface="+mj-lt"/>
            </a:endParaRPr>
          </a:p>
          <a:p>
            <a:pPr algn="ctr">
              <a:defRPr/>
            </a:pPr>
            <a:r>
              <a:rPr lang="es-CL" sz="1000" b="1" i="1" dirty="0">
                <a:solidFill>
                  <a:srgbClr val="5F5F5F"/>
                </a:solidFill>
              </a:rPr>
              <a:t>EMPRESA TITULAR RECIBE OBSERVACIONES</a:t>
            </a:r>
            <a:endParaRPr lang="es-CL" sz="1200" b="1" dirty="0">
              <a:latin typeface="+mj-lt"/>
            </a:endParaRPr>
          </a:p>
        </p:txBody>
      </p:sp>
      <p:pic>
        <p:nvPicPr>
          <p:cNvPr id="3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WordArt 37"/>
          <p:cNvSpPr>
            <a:spLocks noChangeArrowheads="1" noChangeShapeType="1" noTextEdit="1"/>
          </p:cNvSpPr>
          <p:nvPr/>
        </p:nvSpPr>
        <p:spPr bwMode="auto">
          <a:xfrm>
            <a:off x="4500563" y="3538538"/>
            <a:ext cx="863600" cy="322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L" sz="3600" kern="10" spc="720" dirty="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SEA</a:t>
            </a:r>
          </a:p>
        </p:txBody>
      </p:sp>
    </p:spTree>
    <p:extLst>
      <p:ext uri="{BB962C8B-B14F-4D97-AF65-F5344CB8AC3E}">
        <p14:creationId xmlns:p14="http://schemas.microsoft.com/office/powerpoint/2010/main" val="3922221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77778E-6 3.7037E-7 L -0.68107 0.00648 " pathEditMode="relative" rAng="0" ptsTypes="AA">
                                      <p:cBhvr>
                                        <p:cTn id="6" dur="500" fill="hold"/>
                                        <p:tgtEl>
                                          <p:spTgt spid="2"/>
                                        </p:tgtEl>
                                        <p:attrNameLst>
                                          <p:attrName>ppt_x</p:attrName>
                                          <p:attrName>ppt_y</p:attrName>
                                        </p:attrNameLst>
                                      </p:cBhvr>
                                      <p:rCtr x="-34100" y="300"/>
                                    </p:animMotion>
                                  </p:childTnLst>
                                </p:cTn>
                              </p:par>
                            </p:childTnLst>
                          </p:cTn>
                        </p:par>
                        <p:par>
                          <p:cTn id="7" fill="hold" nodeType="afterGroup">
                            <p:stCondLst>
                              <p:cond delay="500"/>
                            </p:stCondLst>
                            <p:childTnLst>
                              <p:par>
                                <p:cTn id="8" presetID="2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par>
                                <p:cTn id="12" presetID="54" presetClass="entr" presetSubtype="0" accel="10000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strVal val="#ppt_w*0.05"/>
                                          </p:val>
                                        </p:tav>
                                        <p:tav tm="100000">
                                          <p:val>
                                            <p:strVal val="#ppt_w"/>
                                          </p:val>
                                        </p:tav>
                                      </p:tavLst>
                                    </p:anim>
                                    <p:anim calcmode="lin" valueType="num">
                                      <p:cBhvr>
                                        <p:cTn id="15" dur="500" fill="hold"/>
                                        <p:tgtEl>
                                          <p:spTgt spid="30"/>
                                        </p:tgtEl>
                                        <p:attrNameLst>
                                          <p:attrName>ppt_h</p:attrName>
                                        </p:attrNameLst>
                                      </p:cBhvr>
                                      <p:tavLst>
                                        <p:tav tm="0">
                                          <p:val>
                                            <p:strVal val="#ppt_h"/>
                                          </p:val>
                                        </p:tav>
                                        <p:tav tm="100000">
                                          <p:val>
                                            <p:strVal val="#ppt_h"/>
                                          </p:val>
                                        </p:tav>
                                      </p:tavLst>
                                    </p:anim>
                                    <p:anim calcmode="lin" valueType="num">
                                      <p:cBhvr>
                                        <p:cTn id="16" dur="500" fill="hold"/>
                                        <p:tgtEl>
                                          <p:spTgt spid="30"/>
                                        </p:tgtEl>
                                        <p:attrNameLst>
                                          <p:attrName>ppt_x</p:attrName>
                                        </p:attrNameLst>
                                      </p:cBhvr>
                                      <p:tavLst>
                                        <p:tav tm="0">
                                          <p:val>
                                            <p:strVal val="#ppt_x-.2"/>
                                          </p:val>
                                        </p:tav>
                                        <p:tav tm="100000">
                                          <p:val>
                                            <p:strVal val="#ppt_x"/>
                                          </p:val>
                                        </p:tav>
                                      </p:tavLst>
                                    </p:anim>
                                    <p:anim calcmode="lin" valueType="num">
                                      <p:cBhvr>
                                        <p:cTn id="17" dur="500" fill="hold"/>
                                        <p:tgtEl>
                                          <p:spTgt spid="30"/>
                                        </p:tgtEl>
                                        <p:attrNameLst>
                                          <p:attrName>ppt_y</p:attrName>
                                        </p:attrNameLst>
                                      </p:cBhvr>
                                      <p:tavLst>
                                        <p:tav tm="0">
                                          <p:val>
                                            <p:strVal val="#ppt_y"/>
                                          </p:val>
                                        </p:tav>
                                        <p:tav tm="100000">
                                          <p:val>
                                            <p:strVal val="#ppt_y"/>
                                          </p:val>
                                        </p:tav>
                                      </p:tavLst>
                                    </p:anim>
                                    <p:animEffect transition="in" filter="fade">
                                      <p:cBhvr>
                                        <p:cTn id="18" dur="500"/>
                                        <p:tgtEl>
                                          <p:spTgt spid="30"/>
                                        </p:tgtEl>
                                      </p:cBhvr>
                                    </p:animEffect>
                                  </p:childTnLst>
                                </p:cTn>
                              </p:par>
                            </p:childTnLst>
                          </p:cTn>
                        </p:par>
                        <p:par>
                          <p:cTn id="19" fill="hold" nodeType="afterGroup">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strVal val="#ppt_w*0.05"/>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anim calcmode="lin" valueType="num">
                                      <p:cBhvr>
                                        <p:cTn id="24" dur="500" fill="hold"/>
                                        <p:tgtEl>
                                          <p:spTgt spid="19"/>
                                        </p:tgtEl>
                                        <p:attrNameLst>
                                          <p:attrName>ppt_x</p:attrName>
                                        </p:attrNameLst>
                                      </p:cBhvr>
                                      <p:tavLst>
                                        <p:tav tm="0">
                                          <p:val>
                                            <p:strVal val="#ppt_x-.2"/>
                                          </p:val>
                                        </p:tav>
                                        <p:tav tm="100000">
                                          <p:val>
                                            <p:strVal val="#ppt_x"/>
                                          </p:val>
                                        </p:tav>
                                      </p:tavLst>
                                    </p:anim>
                                    <p:anim calcmode="lin" valueType="num">
                                      <p:cBhvr>
                                        <p:cTn id="25" dur="500" fill="hold"/>
                                        <p:tgtEl>
                                          <p:spTgt spid="19"/>
                                        </p:tgtEl>
                                        <p:attrNameLst>
                                          <p:attrName>ppt_y</p:attrName>
                                        </p:attrNameLst>
                                      </p:cBhvr>
                                      <p:tavLst>
                                        <p:tav tm="0">
                                          <p:val>
                                            <p:strVal val="#ppt_y"/>
                                          </p:val>
                                        </p:tav>
                                        <p:tav tm="100000">
                                          <p:val>
                                            <p:strVal val="#ppt_y"/>
                                          </p:val>
                                        </p:tav>
                                      </p:tavLst>
                                    </p:anim>
                                    <p:animEffect transition="in" filter="fade">
                                      <p:cBhvr>
                                        <p:cTn id="26" dur="500"/>
                                        <p:tgtEl>
                                          <p:spTgt spid="19"/>
                                        </p:tgtEl>
                                      </p:cBhvr>
                                    </p:animEffect>
                                  </p:childTnLst>
                                </p:cTn>
                              </p:par>
                            </p:childTnLst>
                          </p:cTn>
                        </p:par>
                        <p:par>
                          <p:cTn id="27" fill="hold" nodeType="afterGroup">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53"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nodeType="afterGroup">
                            <p:stCondLst>
                              <p:cond delay="2000"/>
                            </p:stCondLst>
                            <p:childTnLst>
                              <p:par>
                                <p:cTn id="36" presetID="54" presetClass="entr" presetSubtype="0" accel="100000" fill="hold" nodeType="after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0.05"/>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anim calcmode="lin" valueType="num">
                                      <p:cBhvr>
                                        <p:cTn id="40" dur="500" fill="hold"/>
                                        <p:tgtEl>
                                          <p:spTgt spid="8"/>
                                        </p:tgtEl>
                                        <p:attrNameLst>
                                          <p:attrName>ppt_x</p:attrName>
                                        </p:attrNameLst>
                                      </p:cBhvr>
                                      <p:tavLst>
                                        <p:tav tm="0">
                                          <p:val>
                                            <p:strVal val="#ppt_x-.2"/>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Effect transition="in" filter="fade">
                                      <p:cBhvr>
                                        <p:cTn id="42" dur="500"/>
                                        <p:tgtEl>
                                          <p:spTgt spid="8"/>
                                        </p:tgtEl>
                                      </p:cBhvr>
                                    </p:animEffect>
                                  </p:childTnLst>
                                </p:cTn>
                              </p:par>
                            </p:childTnLst>
                          </p:cTn>
                        </p:par>
                        <p:par>
                          <p:cTn id="43" fill="hold" nodeType="afterGroup">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nodeType="afterGroup">
                            <p:stCondLst>
                              <p:cond delay="3000"/>
                            </p:stCondLst>
                            <p:childTnLst>
                              <p:par>
                                <p:cTn id="47" presetID="54" presetClass="entr" presetSubtype="0" accel="100000" fill="hold" grpId="0" nodeType="afterEffect">
                                  <p:stCondLst>
                                    <p:cond delay="5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strVal val="#ppt_w*0.05"/>
                                          </p:val>
                                        </p:tav>
                                        <p:tav tm="100000">
                                          <p:val>
                                            <p:strVal val="#ppt_w"/>
                                          </p:val>
                                        </p:tav>
                                      </p:tavLst>
                                    </p:anim>
                                    <p:anim calcmode="lin" valueType="num">
                                      <p:cBhvr>
                                        <p:cTn id="50" dur="500" fill="hold"/>
                                        <p:tgtEl>
                                          <p:spTgt spid="10"/>
                                        </p:tgtEl>
                                        <p:attrNameLst>
                                          <p:attrName>ppt_h</p:attrName>
                                        </p:attrNameLst>
                                      </p:cBhvr>
                                      <p:tavLst>
                                        <p:tav tm="0">
                                          <p:val>
                                            <p:strVal val="#ppt_h"/>
                                          </p:val>
                                        </p:tav>
                                        <p:tav tm="100000">
                                          <p:val>
                                            <p:strVal val="#ppt_h"/>
                                          </p:val>
                                        </p:tav>
                                      </p:tavLst>
                                    </p:anim>
                                    <p:anim calcmode="lin" valueType="num">
                                      <p:cBhvr>
                                        <p:cTn id="51" dur="500" fill="hold"/>
                                        <p:tgtEl>
                                          <p:spTgt spid="10"/>
                                        </p:tgtEl>
                                        <p:attrNameLst>
                                          <p:attrName>ppt_x</p:attrName>
                                        </p:attrNameLst>
                                      </p:cBhvr>
                                      <p:tavLst>
                                        <p:tav tm="0">
                                          <p:val>
                                            <p:strVal val="#ppt_x-.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Effect transition="in" filter="fade">
                                      <p:cBhvr>
                                        <p:cTn id="53" dur="500"/>
                                        <p:tgtEl>
                                          <p:spTgt spid="10"/>
                                        </p:tgtEl>
                                      </p:cBhvr>
                                    </p:animEffect>
                                  </p:childTnLst>
                                </p:cTn>
                              </p:par>
                            </p:childTnLst>
                          </p:cTn>
                        </p:par>
                        <p:par>
                          <p:cTn id="54" fill="hold" nodeType="afterGroup">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par>
                          <p:cTn id="57" fill="hold" nodeType="afterGroup">
                            <p:stCondLst>
                              <p:cond delay="4000"/>
                            </p:stCondLst>
                            <p:childTnLst>
                              <p:par>
                                <p:cTn id="58" presetID="54" presetClass="entr" presetSubtype="0" accel="100000" fill="hold" grpId="0" nodeType="afterEffect">
                                  <p:stCondLst>
                                    <p:cond delay="5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strVal val="#ppt_w*0.05"/>
                                          </p:val>
                                        </p:tav>
                                        <p:tav tm="100000">
                                          <p:val>
                                            <p:strVal val="#ppt_w"/>
                                          </p:val>
                                        </p:tav>
                                      </p:tavLst>
                                    </p:anim>
                                    <p:anim calcmode="lin" valueType="num">
                                      <p:cBhvr>
                                        <p:cTn id="61" dur="500" fill="hold"/>
                                        <p:tgtEl>
                                          <p:spTgt spid="13"/>
                                        </p:tgtEl>
                                        <p:attrNameLst>
                                          <p:attrName>ppt_h</p:attrName>
                                        </p:attrNameLst>
                                      </p:cBhvr>
                                      <p:tavLst>
                                        <p:tav tm="0">
                                          <p:val>
                                            <p:strVal val="#ppt_h"/>
                                          </p:val>
                                        </p:tav>
                                        <p:tav tm="100000">
                                          <p:val>
                                            <p:strVal val="#ppt_h"/>
                                          </p:val>
                                        </p:tav>
                                      </p:tavLst>
                                    </p:anim>
                                    <p:anim calcmode="lin" valueType="num">
                                      <p:cBhvr>
                                        <p:cTn id="62" dur="500" fill="hold"/>
                                        <p:tgtEl>
                                          <p:spTgt spid="13"/>
                                        </p:tgtEl>
                                        <p:attrNameLst>
                                          <p:attrName>ppt_x</p:attrName>
                                        </p:attrNameLst>
                                      </p:cBhvr>
                                      <p:tavLst>
                                        <p:tav tm="0">
                                          <p:val>
                                            <p:strVal val="#ppt_x-.2"/>
                                          </p:val>
                                        </p:tav>
                                        <p:tav tm="100000">
                                          <p:val>
                                            <p:strVal val="#ppt_x"/>
                                          </p:val>
                                        </p:tav>
                                      </p:tavLst>
                                    </p:anim>
                                    <p:anim calcmode="lin" valueType="num">
                                      <p:cBhvr>
                                        <p:cTn id="63" dur="500" fill="hold"/>
                                        <p:tgtEl>
                                          <p:spTgt spid="13"/>
                                        </p:tgtEl>
                                        <p:attrNameLst>
                                          <p:attrName>ppt_y</p:attrName>
                                        </p:attrNameLst>
                                      </p:cBhvr>
                                      <p:tavLst>
                                        <p:tav tm="0">
                                          <p:val>
                                            <p:strVal val="#ppt_y"/>
                                          </p:val>
                                        </p:tav>
                                        <p:tav tm="100000">
                                          <p:val>
                                            <p:strVal val="#ppt_y"/>
                                          </p:val>
                                        </p:tav>
                                      </p:tavLst>
                                    </p:anim>
                                    <p:animEffect transition="in" filter="fade">
                                      <p:cBhvr>
                                        <p:cTn id="64" dur="500"/>
                                        <p:tgtEl>
                                          <p:spTgt spid="13"/>
                                        </p:tgtEl>
                                      </p:cBhvr>
                                    </p:animEffect>
                                  </p:childTnLst>
                                </p:cTn>
                              </p:par>
                            </p:childTnLst>
                          </p:cTn>
                        </p:par>
                        <p:par>
                          <p:cTn id="65" fill="hold" nodeType="afterGroup">
                            <p:stCondLst>
                              <p:cond delay="5000"/>
                            </p:stCondLst>
                            <p:childTnLst>
                              <p:par>
                                <p:cTn id="66" presetID="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childTnLst>
                          </p:cTn>
                        </p:par>
                        <p:par>
                          <p:cTn id="68" fill="hold" nodeType="afterGroup">
                            <p:stCondLst>
                              <p:cond delay="5000"/>
                            </p:stCondLst>
                            <p:childTnLst>
                              <p:par>
                                <p:cTn id="69" presetID="54" presetClass="entr" presetSubtype="0" accel="100000" fill="hold" grpId="0" nodeType="afterEffect">
                                  <p:stCondLst>
                                    <p:cond delay="5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strVal val="#ppt_w*0.05"/>
                                          </p:val>
                                        </p:tav>
                                        <p:tav tm="100000">
                                          <p:val>
                                            <p:strVal val="#ppt_w"/>
                                          </p:val>
                                        </p:tav>
                                      </p:tavLst>
                                    </p:anim>
                                    <p:anim calcmode="lin" valueType="num">
                                      <p:cBhvr>
                                        <p:cTn id="72" dur="500" fill="hold"/>
                                        <p:tgtEl>
                                          <p:spTgt spid="15"/>
                                        </p:tgtEl>
                                        <p:attrNameLst>
                                          <p:attrName>ppt_h</p:attrName>
                                        </p:attrNameLst>
                                      </p:cBhvr>
                                      <p:tavLst>
                                        <p:tav tm="0">
                                          <p:val>
                                            <p:strVal val="#ppt_h"/>
                                          </p:val>
                                        </p:tav>
                                        <p:tav tm="100000">
                                          <p:val>
                                            <p:strVal val="#ppt_h"/>
                                          </p:val>
                                        </p:tav>
                                      </p:tavLst>
                                    </p:anim>
                                    <p:anim calcmode="lin" valueType="num">
                                      <p:cBhvr>
                                        <p:cTn id="73" dur="500" fill="hold"/>
                                        <p:tgtEl>
                                          <p:spTgt spid="15"/>
                                        </p:tgtEl>
                                        <p:attrNameLst>
                                          <p:attrName>ppt_x</p:attrName>
                                        </p:attrNameLst>
                                      </p:cBhvr>
                                      <p:tavLst>
                                        <p:tav tm="0">
                                          <p:val>
                                            <p:strVal val="#ppt_x-.2"/>
                                          </p:val>
                                        </p:tav>
                                        <p:tav tm="100000">
                                          <p:val>
                                            <p:strVal val="#ppt_x"/>
                                          </p:val>
                                        </p:tav>
                                      </p:tavLst>
                                    </p:anim>
                                    <p:anim calcmode="lin" valueType="num">
                                      <p:cBhvr>
                                        <p:cTn id="74" dur="500" fill="hold"/>
                                        <p:tgtEl>
                                          <p:spTgt spid="15"/>
                                        </p:tgtEl>
                                        <p:attrNameLst>
                                          <p:attrName>ppt_y</p:attrName>
                                        </p:attrNameLst>
                                      </p:cBhvr>
                                      <p:tavLst>
                                        <p:tav tm="0">
                                          <p:val>
                                            <p:strVal val="#ppt_y"/>
                                          </p:val>
                                        </p:tav>
                                        <p:tav tm="100000">
                                          <p:val>
                                            <p:strVal val="#ppt_y"/>
                                          </p:val>
                                        </p:tav>
                                      </p:tavLst>
                                    </p:anim>
                                    <p:animEffect transition="in" filter="fade">
                                      <p:cBhvr>
                                        <p:cTn id="75" dur="500"/>
                                        <p:tgtEl>
                                          <p:spTgt spid="15"/>
                                        </p:tgtEl>
                                      </p:cBhvr>
                                    </p:animEffect>
                                  </p:childTnLst>
                                </p:cTn>
                              </p:par>
                            </p:childTnLst>
                          </p:cTn>
                        </p:par>
                        <p:par>
                          <p:cTn id="76" fill="hold" nodeType="afterGroup">
                            <p:stCondLst>
                              <p:cond delay="6000"/>
                            </p:stCondLst>
                            <p:childTnLst>
                              <p:par>
                                <p:cTn id="77" presetID="1"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par>
                          <p:cTn id="79" fill="hold" nodeType="afterGroup">
                            <p:stCondLst>
                              <p:cond delay="6000"/>
                            </p:stCondLst>
                            <p:childTnLst>
                              <p:par>
                                <p:cTn id="80" presetID="54" presetClass="entr" presetSubtype="0" accel="100000" fill="hold" grpId="0" nodeType="afterEffect">
                                  <p:stCondLst>
                                    <p:cond delay="50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strVal val="#ppt_w*0.05"/>
                                          </p:val>
                                        </p:tav>
                                        <p:tav tm="100000">
                                          <p:val>
                                            <p:strVal val="#ppt_w"/>
                                          </p:val>
                                        </p:tav>
                                      </p:tavLst>
                                    </p:anim>
                                    <p:anim calcmode="lin" valueType="num">
                                      <p:cBhvr>
                                        <p:cTn id="83" dur="500" fill="hold"/>
                                        <p:tgtEl>
                                          <p:spTgt spid="17"/>
                                        </p:tgtEl>
                                        <p:attrNameLst>
                                          <p:attrName>ppt_h</p:attrName>
                                        </p:attrNameLst>
                                      </p:cBhvr>
                                      <p:tavLst>
                                        <p:tav tm="0">
                                          <p:val>
                                            <p:strVal val="#ppt_h"/>
                                          </p:val>
                                        </p:tav>
                                        <p:tav tm="100000">
                                          <p:val>
                                            <p:strVal val="#ppt_h"/>
                                          </p:val>
                                        </p:tav>
                                      </p:tavLst>
                                    </p:anim>
                                    <p:anim calcmode="lin" valueType="num">
                                      <p:cBhvr>
                                        <p:cTn id="84" dur="500" fill="hold"/>
                                        <p:tgtEl>
                                          <p:spTgt spid="17"/>
                                        </p:tgtEl>
                                        <p:attrNameLst>
                                          <p:attrName>ppt_x</p:attrName>
                                        </p:attrNameLst>
                                      </p:cBhvr>
                                      <p:tavLst>
                                        <p:tav tm="0">
                                          <p:val>
                                            <p:strVal val="#ppt_x-.2"/>
                                          </p:val>
                                        </p:tav>
                                        <p:tav tm="100000">
                                          <p:val>
                                            <p:strVal val="#ppt_x"/>
                                          </p:val>
                                        </p:tav>
                                      </p:tavLst>
                                    </p:anim>
                                    <p:anim calcmode="lin" valueType="num">
                                      <p:cBhvr>
                                        <p:cTn id="85" dur="500" fill="hold"/>
                                        <p:tgtEl>
                                          <p:spTgt spid="17"/>
                                        </p:tgtEl>
                                        <p:attrNameLst>
                                          <p:attrName>ppt_y</p:attrName>
                                        </p:attrNameLst>
                                      </p:cBhvr>
                                      <p:tavLst>
                                        <p:tav tm="0">
                                          <p:val>
                                            <p:strVal val="#ppt_y"/>
                                          </p:val>
                                        </p:tav>
                                        <p:tav tm="100000">
                                          <p:val>
                                            <p:strVal val="#ppt_y"/>
                                          </p:val>
                                        </p:tav>
                                      </p:tavLst>
                                    </p:anim>
                                    <p:animEffect transition="in" filter="fade">
                                      <p:cBhvr>
                                        <p:cTn id="86" dur="500"/>
                                        <p:tgtEl>
                                          <p:spTgt spid="17"/>
                                        </p:tgtEl>
                                      </p:cBhvr>
                                    </p:animEffect>
                                  </p:childTnLst>
                                </p:cTn>
                              </p:par>
                            </p:childTnLst>
                          </p:cTn>
                        </p:par>
                        <p:par>
                          <p:cTn id="87" fill="hold" nodeType="afterGroup">
                            <p:stCondLst>
                              <p:cond delay="7000"/>
                            </p:stCondLst>
                            <p:childTnLst>
                              <p:par>
                                <p:cTn id="88" presetID="1"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childTnLst>
                          </p:cTn>
                        </p:par>
                        <p:par>
                          <p:cTn id="90" fill="hold" nodeType="afterGroup">
                            <p:stCondLst>
                              <p:cond delay="7000"/>
                            </p:stCondLst>
                            <p:childTnLst>
                              <p:par>
                                <p:cTn id="91" presetID="54" presetClass="entr" presetSubtype="0" accel="100000" fill="hold" grpId="0" nodeType="afterEffect">
                                  <p:stCondLst>
                                    <p:cond delay="50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strVal val="#ppt_w*0.05"/>
                                          </p:val>
                                        </p:tav>
                                        <p:tav tm="100000">
                                          <p:val>
                                            <p:strVal val="#ppt_w"/>
                                          </p:val>
                                        </p:tav>
                                      </p:tavLst>
                                    </p:anim>
                                    <p:anim calcmode="lin" valueType="num">
                                      <p:cBhvr>
                                        <p:cTn id="94" dur="500" fill="hold"/>
                                        <p:tgtEl>
                                          <p:spTgt spid="21"/>
                                        </p:tgtEl>
                                        <p:attrNameLst>
                                          <p:attrName>ppt_h</p:attrName>
                                        </p:attrNameLst>
                                      </p:cBhvr>
                                      <p:tavLst>
                                        <p:tav tm="0">
                                          <p:val>
                                            <p:strVal val="#ppt_h"/>
                                          </p:val>
                                        </p:tav>
                                        <p:tav tm="100000">
                                          <p:val>
                                            <p:strVal val="#ppt_h"/>
                                          </p:val>
                                        </p:tav>
                                      </p:tavLst>
                                    </p:anim>
                                    <p:anim calcmode="lin" valueType="num">
                                      <p:cBhvr>
                                        <p:cTn id="95" dur="500" fill="hold"/>
                                        <p:tgtEl>
                                          <p:spTgt spid="21"/>
                                        </p:tgtEl>
                                        <p:attrNameLst>
                                          <p:attrName>ppt_x</p:attrName>
                                        </p:attrNameLst>
                                      </p:cBhvr>
                                      <p:tavLst>
                                        <p:tav tm="0">
                                          <p:val>
                                            <p:strVal val="#ppt_x-.2"/>
                                          </p:val>
                                        </p:tav>
                                        <p:tav tm="100000">
                                          <p:val>
                                            <p:strVal val="#ppt_x"/>
                                          </p:val>
                                        </p:tav>
                                      </p:tavLst>
                                    </p:anim>
                                    <p:anim calcmode="lin" valueType="num">
                                      <p:cBhvr>
                                        <p:cTn id="96" dur="500" fill="hold"/>
                                        <p:tgtEl>
                                          <p:spTgt spid="21"/>
                                        </p:tgtEl>
                                        <p:attrNameLst>
                                          <p:attrName>ppt_y</p:attrName>
                                        </p:attrNameLst>
                                      </p:cBhvr>
                                      <p:tavLst>
                                        <p:tav tm="0">
                                          <p:val>
                                            <p:strVal val="#ppt_y"/>
                                          </p:val>
                                        </p:tav>
                                        <p:tav tm="100000">
                                          <p:val>
                                            <p:strVal val="#ppt_y"/>
                                          </p:val>
                                        </p:tav>
                                      </p:tavLst>
                                    </p:anim>
                                    <p:animEffect transition="in" filter="fade">
                                      <p:cBhvr>
                                        <p:cTn id="97" dur="500"/>
                                        <p:tgtEl>
                                          <p:spTgt spid="21"/>
                                        </p:tgtEl>
                                      </p:cBhvr>
                                    </p:animEffect>
                                  </p:childTnLst>
                                </p:cTn>
                              </p:par>
                            </p:childTnLst>
                          </p:cTn>
                        </p:par>
                        <p:par>
                          <p:cTn id="98" fill="hold" nodeType="afterGroup">
                            <p:stCondLst>
                              <p:cond delay="8000"/>
                            </p:stCondLst>
                            <p:childTnLst>
                              <p:par>
                                <p:cTn id="99" presetID="1" presetClass="entr" presetSubtype="0"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par>
                          <p:cTn id="101" fill="hold" nodeType="afterGroup">
                            <p:stCondLst>
                              <p:cond delay="8000"/>
                            </p:stCondLst>
                            <p:childTnLst>
                              <p:par>
                                <p:cTn id="102" presetID="54" presetClass="entr" presetSubtype="0" accel="100000" fill="hold" grpId="0" nodeType="afterEffect">
                                  <p:stCondLst>
                                    <p:cond delay="50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strVal val="#ppt_w*0.05"/>
                                          </p:val>
                                        </p:tav>
                                        <p:tav tm="100000">
                                          <p:val>
                                            <p:strVal val="#ppt_w"/>
                                          </p:val>
                                        </p:tav>
                                      </p:tavLst>
                                    </p:anim>
                                    <p:anim calcmode="lin" valueType="num">
                                      <p:cBhvr>
                                        <p:cTn id="105" dur="500" fill="hold"/>
                                        <p:tgtEl>
                                          <p:spTgt spid="27"/>
                                        </p:tgtEl>
                                        <p:attrNameLst>
                                          <p:attrName>ppt_h</p:attrName>
                                        </p:attrNameLst>
                                      </p:cBhvr>
                                      <p:tavLst>
                                        <p:tav tm="0">
                                          <p:val>
                                            <p:strVal val="#ppt_h"/>
                                          </p:val>
                                        </p:tav>
                                        <p:tav tm="100000">
                                          <p:val>
                                            <p:strVal val="#ppt_h"/>
                                          </p:val>
                                        </p:tav>
                                      </p:tavLst>
                                    </p:anim>
                                    <p:anim calcmode="lin" valueType="num">
                                      <p:cBhvr>
                                        <p:cTn id="106" dur="500" fill="hold"/>
                                        <p:tgtEl>
                                          <p:spTgt spid="27"/>
                                        </p:tgtEl>
                                        <p:attrNameLst>
                                          <p:attrName>ppt_x</p:attrName>
                                        </p:attrNameLst>
                                      </p:cBhvr>
                                      <p:tavLst>
                                        <p:tav tm="0">
                                          <p:val>
                                            <p:strVal val="#ppt_x-.2"/>
                                          </p:val>
                                        </p:tav>
                                        <p:tav tm="100000">
                                          <p:val>
                                            <p:strVal val="#ppt_x"/>
                                          </p:val>
                                        </p:tav>
                                      </p:tavLst>
                                    </p:anim>
                                    <p:anim calcmode="lin" valueType="num">
                                      <p:cBhvr>
                                        <p:cTn id="107" dur="500" fill="hold"/>
                                        <p:tgtEl>
                                          <p:spTgt spid="27"/>
                                        </p:tgtEl>
                                        <p:attrNameLst>
                                          <p:attrName>ppt_y</p:attrName>
                                        </p:attrNameLst>
                                      </p:cBhvr>
                                      <p:tavLst>
                                        <p:tav tm="0">
                                          <p:val>
                                            <p:strVal val="#ppt_y"/>
                                          </p:val>
                                        </p:tav>
                                        <p:tav tm="100000">
                                          <p:val>
                                            <p:strVal val="#ppt_y"/>
                                          </p:val>
                                        </p:tav>
                                      </p:tavLst>
                                    </p:anim>
                                    <p:animEffect transition="in" filter="fade">
                                      <p:cBhvr>
                                        <p:cTn id="108" dur="500"/>
                                        <p:tgtEl>
                                          <p:spTgt spid="27"/>
                                        </p:tgtEl>
                                      </p:cBhvr>
                                    </p:animEffect>
                                  </p:childTnLst>
                                </p:cTn>
                              </p:par>
                              <p:par>
                                <p:cTn id="109" presetID="53" presetClass="entr" presetSubtype="0" fill="hold"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nodeType="afterGroup">
                            <p:stCondLst>
                              <p:cond delay="9000"/>
                            </p:stCondLst>
                            <p:childTnLst>
                              <p:par>
                                <p:cTn id="115" presetID="1"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6" grpId="0" animBg="1"/>
      <p:bldP spid="7" grpId="0" animBg="1"/>
      <p:bldP spid="12" grpId="0" animBg="1"/>
      <p:bldP spid="13" grpId="0"/>
      <p:bldP spid="14" grpId="0" animBg="1"/>
      <p:bldP spid="17" grpId="0"/>
      <p:bldP spid="19" grpId="0"/>
      <p:bldP spid="21" grpId="0"/>
      <p:bldP spid="9" grpId="0" animBg="1"/>
      <p:bldP spid="10" grpId="0"/>
      <p:bldP spid="30" grpId="0"/>
      <p:bldP spid="26" grpId="0" animBg="1"/>
      <p:bldP spid="27" grpId="0"/>
      <p:bldP spid="15" grpId="0"/>
    </p:bldLst>
  </p:timing>
</p:sld>
</file>

<file path=ppt/theme/theme1.xml><?xml version="1.0" encoding="utf-8"?>
<a:theme xmlns:a="http://schemas.openxmlformats.org/drawingml/2006/main" name="Plantilla_powerpoint_Basica_M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3626</Words>
  <Application>Microsoft Office PowerPoint</Application>
  <PresentationFormat>Presentación en pantalla (4:3)</PresentationFormat>
  <Paragraphs>886</Paragraphs>
  <Slides>37</Slides>
  <Notes>4</Notes>
  <HiddenSlides>16</HiddenSlides>
  <MMClips>0</MMClips>
  <ScaleCrop>false</ScaleCrop>
  <HeadingPairs>
    <vt:vector size="4" baseType="variant">
      <vt:variant>
        <vt:lpstr>Tema</vt:lpstr>
      </vt:variant>
      <vt:variant>
        <vt:i4>2</vt:i4>
      </vt:variant>
      <vt:variant>
        <vt:lpstr>Títulos de diapositiva</vt:lpstr>
      </vt:variant>
      <vt:variant>
        <vt:i4>37</vt:i4>
      </vt:variant>
    </vt:vector>
  </HeadingPairs>
  <TitlesOfParts>
    <vt:vector size="39" baseType="lpstr">
      <vt:lpstr>Plantilla_powerpoint_Basica_MMA</vt:lpstr>
      <vt:lpstr>1_Office Theme</vt:lpstr>
      <vt:lpstr>Presentación de PowerPoint</vt:lpstr>
      <vt:lpstr>Presentación de PowerPoint</vt:lpstr>
      <vt:lpst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Fernanda Egaña Rodriguez</dc:creator>
  <cp:lastModifiedBy>Ricardo Marcelo Mondino Ramos</cp:lastModifiedBy>
  <cp:revision>124</cp:revision>
  <cp:lastPrinted>2012-11-05T20:05:18Z</cp:lastPrinted>
  <dcterms:created xsi:type="dcterms:W3CDTF">2012-06-27T20:13:11Z</dcterms:created>
  <dcterms:modified xsi:type="dcterms:W3CDTF">2016-03-16T15:44:46Z</dcterms:modified>
</cp:coreProperties>
</file>