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32"/>
  </p:notesMasterIdLst>
  <p:handoutMasterIdLst>
    <p:handoutMasterId r:id="rId33"/>
  </p:handoutMasterIdLst>
  <p:sldIdLst>
    <p:sldId id="256" r:id="rId4"/>
    <p:sldId id="325" r:id="rId5"/>
    <p:sldId id="326" r:id="rId6"/>
    <p:sldId id="273" r:id="rId7"/>
    <p:sldId id="327" r:id="rId8"/>
    <p:sldId id="274" r:id="rId9"/>
    <p:sldId id="332" r:id="rId10"/>
    <p:sldId id="335" r:id="rId11"/>
    <p:sldId id="334" r:id="rId12"/>
    <p:sldId id="337" r:id="rId13"/>
    <p:sldId id="338" r:id="rId14"/>
    <p:sldId id="339" r:id="rId15"/>
    <p:sldId id="340" r:id="rId16"/>
    <p:sldId id="341" r:id="rId17"/>
    <p:sldId id="336" r:id="rId18"/>
    <p:sldId id="342" r:id="rId19"/>
    <p:sldId id="343" r:id="rId20"/>
    <p:sldId id="344" r:id="rId21"/>
    <p:sldId id="345" r:id="rId22"/>
    <p:sldId id="346" r:id="rId23"/>
    <p:sldId id="347" r:id="rId24"/>
    <p:sldId id="316" r:id="rId25"/>
    <p:sldId id="315" r:id="rId26"/>
    <p:sldId id="348" r:id="rId27"/>
    <p:sldId id="349" r:id="rId28"/>
    <p:sldId id="350" r:id="rId29"/>
    <p:sldId id="322" r:id="rId30"/>
    <p:sldId id="351" r:id="rId31"/>
  </p:sldIdLst>
  <p:sldSz cx="9144000" cy="6858000" type="screen4x3"/>
  <p:notesSz cx="7077075" cy="9051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puschel" initials="l" lastIdx="1" clrIdx="0"/>
  <p:cmAuthor id="1" name="Andrés Sáez" initials="AS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1"/>
    <a:srgbClr val="898989"/>
    <a:srgbClr val="404040"/>
    <a:srgbClr val="808080"/>
    <a:srgbClr val="CCCCCC"/>
    <a:srgbClr val="E17068"/>
    <a:srgbClr val="FE454A"/>
    <a:srgbClr val="00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4660"/>
  </p:normalViewPr>
  <p:slideViewPr>
    <p:cSldViewPr snapToObjects="1">
      <p:cViewPr varScale="1">
        <p:scale>
          <a:sx n="107" d="100"/>
          <a:sy n="107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DE547AD-FAE4-4E56-B915-BDC1410E4044}" type="datetime1">
              <a:rPr lang="es-ES_tradnl"/>
              <a:pPr>
                <a:defRPr/>
              </a:pPr>
              <a:t>14/11/2012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68D52CD-B6E1-4A57-AA04-64090045C55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2871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F74BB8F-3FA5-425C-A88D-7CBCC02BA9AE}" type="datetime1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99665"/>
            <a:ext cx="5661660" cy="40733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BBC1126-4FC0-4A20-95C5-FD58E902C7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607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0C9DE0-2FEB-4B3B-ACCA-63D21E58F34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79450"/>
            <a:ext cx="4524375" cy="3394075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7710" y="4299665"/>
            <a:ext cx="5660022" cy="4073366"/>
          </a:xfrm>
          <a:noFill/>
          <a:ln/>
        </p:spPr>
        <p:txBody>
          <a:bodyPr wrap="none" anchor="ctr"/>
          <a:lstStyle/>
          <a:p>
            <a:endParaRPr lang="es-CL" smtClean="0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4008706" y="8597758"/>
            <a:ext cx="3066733" cy="452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CC2073-4D47-4E67-A348-2F01A122A795}" type="slidenum">
              <a:rPr lang="es-CL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s-C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0C9DE0-2FEB-4B3B-ACCA-63D21E58F345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79450"/>
            <a:ext cx="4524375" cy="3394075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7710" y="4299665"/>
            <a:ext cx="5660022" cy="4073366"/>
          </a:xfrm>
          <a:noFill/>
          <a:ln/>
        </p:spPr>
        <p:txBody>
          <a:bodyPr wrap="none" anchor="ctr"/>
          <a:lstStyle/>
          <a:p>
            <a:endParaRPr lang="es-CL" smtClean="0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4008705" y="8597758"/>
            <a:ext cx="3066733" cy="452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CC2073-4D47-4E67-A348-2F01A122A795}" type="slidenum">
              <a:rPr lang="es-CL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s-C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0C9DE0-2FEB-4B3B-ACCA-63D21E58F345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79450"/>
            <a:ext cx="4524375" cy="3394075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7710" y="4299665"/>
            <a:ext cx="5660022" cy="4073366"/>
          </a:xfrm>
          <a:noFill/>
          <a:ln/>
        </p:spPr>
        <p:txBody>
          <a:bodyPr wrap="none" anchor="ctr"/>
          <a:lstStyle/>
          <a:p>
            <a:endParaRPr lang="es-CL" smtClean="0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4008705" y="8597758"/>
            <a:ext cx="3066733" cy="452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CC2073-4D47-4E67-A348-2F01A122A795}" type="slidenum">
              <a:rPr lang="es-CL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s-C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0C9DE0-2FEB-4B3B-ACCA-63D21E58F345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79450"/>
            <a:ext cx="4524375" cy="3394075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7710" y="4299665"/>
            <a:ext cx="5660022" cy="4073366"/>
          </a:xfrm>
          <a:noFill/>
          <a:ln/>
        </p:spPr>
        <p:txBody>
          <a:bodyPr wrap="none" anchor="ctr"/>
          <a:lstStyle/>
          <a:p>
            <a:endParaRPr lang="es-CL" smtClean="0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4008705" y="8597758"/>
            <a:ext cx="3066733" cy="452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CC2073-4D47-4E67-A348-2F01A122A795}" type="slidenum">
              <a:rPr lang="es-CL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s-C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BC1126-4FC0-4A20-95C5-FD58E902C70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9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D6117-103A-4ABB-A71E-388D3566AA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1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0C9DE0-2FEB-4B3B-ACCA-63D21E58F34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79450"/>
            <a:ext cx="4524375" cy="3394075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7710" y="4299665"/>
            <a:ext cx="5660022" cy="4073366"/>
          </a:xfrm>
          <a:noFill/>
          <a:ln/>
        </p:spPr>
        <p:txBody>
          <a:bodyPr wrap="none" anchor="ctr"/>
          <a:lstStyle/>
          <a:p>
            <a:endParaRPr lang="es-CL" smtClean="0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4008706" y="8597758"/>
            <a:ext cx="3066733" cy="452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CC2073-4D47-4E67-A348-2F01A122A795}" type="slidenum">
              <a:rPr lang="es-CL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s-C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A52D84A-8785-4A0B-937C-E421CF0BB99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0C9DE0-2FEB-4B3B-ACCA-63D21E58F34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79450"/>
            <a:ext cx="4524375" cy="3394075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7710" y="4299665"/>
            <a:ext cx="5660022" cy="4073366"/>
          </a:xfrm>
          <a:noFill/>
          <a:ln/>
        </p:spPr>
        <p:txBody>
          <a:bodyPr wrap="none" anchor="ctr"/>
          <a:lstStyle/>
          <a:p>
            <a:endParaRPr lang="es-CL" smtClean="0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4008706" y="8597758"/>
            <a:ext cx="3066733" cy="452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CC2073-4D47-4E67-A348-2F01A122A795}" type="slidenum">
              <a:rPr lang="es-CL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s-C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0C9DE0-2FEB-4B3B-ACCA-63D21E58F34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79450"/>
            <a:ext cx="4524375" cy="3394075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7710" y="4299665"/>
            <a:ext cx="5660022" cy="4073366"/>
          </a:xfrm>
          <a:noFill/>
          <a:ln/>
        </p:spPr>
        <p:txBody>
          <a:bodyPr wrap="none" anchor="ctr"/>
          <a:lstStyle/>
          <a:p>
            <a:endParaRPr lang="es-CL" smtClean="0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4008706" y="8597758"/>
            <a:ext cx="3066733" cy="452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CC2073-4D47-4E67-A348-2F01A122A795}" type="slidenum">
              <a:rPr lang="es-CL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s-C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0C9DE0-2FEB-4B3B-ACCA-63D21E58F345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79450"/>
            <a:ext cx="4524375" cy="3394075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7710" y="4299665"/>
            <a:ext cx="5660022" cy="4073366"/>
          </a:xfrm>
          <a:noFill/>
          <a:ln/>
        </p:spPr>
        <p:txBody>
          <a:bodyPr wrap="none" anchor="ctr"/>
          <a:lstStyle/>
          <a:p>
            <a:endParaRPr lang="es-CL" smtClean="0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4008705" y="8597758"/>
            <a:ext cx="3066733" cy="452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CC2073-4D47-4E67-A348-2F01A122A795}" type="slidenum">
              <a:rPr lang="es-CL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s-C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0C9DE0-2FEB-4B3B-ACCA-63D21E58F345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79450"/>
            <a:ext cx="4524375" cy="3394075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7710" y="4299665"/>
            <a:ext cx="5660022" cy="4073366"/>
          </a:xfrm>
          <a:noFill/>
          <a:ln/>
        </p:spPr>
        <p:txBody>
          <a:bodyPr wrap="none" anchor="ctr"/>
          <a:lstStyle/>
          <a:p>
            <a:endParaRPr lang="es-CL" smtClean="0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4008705" y="8597758"/>
            <a:ext cx="3066733" cy="452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CC2073-4D47-4E67-A348-2F01A122A795}" type="slidenum">
              <a:rPr lang="es-CL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s-C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0C9DE0-2FEB-4B3B-ACCA-63D21E58F345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79450"/>
            <a:ext cx="4524375" cy="3394075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7710" y="4299665"/>
            <a:ext cx="5660022" cy="4073366"/>
          </a:xfrm>
          <a:noFill/>
          <a:ln/>
        </p:spPr>
        <p:txBody>
          <a:bodyPr wrap="none" anchor="ctr"/>
          <a:lstStyle/>
          <a:p>
            <a:endParaRPr lang="es-CL" smtClean="0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4008705" y="8597758"/>
            <a:ext cx="3066733" cy="452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CC2073-4D47-4E67-A348-2F01A122A795}" type="slidenum">
              <a:rPr lang="es-CL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s-C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0C9DE0-2FEB-4B3B-ACCA-63D21E58F345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79450"/>
            <a:ext cx="4524375" cy="3394075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7710" y="4299665"/>
            <a:ext cx="5660022" cy="4073366"/>
          </a:xfrm>
          <a:noFill/>
          <a:ln/>
        </p:spPr>
        <p:txBody>
          <a:bodyPr wrap="none" anchor="ctr"/>
          <a:lstStyle/>
          <a:p>
            <a:endParaRPr lang="es-CL" smtClean="0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4008705" y="8597758"/>
            <a:ext cx="3066733" cy="452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CC2073-4D47-4E67-A348-2F01A122A795}" type="slidenum">
              <a:rPr lang="es-CL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s-C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0C9DE0-2FEB-4B3B-ACCA-63D21E58F345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79450"/>
            <a:ext cx="4524375" cy="3394075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7710" y="4299665"/>
            <a:ext cx="5660022" cy="4073366"/>
          </a:xfrm>
          <a:noFill/>
          <a:ln/>
        </p:spPr>
        <p:txBody>
          <a:bodyPr wrap="none" anchor="ctr"/>
          <a:lstStyle/>
          <a:p>
            <a:endParaRPr lang="es-CL" smtClean="0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4008705" y="8597758"/>
            <a:ext cx="3066733" cy="452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CC2073-4D47-4E67-A348-2F01A122A795}" type="slidenum">
              <a:rPr lang="es-CL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s-C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Gobierno de Chile | Servicio de Evaluación Ambiental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1309F05-0997-4FC0-B24E-4779C2DC82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0754E-D3F3-41A9-82F9-D0961897F3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5E127-B3D6-4744-83E0-C5E4C3F6DE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4147F-63DF-4660-97B9-FD3776D762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1459-98DA-4281-A046-7E023E4460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E1DF-4D4F-42E6-93EC-31EE3C4EA7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F538-8478-428A-80C6-E5EF4C7CA6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Gobierno de Chile | Servicio de Evaluación Ambiental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9B10612-4446-44B6-8F02-78EEC064C4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Gobierno de Chile | Servicio de Evaluación Ambiental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606D09E-A8A5-4172-BFD3-9FB5EF7130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Gobierno de Chile | Servicio de Evaluación Ambiental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45958E0-9C21-4BB2-9262-9DE53E1A9B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Gobierno de Chile | Servicio de Evaluación Ambiental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DF58AC8-C2D4-4148-A4D2-19009CE876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Gobierno de Chile | Servicio de Evaluación Ambiental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56B7F2E-40DA-48D0-91FD-2859E25AA3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Gobierno de Chile | Servicio de Evaluación Ambiental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E5D69B7-AEB5-48AD-8DF8-9C72224C9E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Gobierno de Chile | Servicio de Evaluación Ambiental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E51D80A-B6E9-47F5-82F4-F509E9FEE9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Gobierno de Chile | Servicio de Evaluación Ambiental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87C20BA-6F73-4A5A-BE5B-A9B575886F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Gobierno de Chile | Servicio de Evaluación Ambiental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08BC807-411A-4624-8289-64E54243DD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Gobierno de Chile | Servicio de Evaluación Ambiental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5387B12-9112-4E4F-A427-34332A584A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Gobierno de Chile | Servicio de Evaluación Ambiental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9EF9849-94AA-4615-BA07-441CD88000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Gobierno de Chile | Servicio de Evaluación Ambiental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5766312-50FC-4614-AB84-BC51D398EA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Gobierno de Chile | Servicio de Evaluación Ambiental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8671A4B-B0E5-4B87-A9CD-87DB12D955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Gobierno de Chile | Servicio de Evaluación Ambiental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EBFF507-93C7-4CD0-B276-ABD9E3FB6E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5FB0-E4CE-46DF-9D63-4A0487EAC1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AE42A-FFB2-4D83-AD50-461A95746B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A3ED7-9D26-4872-AC02-F63E753C77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rgbClr val="006CB7"/>
              </a:buClr>
              <a:defRPr sz="1400"/>
            </a:lvl4pPr>
            <a:lvl5pPr>
              <a:buClr>
                <a:srgbClr val="006CB7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rgbClr val="006CB7"/>
              </a:buClr>
              <a:defRPr sz="1400"/>
            </a:lvl4pPr>
            <a:lvl5pPr>
              <a:buClr>
                <a:srgbClr val="006CB7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4EA4-145D-4E41-812A-B6E7CE3B18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AF804-EA45-4F11-BF8E-84D794A7E6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pic>
        <p:nvPicPr>
          <p:cNvPr id="1031" name="Imagen 9" descr="txt_mma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3498850"/>
            <a:ext cx="1125538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5921375" cy="330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dirty="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0E58C4E-9365-48D5-8230-80260D7D4B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6CB7"/>
        </a:buClr>
        <a:buFont typeface="Arial" charset="0"/>
        <a:buChar char="–"/>
        <a:defRPr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CB7"/>
        </a:buClr>
        <a:buFont typeface="Arial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153275" y="2058988"/>
            <a:ext cx="895350" cy="2038350"/>
          </a:xfrm>
          <a:prstGeom prst="rect">
            <a:avLst/>
          </a:prstGeom>
          <a:solidFill>
            <a:srgbClr val="006C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48625" y="2058988"/>
            <a:ext cx="1095375" cy="203835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-128"/>
            </a:endParaRPr>
          </a:p>
        </p:txBody>
      </p:sp>
      <p:pic>
        <p:nvPicPr>
          <p:cNvPr id="1843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53288" y="2162175"/>
            <a:ext cx="696912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844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8441" name="Imagen 11" descr="txt_mma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48625" y="1989138"/>
            <a:ext cx="1054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Imagen 15" descr="txt_GobiernoDeChile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89900" y="3810000"/>
            <a:ext cx="10541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hyperlink" Target="http://www.sea.gob.cl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ctrTitle"/>
          </p:nvPr>
        </p:nvSpPr>
        <p:spPr bwMode="auto">
          <a:xfrm>
            <a:off x="117360" y="1556792"/>
            <a:ext cx="9036496" cy="118221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s-ES_tradnl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Desafíos de la EIA en Chile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173788"/>
            <a:ext cx="3103984" cy="684212"/>
          </a:xfrm>
        </p:spPr>
        <p:txBody>
          <a:bodyPr/>
          <a:lstStyle/>
          <a:p>
            <a:pPr>
              <a:defRPr/>
            </a:pPr>
            <a:r>
              <a:rPr lang="es-ES" dirty="0"/>
              <a:t>Gobierno de Chile | </a:t>
            </a:r>
            <a:r>
              <a:rPr lang="es-ES" dirty="0" smtClean="0"/>
              <a:t>Ministerio del Medio Ambiente </a:t>
            </a:r>
            <a:endParaRPr lang="es-ES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987824" y="3861048"/>
            <a:ext cx="5241776" cy="1296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_tradnl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ヒラギノ角ゴ Pro W3"/>
                <a:sym typeface="Verdana" pitchFamily="34" charset="0"/>
              </a:rPr>
              <a:t>Santiago, </a:t>
            </a:r>
            <a:r>
              <a:rPr kumimoji="0" lang="es-ES_tradnl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ヒラギノ角ゴ Pro W3"/>
                <a:sym typeface="Verdana" pitchFamily="34" charset="0"/>
              </a:rPr>
              <a:t>noviembre </a:t>
            </a:r>
            <a:r>
              <a:rPr kumimoji="0" lang="es-ES_tradnl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ヒラギノ角ゴ Pro W3"/>
                <a:sym typeface="Verdana" pitchFamily="34" charset="0"/>
              </a:rPr>
              <a:t>de 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371237" y="1223516"/>
            <a:ext cx="6441123" cy="4772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1175" indent="-511175" algn="ctr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Calidad de los EIAs en Finlandia</a:t>
            </a:r>
          </a:p>
          <a:p>
            <a:pPr marL="511175" indent="-511175" algn="ctr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CL" sz="1400" b="1" dirty="0" smtClean="0">
              <a:solidFill>
                <a:schemeClr val="tx1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473407"/>
              </p:ext>
            </p:extLst>
          </p:nvPr>
        </p:nvGraphicFramePr>
        <p:xfrm>
          <a:off x="1371237" y="1700808"/>
          <a:ext cx="6441123" cy="4104456"/>
        </p:xfrm>
        <a:graphic>
          <a:graphicData uri="http://schemas.openxmlformats.org/drawingml/2006/table">
            <a:tbl>
              <a:tblPr/>
              <a:tblGrid>
                <a:gridCol w="6441123"/>
              </a:tblGrid>
              <a:tr h="241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Característica de la Encuesta en Finlandia</a:t>
                      </a:r>
                      <a:endParaRPr lang="es-CL" sz="1400" b="1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5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143 preguntas</a:t>
                      </a:r>
                      <a:endParaRPr lang="es-CL" sz="1400" b="1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Descripción de Proyecto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Consideración de alternativas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Línea Base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Descripción de efectos significativos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Descripción de medidas de mitigación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Resumen Ejecutivo no técnico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Calidad de la presentación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75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EIAs </a:t>
                      </a:r>
                      <a:r>
                        <a:rPr lang="es-ES" sz="1400" b="1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revisados: 15 </a:t>
                      </a: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EIAs de incineración de residuos</a:t>
                      </a:r>
                      <a:endParaRPr lang="es-CL" sz="1400" b="1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Generación entre 15 y 150 MW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Presentados entre 2001-2005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0" lvl="0" indent="-342900" algn="l" defTabSz="457200" rtl="0" eaLnBrk="1" latinLnBrk="0" hangingPunct="1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Alta resistencia por parte de ciudadanía y ONGs</a:t>
                      </a:r>
                      <a:endParaRPr lang="es-CL" sz="1400" b="1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754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Aft>
                          <a:spcPts val="0"/>
                        </a:spcAft>
                        <a:buFont typeface="Tahoma"/>
                        <a:buNone/>
                      </a:pP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Encuestados profesionales (11 autoridades y 17 consultores)</a:t>
                      </a:r>
                      <a:endParaRPr lang="es-CL" sz="1400" b="1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05 profesionales universitarios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19 profesionales con maestrías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04 profesionales con doctorado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67544" y="144016"/>
            <a:ext cx="755967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INFORMACIÓN INTERNACIONAL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¿Calidad de EIAs?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82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-544" y="0"/>
            <a:ext cx="755967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INFORMACIÓN INTERNACIONAL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¿Calidad de EIAs?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23528" y="1124744"/>
            <a:ext cx="2663130" cy="259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IMPORTANCIA</a:t>
            </a: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dirty="0" smtClean="0">
              <a:solidFill>
                <a:schemeClr val="tx1"/>
              </a:solidFill>
              <a:latin typeface="Tahoma" pitchFamily="32" charset="0"/>
              <a:cs typeface="Tahoma" pitchFamily="32" charset="0"/>
            </a:endParaRPr>
          </a:p>
          <a:p>
            <a:pPr marL="342900" indent="-342900">
              <a:spcBef>
                <a:spcPts val="500"/>
              </a:spcBef>
              <a:buClr>
                <a:srgbClr val="376092"/>
              </a:buClr>
              <a:buAutoNum type="arabicPeriod"/>
              <a:tabLst>
                <a:tab pos="268288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Lo más importante es la descripción de </a:t>
            </a:r>
          </a:p>
          <a:p>
            <a:pPr marL="342900" lvl="1" indent="-342900">
              <a:spcBef>
                <a:spcPts val="500"/>
              </a:spcBef>
              <a:buClr>
                <a:srgbClr val="376092"/>
              </a:buClr>
              <a:buAutoNum type="arabicPeriod"/>
              <a:tabLst>
                <a:tab pos="268288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Proyecto</a:t>
            </a:r>
          </a:p>
          <a:p>
            <a:pPr marL="342900" lvl="1" indent="-342900">
              <a:spcBef>
                <a:spcPts val="500"/>
              </a:spcBef>
              <a:buClr>
                <a:srgbClr val="376092"/>
              </a:buClr>
              <a:buFont typeface="Times New Roman" pitchFamily="16" charset="0"/>
              <a:buAutoNum type="arabicPeriod"/>
              <a:tabLst>
                <a:tab pos="268288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Medio Ambiente</a:t>
            </a:r>
          </a:p>
          <a:p>
            <a:pPr marL="342900" lvl="1" indent="-342900">
              <a:spcBef>
                <a:spcPts val="500"/>
              </a:spcBef>
              <a:buClr>
                <a:srgbClr val="376092"/>
              </a:buClr>
              <a:buAutoNum type="arabicPeriod"/>
              <a:tabLst>
                <a:tab pos="268288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Impactos Ambientales</a:t>
            </a:r>
          </a:p>
          <a:p>
            <a:pPr marL="342900" lvl="1" indent="-342900">
              <a:spcBef>
                <a:spcPts val="500"/>
              </a:spcBef>
              <a:buClr>
                <a:srgbClr val="376092"/>
              </a:buClr>
              <a:buAutoNum type="arabicPeriod"/>
              <a:tabLst>
                <a:tab pos="268288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Alternativas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24744"/>
            <a:ext cx="4932041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Elipse"/>
          <p:cNvSpPr/>
          <p:nvPr/>
        </p:nvSpPr>
        <p:spPr bwMode="auto">
          <a:xfrm>
            <a:off x="3347864" y="794420"/>
            <a:ext cx="2376264" cy="16561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856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80678" y="1446537"/>
            <a:ext cx="2591122" cy="4718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CALIDAD DE CAPÍTULOS</a:t>
            </a: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dirty="0" smtClean="0">
              <a:solidFill>
                <a:schemeClr val="tx1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342900" indent="-342900">
              <a:spcBef>
                <a:spcPts val="500"/>
              </a:spcBef>
              <a:buClr>
                <a:srgbClr val="376092"/>
              </a:buClr>
              <a:buAutoNum type="arabicPeriod"/>
              <a:tabLst>
                <a:tab pos="268288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Las autoridades evalúan levemente peor los </a:t>
            </a:r>
            <a:r>
              <a:rPr lang="es-ES" sz="1400" dirty="0" err="1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EIAs</a:t>
            </a:r>
            <a:r>
              <a:rPr lang="es-ES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 que los consultores</a:t>
            </a:r>
          </a:p>
          <a:p>
            <a:pPr marL="342900" indent="-342900">
              <a:spcBef>
                <a:spcPts val="500"/>
              </a:spcBef>
              <a:buClr>
                <a:srgbClr val="376092"/>
              </a:buClr>
              <a:buAutoNum type="arabicPeriod"/>
              <a:tabLst>
                <a:tab pos="268288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El peor aspecto son las medidas de mitigación</a:t>
            </a:r>
            <a:endParaRPr lang="es-CL" sz="1400" dirty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Elipse"/>
          <p:cNvSpPr/>
          <p:nvPr/>
        </p:nvSpPr>
        <p:spPr bwMode="auto">
          <a:xfrm>
            <a:off x="5436096" y="4426741"/>
            <a:ext cx="611560" cy="16561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80678" y="116632"/>
            <a:ext cx="755967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INFORMACIÓN INTERNACIONAL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¿Calidad de EIAs?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598276" y="1412776"/>
            <a:ext cx="4980434" cy="5229201"/>
            <a:chOff x="1475656" y="418754"/>
            <a:chExt cx="6636618" cy="643924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18754"/>
              <a:ext cx="6636618" cy="6439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13 Elipse"/>
            <p:cNvSpPr/>
            <p:nvPr/>
          </p:nvSpPr>
          <p:spPr>
            <a:xfrm>
              <a:off x="5220072" y="1057539"/>
              <a:ext cx="1080120" cy="5663936"/>
            </a:xfrm>
            <a:prstGeom prst="ellipse">
              <a:avLst/>
            </a:prstGeom>
            <a:solidFill>
              <a:srgbClr val="FF0000">
                <a:alpha val="31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2462981" y="1873045"/>
              <a:ext cx="4999703" cy="1064683"/>
            </a:xfrm>
            <a:custGeom>
              <a:avLst/>
              <a:gdLst>
                <a:gd name="connsiteX0" fmla="*/ 0 w 4999703"/>
                <a:gd name="connsiteY0" fmla="*/ 0 h 1064683"/>
                <a:gd name="connsiteX1" fmla="*/ 722671 w 4999703"/>
                <a:gd name="connsiteY1" fmla="*/ 501445 h 1064683"/>
                <a:gd name="connsiteX2" fmla="*/ 1061884 w 4999703"/>
                <a:gd name="connsiteY2" fmla="*/ 457200 h 1064683"/>
                <a:gd name="connsiteX3" fmla="*/ 1563329 w 4999703"/>
                <a:gd name="connsiteY3" fmla="*/ 44245 h 1064683"/>
                <a:gd name="connsiteX4" fmla="*/ 2005780 w 4999703"/>
                <a:gd name="connsiteY4" fmla="*/ 88490 h 1064683"/>
                <a:gd name="connsiteX5" fmla="*/ 2566219 w 4999703"/>
                <a:gd name="connsiteY5" fmla="*/ 309716 h 1064683"/>
                <a:gd name="connsiteX6" fmla="*/ 3185651 w 4999703"/>
                <a:gd name="connsiteY6" fmla="*/ 884903 h 1064683"/>
                <a:gd name="connsiteX7" fmla="*/ 3318387 w 4999703"/>
                <a:gd name="connsiteY7" fmla="*/ 1017639 h 1064683"/>
                <a:gd name="connsiteX8" fmla="*/ 3923071 w 4999703"/>
                <a:gd name="connsiteY8" fmla="*/ 162232 h 1064683"/>
                <a:gd name="connsiteX9" fmla="*/ 4999703 w 4999703"/>
                <a:gd name="connsiteY9" fmla="*/ 663678 h 106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9703" h="1064683">
                  <a:moveTo>
                    <a:pt x="0" y="0"/>
                  </a:moveTo>
                  <a:cubicBezTo>
                    <a:pt x="272845" y="212622"/>
                    <a:pt x="545690" y="425245"/>
                    <a:pt x="722671" y="501445"/>
                  </a:cubicBezTo>
                  <a:cubicBezTo>
                    <a:pt x="899652" y="577645"/>
                    <a:pt x="921774" y="533400"/>
                    <a:pt x="1061884" y="457200"/>
                  </a:cubicBezTo>
                  <a:cubicBezTo>
                    <a:pt x="1201994" y="381000"/>
                    <a:pt x="1406013" y="105697"/>
                    <a:pt x="1563329" y="44245"/>
                  </a:cubicBezTo>
                  <a:cubicBezTo>
                    <a:pt x="1720645" y="-17207"/>
                    <a:pt x="1838632" y="44245"/>
                    <a:pt x="2005780" y="88490"/>
                  </a:cubicBezTo>
                  <a:cubicBezTo>
                    <a:pt x="2172928" y="132735"/>
                    <a:pt x="2369574" y="176981"/>
                    <a:pt x="2566219" y="309716"/>
                  </a:cubicBezTo>
                  <a:cubicBezTo>
                    <a:pt x="2762864" y="442451"/>
                    <a:pt x="3060290" y="766916"/>
                    <a:pt x="3185651" y="884903"/>
                  </a:cubicBezTo>
                  <a:cubicBezTo>
                    <a:pt x="3311012" y="1002890"/>
                    <a:pt x="3195484" y="1138084"/>
                    <a:pt x="3318387" y="1017639"/>
                  </a:cubicBezTo>
                  <a:cubicBezTo>
                    <a:pt x="3441290" y="897194"/>
                    <a:pt x="3642852" y="221225"/>
                    <a:pt x="3923071" y="162232"/>
                  </a:cubicBezTo>
                  <a:cubicBezTo>
                    <a:pt x="4203290" y="103239"/>
                    <a:pt x="4601496" y="383458"/>
                    <a:pt x="4999703" y="66367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4181133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23528" y="1353155"/>
            <a:ext cx="3168352" cy="49561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500"/>
              </a:spcBef>
              <a:buClr>
                <a:srgbClr val="376092"/>
              </a:buClr>
              <a:tabLst>
                <a:tab pos="0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CAPACIDADES PROFESIONALES</a:t>
            </a:r>
            <a:endParaRPr lang="es-ES" sz="1400" b="1" dirty="0" smtClean="0">
              <a:solidFill>
                <a:schemeClr val="tx1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177800" indent="-177800">
              <a:spcBef>
                <a:spcPts val="500"/>
              </a:spcBef>
              <a:buClr>
                <a:srgbClr val="376092"/>
              </a:buClr>
              <a:buAutoNum type="arabicPeriod"/>
              <a:tabLst>
                <a:tab pos="17780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dirty="0" smtClean="0">
              <a:solidFill>
                <a:schemeClr val="tx1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177800" indent="-177800">
              <a:spcBef>
                <a:spcPts val="500"/>
              </a:spcBef>
              <a:buClr>
                <a:srgbClr val="376092"/>
              </a:buClr>
              <a:buAutoNum type="arabicPeriod"/>
              <a:tabLst>
                <a:tab pos="17780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Los consultores consideran que sus mayores falencias tienen relación con los aspectos principales de la EIA.</a:t>
            </a:r>
          </a:p>
          <a:p>
            <a:pPr marL="635000" lvl="1" indent="-177800">
              <a:spcBef>
                <a:spcPts val="500"/>
              </a:spcBef>
              <a:buClr>
                <a:srgbClr val="376092"/>
              </a:buClr>
              <a:buAutoNum type="arabicPeriod"/>
              <a:tabLst>
                <a:tab pos="17780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Considerar alternativas</a:t>
            </a:r>
          </a:p>
          <a:p>
            <a:pPr marL="635000" lvl="1" indent="-177800">
              <a:spcBef>
                <a:spcPts val="500"/>
              </a:spcBef>
              <a:buClr>
                <a:srgbClr val="376092"/>
              </a:buClr>
              <a:buAutoNum type="arabicPeriod"/>
              <a:tabLst>
                <a:tab pos="17780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Medidas de mitigación</a:t>
            </a:r>
          </a:p>
          <a:p>
            <a:pPr marL="177800" indent="-177800">
              <a:spcBef>
                <a:spcPts val="500"/>
              </a:spcBef>
              <a:buClr>
                <a:srgbClr val="376092"/>
              </a:buClr>
              <a:buAutoNum type="arabicPeriod"/>
              <a:tabLst>
                <a:tab pos="17780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dirty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  <a:p>
            <a:pPr marL="177800" indent="-177800">
              <a:spcBef>
                <a:spcPts val="500"/>
              </a:spcBef>
              <a:buClr>
                <a:srgbClr val="376092"/>
              </a:buClr>
              <a:buAutoNum type="arabicPeriod"/>
              <a:tabLst>
                <a:tab pos="17780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Las autoridades siguen patrón similar excepto para… ¡Entender el resumen no técnico!, que presenta la mayor desviación</a:t>
            </a:r>
            <a:endParaRPr lang="es-ES" sz="1400" dirty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Elipse"/>
          <p:cNvSpPr/>
          <p:nvPr/>
        </p:nvSpPr>
        <p:spPr bwMode="auto">
          <a:xfrm>
            <a:off x="6444208" y="4437112"/>
            <a:ext cx="611560" cy="16561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8 Elipse"/>
          <p:cNvSpPr/>
          <p:nvPr/>
        </p:nvSpPr>
        <p:spPr bwMode="auto">
          <a:xfrm>
            <a:off x="5148064" y="4437112"/>
            <a:ext cx="611560" cy="16561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3347864" y="1329764"/>
            <a:ext cx="5472608" cy="5267588"/>
            <a:chOff x="2233613" y="928688"/>
            <a:chExt cx="6034700" cy="5792787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613" y="928688"/>
              <a:ext cx="6034700" cy="5792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13 Elipse"/>
            <p:cNvSpPr/>
            <p:nvPr/>
          </p:nvSpPr>
          <p:spPr>
            <a:xfrm>
              <a:off x="5063701" y="1615896"/>
              <a:ext cx="720080" cy="4804581"/>
            </a:xfrm>
            <a:prstGeom prst="ellipse">
              <a:avLst/>
            </a:prstGeom>
            <a:solidFill>
              <a:srgbClr val="FF0000">
                <a:alpha val="31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14 Elipse"/>
            <p:cNvSpPr/>
            <p:nvPr/>
          </p:nvSpPr>
          <p:spPr>
            <a:xfrm>
              <a:off x="3102949" y="1772816"/>
              <a:ext cx="1080120" cy="4608512"/>
            </a:xfrm>
            <a:prstGeom prst="ellipse">
              <a:avLst/>
            </a:prstGeom>
            <a:solidFill>
              <a:srgbClr val="FF0000">
                <a:alpha val="31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251520" y="188640"/>
            <a:ext cx="755967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INFORMACIÓN INTERNACIONAL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¿Calidad de EIAs?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908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848226" cy="50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6" name="5 Elipse"/>
          <p:cNvSpPr/>
          <p:nvPr/>
        </p:nvSpPr>
        <p:spPr>
          <a:xfrm rot="2738244">
            <a:off x="4203483" y="2637054"/>
            <a:ext cx="576078" cy="2804564"/>
          </a:xfrm>
          <a:prstGeom prst="ellipse">
            <a:avLst/>
          </a:prstGeom>
          <a:solidFill>
            <a:srgbClr val="FF0000">
              <a:alpha val="3100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45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82495" y="548680"/>
            <a:ext cx="755967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INFORMACIÓN INTERNACIONAL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01354" y="2085975"/>
            <a:ext cx="7740816" cy="205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Otra Información Relevante</a:t>
            </a:r>
          </a:p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66700" indent="-266700">
              <a:spcBef>
                <a:spcPts val="500"/>
              </a:spcBef>
              <a:buClr>
                <a:srgbClr val="376092"/>
              </a:buClr>
              <a:tabLst>
                <a:tab pos="266700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CL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a.	Las evaluaciones mejoran cuando se mejoran las capacidades en los evaluadores (</a:t>
            </a:r>
            <a:r>
              <a:rPr lang="es-CL" sz="1400" dirty="0" err="1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Mostert</a:t>
            </a:r>
            <a:r>
              <a:rPr lang="es-CL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, 1995; Lawrence, 2003; </a:t>
            </a:r>
            <a:r>
              <a:rPr lang="es-CL" sz="1400" dirty="0" err="1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Barker</a:t>
            </a:r>
            <a:r>
              <a:rPr lang="es-CL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 and Wood, 1999)</a:t>
            </a:r>
          </a:p>
          <a:p>
            <a:pPr marL="266700" indent="-266700">
              <a:spcBef>
                <a:spcPts val="500"/>
              </a:spcBef>
              <a:buClr>
                <a:srgbClr val="376092"/>
              </a:buClr>
              <a:tabLst>
                <a:tab pos="266700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CL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b.	Se recomienda generar guías de evaluación por tipo de proyecto, pero se advierte que muchas veces las guías generadas no se utilizan (</a:t>
            </a:r>
            <a:r>
              <a:rPr lang="es-CL" sz="1400" dirty="0" err="1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Waldeck</a:t>
            </a:r>
            <a:r>
              <a:rPr lang="es-CL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 et al, 2003; Ross et al, 2006)</a:t>
            </a:r>
          </a:p>
          <a:p>
            <a:pPr marL="266700" indent="-266700">
              <a:spcBef>
                <a:spcPts val="500"/>
              </a:spcBef>
              <a:buClr>
                <a:srgbClr val="376092"/>
              </a:buClr>
              <a:tabLst>
                <a:tab pos="266700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CL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c.	</a:t>
            </a:r>
            <a:r>
              <a:rPr lang="es-CL" sz="1400" dirty="0" err="1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EIAs</a:t>
            </a:r>
            <a:r>
              <a:rPr lang="es-CL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 de calidad son mucho más fáciles de evaluar que el resto (Ross et al 2006</a:t>
            </a:r>
            <a:r>
              <a:rPr lang="es-CL" sz="14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).</a:t>
            </a:r>
            <a:endParaRPr lang="es-CL" sz="1400" dirty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78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39552" y="346348"/>
            <a:ext cx="5451475" cy="692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DESAFÍOS </a:t>
            </a:r>
            <a:r>
              <a:rPr lang="es-ES" sz="3000" b="1" dirty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DEL </a:t>
            </a: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SEA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5536" y="1340768"/>
            <a:ext cx="8424936" cy="4581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47650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Tecnificación de la Evaluación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Generar lineamientos claros de lo que se requiere para la evaluación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Estandarizar, mejorar y clarificar competencias y pronunciamientos sectoriales dentro del SEIA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Mejorar la calidad de la información entregada en los EIAs.</a:t>
            </a:r>
          </a:p>
          <a:p>
            <a:pPr marL="247650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Mejorar los Procedimientos de Participación Ciudadana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Definir roles en proceso de participación, metodologías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Cumplir estándares internacionales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Implementar consulta indígena de buena fe con miras a lograr consentimiento</a:t>
            </a:r>
          </a:p>
          <a:p>
            <a:pPr marL="247650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Preocuparse </a:t>
            </a:r>
            <a:r>
              <a:rPr lang="es-ES" sz="1600" b="1" u="sng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de lo </a:t>
            </a: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Relevante y Esencial</a:t>
            </a:r>
            <a:endParaRPr lang="es-ES" sz="1600" b="1" u="sng" dirty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Generación o no de Impactos Significativos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Medidas de Mitigación, Reparación y Compensación Adecuadas</a:t>
            </a:r>
          </a:p>
        </p:txBody>
      </p:sp>
    </p:spTree>
    <p:extLst>
      <p:ext uri="{BB962C8B-B14F-4D97-AF65-F5344CB8AC3E}">
        <p14:creationId xmlns:p14="http://schemas.microsoft.com/office/powerpoint/2010/main" val="3336500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65329" y="692696"/>
            <a:ext cx="7776864" cy="692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DESAFÍOS PARA LOS INVERSIONISTAS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5329" y="1700808"/>
            <a:ext cx="8424936" cy="3069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47650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Reconocer Impactos Significativos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Trasparentar los impactos significativos de los proyectos y centrar en ellos el análisis, tomando medidas de mitigación adecuadas desde el diseño.</a:t>
            </a:r>
          </a:p>
          <a:p>
            <a:pPr marL="247650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Relación temprana con las comunidades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Desinformación genera temor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Acercarse de manera previa genera clima de “buen vecino”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Apoyar a comunidades. Si a las comunidades les va bien, al proyecto le irá bien</a:t>
            </a:r>
          </a:p>
          <a:p>
            <a:pPr marL="247650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Tener equipos internos de calidad</a:t>
            </a: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 que revisen calidad de estudios de consultores e impongan a ellos los dos criterios indicados anteriormente</a:t>
            </a:r>
          </a:p>
        </p:txBody>
      </p:sp>
    </p:spTree>
    <p:extLst>
      <p:ext uri="{BB962C8B-B14F-4D97-AF65-F5344CB8AC3E}">
        <p14:creationId xmlns:p14="http://schemas.microsoft.com/office/powerpoint/2010/main" val="3688700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23528" y="548680"/>
            <a:ext cx="7776864" cy="692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DESAFÍOS PARA LOS CONSULTORES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1556792"/>
            <a:ext cx="8424936" cy="40776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47650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Mejorar procedimientos internos</a:t>
            </a: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 (Es usual encontrar desprolijidad en los EIAs)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Citar información sin indicar la fuente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Presentar información contradictoria en distintas secciones del EIAs.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Utilización de ecuaciones de manera errada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Presentar modelos y no entregar el análisis de los parámetros de entrada utilizados, ni mucho menos análisis de sensibilidad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Mejorar procesos de levantamiento de información de línea base</a:t>
            </a:r>
          </a:p>
          <a:p>
            <a:pPr marL="1162050" lvl="2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Más trabajo en terreno y entrega de dicha información de manera sistematizada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Entre otros…</a:t>
            </a:r>
          </a:p>
          <a:p>
            <a:pPr marL="247650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Asegurar que en sus EIAs se reconozcan los impactos significativos y se discuta sobre las medidas de mitigación, reparación o compensación</a:t>
            </a:r>
          </a:p>
        </p:txBody>
      </p:sp>
    </p:spTree>
    <p:extLst>
      <p:ext uri="{BB962C8B-B14F-4D97-AF65-F5344CB8AC3E}">
        <p14:creationId xmlns:p14="http://schemas.microsoft.com/office/powerpoint/2010/main" val="1839325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6077" y="764704"/>
            <a:ext cx="7776864" cy="692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DESAFÍOS PARA LAS COMUNIDADES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1988840"/>
            <a:ext cx="8424936" cy="2781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47650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Aprovechar las instancias de participación y consulta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Genera mayor entendimiento y capacidad de gestión en las comunidades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En el caso de inversionistas que tengan preocupación real por las comunidades, permite maximizar el aporte a la comunidad generando valor compartido.</a:t>
            </a:r>
          </a:p>
          <a:p>
            <a:pPr marL="247650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Utilizar los mecanismos formales e institucionales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Observaciones en Participación Ambiental Ciudadana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Reclamaciones en caso que no hayan sido debidamente consideradas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Tribunales de justicia</a:t>
            </a:r>
            <a:endParaRPr lang="es-ES" sz="1400" dirty="0" smtClean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81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39552" y="377926"/>
            <a:ext cx="7559675" cy="692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MATERIAS A TRATAR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39552" y="1151508"/>
            <a:ext cx="7776864" cy="47977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247650">
              <a:spcBef>
                <a:spcPts val="5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b="1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SEIA Chileno</a:t>
            </a:r>
          </a:p>
          <a:p>
            <a:pPr marL="990600" lvl="1" indent="-247650">
              <a:spcBef>
                <a:spcPts val="5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Funcionamiento</a:t>
            </a:r>
          </a:p>
          <a:p>
            <a:pPr marL="990600" lvl="1" indent="-247650">
              <a:spcBef>
                <a:spcPts val="5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Fortalezas y Desafíos</a:t>
            </a:r>
            <a:endParaRPr lang="es-ES" dirty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  <a:p>
            <a:pPr marL="533400" indent="-247650">
              <a:spcBef>
                <a:spcPts val="5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b="1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Algunos antecedentes Internacionales</a:t>
            </a:r>
          </a:p>
          <a:p>
            <a:pPr marL="990600" lvl="1" indent="-247650">
              <a:spcBef>
                <a:spcPts val="5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EIA  ¿Técnico o Político?</a:t>
            </a:r>
          </a:p>
          <a:p>
            <a:pPr marL="990600" lvl="1" indent="-247650">
              <a:spcBef>
                <a:spcPts val="5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Calidad Medidas Mitigación/Reparación/Compensación</a:t>
            </a:r>
            <a:endParaRPr lang="es-ES" dirty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  <a:p>
            <a:pPr marL="533400" indent="-247650">
              <a:spcBef>
                <a:spcPts val="5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b="1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Desafíos de EIA en Chile</a:t>
            </a:r>
          </a:p>
          <a:p>
            <a:pPr marL="990600" lvl="1" indent="-247650">
              <a:spcBef>
                <a:spcPts val="5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Desafíos para el Servicio de Evaluación Ambiental</a:t>
            </a:r>
            <a:endParaRPr lang="es-ES" sz="1400" dirty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  <a:p>
            <a:pPr marL="990600" lvl="1" indent="-247650">
              <a:spcBef>
                <a:spcPts val="5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Desafíos para los Inversionistas</a:t>
            </a:r>
          </a:p>
          <a:p>
            <a:pPr marL="990600" lvl="1" indent="-247650">
              <a:spcBef>
                <a:spcPts val="5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Desafíos para los Consultores</a:t>
            </a:r>
          </a:p>
          <a:p>
            <a:pPr marL="990600" lvl="1" indent="-247650">
              <a:spcBef>
                <a:spcPts val="5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Desafíos para las Comunidades</a:t>
            </a:r>
          </a:p>
          <a:p>
            <a:pPr marL="990600" lvl="1" indent="-247650">
              <a:spcBef>
                <a:spcPts val="5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Desafíos para las Autoridades Sectoriales</a:t>
            </a:r>
          </a:p>
          <a:p>
            <a:pPr marL="533400" indent="-247650">
              <a:spcBef>
                <a:spcPts val="5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b="1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¿Cómo ha abordado alguno de los desafíos el SEA?</a:t>
            </a:r>
          </a:p>
          <a:p>
            <a:pPr marL="533400" indent="-247650">
              <a:spcBef>
                <a:spcPts val="5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b="1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Posibles horizontes </a:t>
            </a:r>
          </a:p>
        </p:txBody>
      </p:sp>
    </p:spTree>
    <p:extLst>
      <p:ext uri="{BB962C8B-B14F-4D97-AF65-F5344CB8AC3E}">
        <p14:creationId xmlns:p14="http://schemas.microsoft.com/office/powerpoint/2010/main" val="390639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95536" y="620688"/>
            <a:ext cx="7776864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DESAFÍOS PARA LAS AUTORIDADES SECTORIALES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5536" y="1700808"/>
            <a:ext cx="8424936" cy="3501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47650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Centrar el análisis en el corazón del instrumento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¿Están los antecedentes necesarios para determinar cuáles serán los impactos significativos?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Una vez determinados ¿están claramente identificadas las medidas de mitigación, compensación o reparación y el plan de seguimiento?</a:t>
            </a:r>
          </a:p>
          <a:p>
            <a:pPr marL="247650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Respecto a cumplimiento normativo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Se debe verificar que no exista incumplimiento, que estén dadas las condiciones para un cumplimiento futuro.</a:t>
            </a:r>
          </a:p>
          <a:p>
            <a:pPr marL="247650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Aportar la información técnica de modo que la Comisión de Evaluación pueda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Determinar si hay o no impactos significativos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En caso de generarse han sido bien mitigados, reparados o compensados.</a:t>
            </a:r>
          </a:p>
        </p:txBody>
      </p:sp>
    </p:spTree>
    <p:extLst>
      <p:ext uri="{BB962C8B-B14F-4D97-AF65-F5344CB8AC3E}">
        <p14:creationId xmlns:p14="http://schemas.microsoft.com/office/powerpoint/2010/main" val="2159923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90594" y="280633"/>
            <a:ext cx="6912768" cy="90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¿CÓMO HA ABORADO DESAFÍOS EL SEA?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5536" y="1198609"/>
            <a:ext cx="8424936" cy="184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47650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Desarrollo de guías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Se trabaja con los servicios con competencias en la materia a tratar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Se contrata un equipo para que realice el insumo técnico para la elaboración de la guía.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Se realiza revisión externa por parte de Academia de Ciencia u otro órgano afín a la materia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600" dirty="0" smtClean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96" y="3068960"/>
            <a:ext cx="4572000" cy="3429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055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22" y="886334"/>
            <a:ext cx="7796163" cy="549536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7308304" y="4178697"/>
            <a:ext cx="576066" cy="762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7236296" y="3717032"/>
            <a:ext cx="1751327" cy="461665"/>
          </a:xfrm>
          <a:prstGeom prst="rect">
            <a:avLst/>
          </a:prstGeom>
          <a:solidFill>
            <a:srgbClr val="FF0000"/>
          </a:solidFill>
          <a:ln w="2222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Riesgo para la salud de la población</a:t>
            </a:r>
            <a:endParaRPr lang="es-CL" sz="1200" b="1" dirty="0"/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251520" y="2564904"/>
            <a:ext cx="867258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-17198" y="4077072"/>
            <a:ext cx="1874327" cy="646331"/>
          </a:xfrm>
          <a:prstGeom prst="rect">
            <a:avLst/>
          </a:prstGeom>
          <a:noFill/>
          <a:ln w="22225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Guía de Permisos Ambientales Sectoriales (PAS)</a:t>
            </a:r>
            <a:endParaRPr lang="es-CL" sz="1200" b="1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2195736" y="655150"/>
            <a:ext cx="936104" cy="5416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35496" y="46365"/>
            <a:ext cx="4608512" cy="646331"/>
          </a:xfrm>
          <a:prstGeom prst="rect">
            <a:avLst/>
          </a:prstGeom>
          <a:solidFill>
            <a:srgbClr val="FF0000"/>
          </a:solidFill>
          <a:ln w="2222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Desarrollo Minero de Petróleo y Gas</a:t>
            </a:r>
          </a:p>
          <a:p>
            <a:r>
              <a:rPr lang="es-CL" sz="1200" b="1" dirty="0" smtClean="0"/>
              <a:t>Generación Eléctrica: </a:t>
            </a:r>
          </a:p>
          <a:p>
            <a:pPr marL="269875"/>
            <a:r>
              <a:rPr lang="es-CL" sz="1200" dirty="0" smtClean="0"/>
              <a:t>Geotérmica, Biomasa y biogás, Eólica, Hidráulicas &lt; 20 MW</a:t>
            </a:r>
            <a:endParaRPr lang="es-CL" sz="12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220073" y="55657"/>
            <a:ext cx="2016224" cy="276999"/>
          </a:xfrm>
          <a:prstGeom prst="rect">
            <a:avLst/>
          </a:prstGeom>
          <a:solidFill>
            <a:srgbClr val="FF0000"/>
          </a:solidFill>
          <a:ln w="2222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Modelación atmosférica</a:t>
            </a:r>
            <a:endParaRPr lang="es-CL" sz="1200" dirty="0"/>
          </a:p>
        </p:txBody>
      </p:sp>
      <p:cxnSp>
        <p:nvCxnSpPr>
          <p:cNvPr id="19" name="18 Conector recto de flecha"/>
          <p:cNvCxnSpPr>
            <a:stCxn id="18" idx="2"/>
          </p:cNvCxnSpPr>
          <p:nvPr/>
        </p:nvCxnSpPr>
        <p:spPr>
          <a:xfrm>
            <a:off x="6228185" y="332656"/>
            <a:ext cx="778155" cy="56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7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07504" y="0"/>
            <a:ext cx="745217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GUIA DESCRIPCIÓN PROYECTO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4252"/>
            <a:ext cx="3513137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12379"/>
            <a:ext cx="381793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21" y="3573016"/>
            <a:ext cx="4168775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2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1052736"/>
            <a:ext cx="8424936" cy="4581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376092"/>
              </a:buClr>
              <a:buFont typeface="+mj-lt"/>
              <a:buAutoNum type="arabicPeriod" startAt="2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Propuesta Reglamentaria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Propuesta Reglamentaria con participación inédita en el país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Mejora los criterios para determinar procedencia de EIA/DIA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Sistematiza y ordena la forma de presentar la línea base (asociada a principales impactos)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600" dirty="0" smtClean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23528" y="144016"/>
            <a:ext cx="6912768" cy="90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¿CÓMO HA ABORADO DESAFÍOS EL SEA?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827584" y="2817748"/>
            <a:ext cx="3576488" cy="1298619"/>
            <a:chOff x="2940050" y="2745752"/>
            <a:chExt cx="3263900" cy="1366508"/>
          </a:xfrm>
        </p:grpSpPr>
        <p:grpSp>
          <p:nvGrpSpPr>
            <p:cNvPr id="4" name="3 Grupo"/>
            <p:cNvGrpSpPr>
              <a:grpSpLocks noRot="1"/>
            </p:cNvGrpSpPr>
            <p:nvPr/>
          </p:nvGrpSpPr>
          <p:grpSpPr bwMode="auto">
            <a:xfrm>
              <a:off x="2940050" y="2745752"/>
              <a:ext cx="3263900" cy="1173483"/>
              <a:chOff x="1610" y="2931"/>
              <a:chExt cx="2056" cy="739"/>
            </a:xfrm>
          </p:grpSpPr>
          <p:sp>
            <p:nvSpPr>
              <p:cNvPr id="15" name="Rectangle 3"/>
              <p:cNvSpPr>
                <a:spLocks noChangeArrowheads="1"/>
              </p:cNvSpPr>
              <p:nvPr/>
            </p:nvSpPr>
            <p:spPr bwMode="auto">
              <a:xfrm>
                <a:off x="1610" y="2931"/>
                <a:ext cx="1424" cy="106"/>
              </a:xfrm>
              <a:prstGeom prst="rect">
                <a:avLst/>
              </a:prstGeom>
              <a:solidFill>
                <a:srgbClr val="E9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620" tIns="7620" rIns="7620" bIns="0" anchor="b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1100" b="1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Sector Social</a:t>
                </a:r>
                <a:endParaRPr lang="es-CL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3034" y="2931"/>
                <a:ext cx="632" cy="106"/>
              </a:xfrm>
              <a:prstGeom prst="rect">
                <a:avLst/>
              </a:prstGeom>
              <a:solidFill>
                <a:srgbClr val="E9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620" tIns="7620" rIns="7620" bIns="0" anchor="b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1100" b="1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Observaciones </a:t>
                </a:r>
                <a:endParaRPr lang="es-CL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610" y="3037"/>
                <a:ext cx="1424" cy="105"/>
              </a:xfrm>
              <a:prstGeom prst="rect">
                <a:avLst/>
              </a:prstGeom>
              <a:solidFill>
                <a:srgbClr val="E9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620" tIns="7620" rIns="7620" bIns="0" anchor="b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11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Organismo con </a:t>
                </a:r>
                <a:r>
                  <a:rPr lang="es-CL" sz="1100" dirty="0" smtClean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competencia </a:t>
                </a:r>
                <a:r>
                  <a:rPr lang="es-CL" sz="11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ambiental</a:t>
                </a:r>
                <a:endParaRPr lang="es-CL" sz="1100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3034" y="3037"/>
                <a:ext cx="632" cy="105"/>
              </a:xfrm>
              <a:prstGeom prst="rect">
                <a:avLst/>
              </a:prstGeom>
              <a:solidFill>
                <a:srgbClr val="E9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620" tIns="7620" rIns="7620" bIns="0" anchor="b" anchorCtr="0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864</a:t>
                </a:r>
                <a:endParaRPr lang="es-CL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610" y="3142"/>
                <a:ext cx="1424" cy="106"/>
              </a:xfrm>
              <a:prstGeom prst="rect">
                <a:avLst/>
              </a:prstGeom>
              <a:solidFill>
                <a:srgbClr val="E9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620" tIns="7620" rIns="7620" bIns="0" anchor="b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Empresariado</a:t>
                </a:r>
                <a:endParaRPr lang="es-CL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3034" y="3142"/>
                <a:ext cx="632" cy="106"/>
              </a:xfrm>
              <a:prstGeom prst="rect">
                <a:avLst/>
              </a:prstGeom>
              <a:solidFill>
                <a:srgbClr val="E9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620" tIns="7620" rIns="7620" bIns="0" anchor="b" anchorCtr="0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700</a:t>
                </a:r>
                <a:endParaRPr lang="es-CL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1610" y="3248"/>
                <a:ext cx="1424" cy="105"/>
              </a:xfrm>
              <a:prstGeom prst="rect">
                <a:avLst/>
              </a:prstGeom>
              <a:solidFill>
                <a:srgbClr val="E9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620" tIns="7620" rIns="7620" bIns="0" anchor="b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Consultor(a)</a:t>
                </a:r>
                <a:endParaRPr lang="es-CL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3034" y="3248"/>
                <a:ext cx="632" cy="105"/>
              </a:xfrm>
              <a:prstGeom prst="rect">
                <a:avLst/>
              </a:prstGeom>
              <a:solidFill>
                <a:srgbClr val="E9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620" tIns="7620" rIns="7620" bIns="0" anchor="b" anchorCtr="0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389</a:t>
                </a:r>
                <a:endParaRPr lang="es-CL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1610" y="3353"/>
                <a:ext cx="1424" cy="106"/>
              </a:xfrm>
              <a:prstGeom prst="rect">
                <a:avLst/>
              </a:prstGeom>
              <a:solidFill>
                <a:srgbClr val="E9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620" tIns="7620" rIns="7620" bIns="0" anchor="b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Ciudadanía</a:t>
                </a:r>
                <a:endParaRPr lang="es-CL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4" name="Rectangle 12"/>
              <p:cNvSpPr>
                <a:spLocks noChangeArrowheads="1"/>
              </p:cNvSpPr>
              <p:nvPr/>
            </p:nvSpPr>
            <p:spPr bwMode="auto">
              <a:xfrm>
                <a:off x="3034" y="3353"/>
                <a:ext cx="632" cy="106"/>
              </a:xfrm>
              <a:prstGeom prst="rect">
                <a:avLst/>
              </a:prstGeom>
              <a:solidFill>
                <a:srgbClr val="E9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620" tIns="7620" rIns="7620" bIns="0" anchor="b" anchorCtr="0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345</a:t>
                </a:r>
                <a:endParaRPr lang="es-CL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1610" y="3459"/>
                <a:ext cx="1424" cy="106"/>
              </a:xfrm>
              <a:prstGeom prst="rect">
                <a:avLst/>
              </a:prstGeom>
              <a:solidFill>
                <a:srgbClr val="E9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620" tIns="7620" rIns="7620" bIns="0" anchor="b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Academia</a:t>
                </a:r>
                <a:endParaRPr lang="es-CL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3034" y="3459"/>
                <a:ext cx="632" cy="106"/>
              </a:xfrm>
              <a:prstGeom prst="rect">
                <a:avLst/>
              </a:prstGeom>
              <a:solidFill>
                <a:srgbClr val="E9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620" tIns="7620" rIns="7620" bIns="0" anchor="b" anchorCtr="0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211</a:t>
                </a:r>
                <a:endParaRPr lang="es-CL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1610" y="3565"/>
                <a:ext cx="1424" cy="105"/>
              </a:xfrm>
              <a:prstGeom prst="rect">
                <a:avLst/>
              </a:prstGeom>
              <a:solidFill>
                <a:srgbClr val="E9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620" tIns="7620" rIns="7620" bIns="0" anchor="b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ONG</a:t>
                </a:r>
                <a:endParaRPr lang="es-CL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3034" y="3565"/>
                <a:ext cx="632" cy="105"/>
              </a:xfrm>
              <a:prstGeom prst="rect">
                <a:avLst/>
              </a:prstGeom>
              <a:solidFill>
                <a:srgbClr val="E9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620" tIns="7620" rIns="7620" bIns="0" anchor="b" anchorCtr="0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138</a:t>
                </a:r>
                <a:endParaRPr lang="es-CL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29" name="Line 17"/>
              <p:cNvCxnSpPr/>
              <p:nvPr/>
            </p:nvCxnSpPr>
            <p:spPr bwMode="auto">
              <a:xfrm>
                <a:off x="3034" y="2931"/>
                <a:ext cx="0" cy="7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Line 18"/>
              <p:cNvCxnSpPr/>
              <p:nvPr/>
            </p:nvCxnSpPr>
            <p:spPr bwMode="auto">
              <a:xfrm>
                <a:off x="1610" y="3037"/>
                <a:ext cx="205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Line 19"/>
              <p:cNvCxnSpPr/>
              <p:nvPr/>
            </p:nvCxnSpPr>
            <p:spPr bwMode="auto">
              <a:xfrm>
                <a:off x="1610" y="3142"/>
                <a:ext cx="205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Line 20"/>
              <p:cNvCxnSpPr/>
              <p:nvPr/>
            </p:nvCxnSpPr>
            <p:spPr bwMode="auto">
              <a:xfrm>
                <a:off x="1610" y="3248"/>
                <a:ext cx="205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Line 21"/>
              <p:cNvCxnSpPr/>
              <p:nvPr/>
            </p:nvCxnSpPr>
            <p:spPr bwMode="auto">
              <a:xfrm>
                <a:off x="1610" y="3353"/>
                <a:ext cx="205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Line 22"/>
              <p:cNvCxnSpPr/>
              <p:nvPr/>
            </p:nvCxnSpPr>
            <p:spPr bwMode="auto">
              <a:xfrm>
                <a:off x="1610" y="3459"/>
                <a:ext cx="205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Line 23"/>
              <p:cNvCxnSpPr/>
              <p:nvPr/>
            </p:nvCxnSpPr>
            <p:spPr bwMode="auto">
              <a:xfrm>
                <a:off x="1610" y="3565"/>
                <a:ext cx="205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Line 24"/>
              <p:cNvCxnSpPr/>
              <p:nvPr/>
            </p:nvCxnSpPr>
            <p:spPr bwMode="auto">
              <a:xfrm>
                <a:off x="1610" y="2931"/>
                <a:ext cx="0" cy="7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Line 25"/>
              <p:cNvCxnSpPr/>
              <p:nvPr/>
            </p:nvCxnSpPr>
            <p:spPr bwMode="auto">
              <a:xfrm>
                <a:off x="3666" y="2931"/>
                <a:ext cx="0" cy="7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Line 26"/>
              <p:cNvCxnSpPr/>
              <p:nvPr/>
            </p:nvCxnSpPr>
            <p:spPr bwMode="auto">
              <a:xfrm>
                <a:off x="1610" y="2931"/>
                <a:ext cx="205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Line 27"/>
              <p:cNvCxnSpPr/>
              <p:nvPr/>
            </p:nvCxnSpPr>
            <p:spPr bwMode="auto">
              <a:xfrm>
                <a:off x="1610" y="3670"/>
                <a:ext cx="205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5 Grupo"/>
            <p:cNvGrpSpPr>
              <a:grpSpLocks noRot="1"/>
            </p:cNvGrpSpPr>
            <p:nvPr/>
          </p:nvGrpSpPr>
          <p:grpSpPr bwMode="auto">
            <a:xfrm>
              <a:off x="2940050" y="3943350"/>
              <a:ext cx="3263900" cy="168910"/>
              <a:chOff x="1610" y="3929"/>
              <a:chExt cx="2056" cy="106"/>
            </a:xfrm>
          </p:grpSpPr>
          <p:sp>
            <p:nvSpPr>
              <p:cNvPr id="8" name="Rectangle 29"/>
              <p:cNvSpPr>
                <a:spLocks noChangeArrowheads="1"/>
              </p:cNvSpPr>
              <p:nvPr/>
            </p:nvSpPr>
            <p:spPr bwMode="auto">
              <a:xfrm>
                <a:off x="1610" y="3929"/>
                <a:ext cx="1424" cy="106"/>
              </a:xfrm>
              <a:prstGeom prst="rect">
                <a:avLst/>
              </a:prstGeom>
              <a:solidFill>
                <a:srgbClr val="E9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620" tIns="7620" rIns="7620" bIns="0" anchor="b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1100" b="1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Total</a:t>
                </a:r>
                <a:endParaRPr lang="es-CL" sz="1100" b="1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" name="Rectangle 30"/>
              <p:cNvSpPr>
                <a:spLocks noChangeArrowheads="1"/>
              </p:cNvSpPr>
              <p:nvPr/>
            </p:nvSpPr>
            <p:spPr bwMode="auto">
              <a:xfrm>
                <a:off x="3034" y="3929"/>
                <a:ext cx="632" cy="106"/>
              </a:xfrm>
              <a:prstGeom prst="rect">
                <a:avLst/>
              </a:prstGeom>
              <a:solidFill>
                <a:srgbClr val="E9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620" tIns="7620" rIns="7620" bIns="0" anchor="b" anchorCtr="0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sz="1100" b="1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Calibri"/>
                  </a:rPr>
                  <a:t>2647</a:t>
                </a:r>
                <a:endParaRPr lang="es-CL" sz="1100" b="1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0" name="Line 31"/>
              <p:cNvCxnSpPr/>
              <p:nvPr/>
            </p:nvCxnSpPr>
            <p:spPr bwMode="auto">
              <a:xfrm>
                <a:off x="3034" y="3929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Line 32"/>
              <p:cNvCxnSpPr/>
              <p:nvPr/>
            </p:nvCxnSpPr>
            <p:spPr bwMode="auto">
              <a:xfrm>
                <a:off x="1610" y="3929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Line 33"/>
              <p:cNvCxnSpPr/>
              <p:nvPr/>
            </p:nvCxnSpPr>
            <p:spPr bwMode="auto">
              <a:xfrm>
                <a:off x="3666" y="3929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Line 34"/>
              <p:cNvCxnSpPr/>
              <p:nvPr/>
            </p:nvCxnSpPr>
            <p:spPr bwMode="auto">
              <a:xfrm>
                <a:off x="1610" y="3929"/>
                <a:ext cx="205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Line 35"/>
              <p:cNvCxnSpPr/>
              <p:nvPr/>
            </p:nvCxnSpPr>
            <p:spPr bwMode="auto">
              <a:xfrm>
                <a:off x="1610" y="4035"/>
                <a:ext cx="205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5430588" y="5445224"/>
            <a:ext cx="3101852" cy="864096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436688" indent="-1436688" eaLnBrk="0" hangingPunct="0">
              <a:tabLst>
                <a:tab pos="1343025" algn="l"/>
                <a:tab pos="1790700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tabLst>
                <a:tab pos="1343025" algn="l"/>
                <a:tab pos="1790700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tabLst>
                <a:tab pos="1343025" algn="l"/>
                <a:tab pos="1790700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tabLst>
                <a:tab pos="1343025" algn="l"/>
                <a:tab pos="1790700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tabLst>
                <a:tab pos="1343025" algn="l"/>
                <a:tab pos="1790700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l"/>
                <a:tab pos="1790700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l"/>
                <a:tab pos="1790700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l"/>
                <a:tab pos="1790700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l"/>
                <a:tab pos="1790700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eaLnBrk="1" hangingPunct="1">
              <a:spcBef>
                <a:spcPts val="0"/>
              </a:spcBef>
              <a:buClr>
                <a:srgbClr val="376092"/>
              </a:buClr>
              <a:tabLst>
                <a:tab pos="896938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05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Artículo 3:	Ingreso al SEIA</a:t>
            </a:r>
          </a:p>
          <a:p>
            <a:pPr marL="0" eaLnBrk="1" hangingPunct="1">
              <a:spcBef>
                <a:spcPts val="0"/>
              </a:spcBef>
              <a:buClr>
                <a:srgbClr val="376092"/>
              </a:buClr>
              <a:tabLst>
                <a:tab pos="896938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05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Artículo </a:t>
            </a:r>
            <a:r>
              <a:rPr lang="es-ES" sz="105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s-ES" sz="105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	Definiciones</a:t>
            </a:r>
            <a:endParaRPr lang="es-ES" sz="105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eaLnBrk="1" hangingPunct="1">
              <a:spcBef>
                <a:spcPts val="0"/>
              </a:spcBef>
              <a:buClr>
                <a:srgbClr val="376092"/>
              </a:buClr>
              <a:tabLst>
                <a:tab pos="896938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05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Artículo </a:t>
            </a:r>
            <a:r>
              <a:rPr lang="es-ES" sz="105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17</a:t>
            </a:r>
            <a:r>
              <a:rPr lang="es-ES" sz="105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	Contenido </a:t>
            </a:r>
            <a:r>
              <a:rPr lang="es-ES" sz="105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 los EIAs.</a:t>
            </a:r>
          </a:p>
          <a:p>
            <a:pPr marL="0" eaLnBrk="1" hangingPunct="1">
              <a:spcBef>
                <a:spcPts val="0"/>
              </a:spcBef>
              <a:buClr>
                <a:srgbClr val="376092"/>
              </a:buClr>
              <a:tabLst>
                <a:tab pos="896938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05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Artículo 5 al 9</a:t>
            </a:r>
            <a:r>
              <a:rPr lang="es-ES" sz="105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	Criterio </a:t>
            </a:r>
            <a:r>
              <a:rPr lang="es-ES" sz="105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 afectación significativa.</a:t>
            </a:r>
          </a:p>
          <a:p>
            <a:pPr marL="0" eaLnBrk="1" hangingPunct="1">
              <a:spcBef>
                <a:spcPts val="0"/>
              </a:spcBef>
              <a:buClr>
                <a:srgbClr val="376092"/>
              </a:buClr>
              <a:tabLst>
                <a:tab pos="896938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05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Artículo 19</a:t>
            </a:r>
            <a:r>
              <a:rPr lang="es-ES" sz="105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	Contenido </a:t>
            </a:r>
            <a:r>
              <a:rPr lang="es-ES" sz="105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mínimo de las </a:t>
            </a:r>
            <a:r>
              <a:rPr lang="es-ES" sz="105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DIAs</a:t>
            </a:r>
            <a:r>
              <a:rPr lang="es-ES" sz="105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73107"/>
            <a:ext cx="3929358" cy="246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83" y="2377816"/>
            <a:ext cx="3704781" cy="301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070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1052736"/>
            <a:ext cx="4320480" cy="41495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376092"/>
              </a:buClr>
              <a:buFont typeface="+mj-lt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IA (EIA, HIA, SIA)</a:t>
            </a:r>
            <a:endParaRPr lang="es-ES" sz="1600" dirty="0" smtClean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600" dirty="0" smtClean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07504" y="0"/>
            <a:ext cx="6912768" cy="90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POSIBLES HORIZONTES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grpSp>
        <p:nvGrpSpPr>
          <p:cNvPr id="49" name="48 Grupo"/>
          <p:cNvGrpSpPr/>
          <p:nvPr/>
        </p:nvGrpSpPr>
        <p:grpSpPr>
          <a:xfrm>
            <a:off x="755575" y="1340768"/>
            <a:ext cx="3780421" cy="3744416"/>
            <a:chOff x="755575" y="908720"/>
            <a:chExt cx="3780421" cy="3744416"/>
          </a:xfrm>
        </p:grpSpPr>
        <p:sp>
          <p:nvSpPr>
            <p:cNvPr id="43" name="42 Elipse"/>
            <p:cNvSpPr/>
            <p:nvPr/>
          </p:nvSpPr>
          <p:spPr>
            <a:xfrm>
              <a:off x="755575" y="908720"/>
              <a:ext cx="3780421" cy="3744416"/>
            </a:xfrm>
            <a:prstGeom prst="ellipse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endParaRPr lang="es-CL" sz="40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3" name="2 Grupo"/>
            <p:cNvGrpSpPr/>
            <p:nvPr/>
          </p:nvGrpSpPr>
          <p:grpSpPr>
            <a:xfrm>
              <a:off x="1043608" y="1399702"/>
              <a:ext cx="3319562" cy="3183255"/>
              <a:chOff x="1544067" y="2244551"/>
              <a:chExt cx="3319562" cy="3183255"/>
            </a:xfrm>
          </p:grpSpPr>
          <p:sp>
            <p:nvSpPr>
              <p:cNvPr id="44" name="43 Elipse"/>
              <p:cNvSpPr/>
              <p:nvPr/>
            </p:nvSpPr>
            <p:spPr>
              <a:xfrm>
                <a:off x="1544067" y="2244551"/>
                <a:ext cx="1659781" cy="1688505"/>
              </a:xfrm>
              <a:prstGeom prst="ellipse">
                <a:avLst/>
              </a:pr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MX" sz="1500" b="1" dirty="0">
                    <a:solidFill>
                      <a:schemeClr val="tx1"/>
                    </a:solidFill>
                  </a:rPr>
                  <a:t>EIA</a:t>
                </a:r>
                <a:endParaRPr lang="es-CL" sz="15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es-CL" sz="1500" b="1" dirty="0">
                    <a:solidFill>
                      <a:schemeClr val="tx1"/>
                    </a:solidFill>
                  </a:rPr>
                  <a:t>AMBIENTAL</a:t>
                </a:r>
              </a:p>
              <a:p>
                <a:pPr algn="ctr">
                  <a:defRPr/>
                </a:pPr>
                <a:r>
                  <a:rPr lang="es-CL" sz="150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s-CL" sz="1200" b="1" dirty="0">
                    <a:solidFill>
                      <a:schemeClr val="tx1"/>
                    </a:solidFill>
                  </a:rPr>
                  <a:t>Especial atención en los ecosistemas con valor ambiental</a:t>
                </a:r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3203848" y="2316559"/>
                <a:ext cx="1659781" cy="1688505"/>
              </a:xfrm>
              <a:prstGeom prst="ellipse">
                <a:avLst/>
              </a:prstGeom>
              <a:solidFill>
                <a:srgbClr val="FF33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MX" sz="1500" b="1" dirty="0">
                    <a:solidFill>
                      <a:schemeClr val="tx1"/>
                    </a:solidFill>
                  </a:rPr>
                  <a:t>HIA</a:t>
                </a:r>
                <a:endParaRPr lang="es-CL" sz="15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es-CL" sz="1500" b="1" dirty="0">
                    <a:solidFill>
                      <a:schemeClr val="tx1"/>
                    </a:solidFill>
                  </a:rPr>
                  <a:t>SALUD</a:t>
                </a:r>
              </a:p>
              <a:p>
                <a:pPr algn="ctr">
                  <a:defRPr/>
                </a:pPr>
                <a:r>
                  <a:rPr lang="es-CL" sz="1200" b="1" dirty="0" smtClean="0">
                    <a:solidFill>
                      <a:schemeClr val="tx1"/>
                    </a:solidFill>
                  </a:rPr>
                  <a:t>Especial </a:t>
                </a:r>
                <a:r>
                  <a:rPr lang="es-CL" sz="1200" b="1" dirty="0">
                    <a:solidFill>
                      <a:schemeClr val="tx1"/>
                    </a:solidFill>
                  </a:rPr>
                  <a:t>atención la salud de la población y distribución de impactos</a:t>
                </a:r>
                <a:endParaRPr lang="es-CL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45 Elipse"/>
              <p:cNvSpPr/>
              <p:nvPr/>
            </p:nvSpPr>
            <p:spPr>
              <a:xfrm>
                <a:off x="2293871" y="3738108"/>
                <a:ext cx="1659781" cy="168969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5400000" scaled="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MX" sz="1500" b="1" dirty="0">
                    <a:solidFill>
                      <a:schemeClr val="tx1"/>
                    </a:solidFill>
                  </a:rPr>
                  <a:t>SIA</a:t>
                </a:r>
                <a:endParaRPr lang="es-CL" sz="15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es-CL" sz="1500" b="1" dirty="0">
                    <a:solidFill>
                      <a:schemeClr val="tx1"/>
                    </a:solidFill>
                  </a:rPr>
                  <a:t>SOCIAL </a:t>
                </a:r>
              </a:p>
              <a:p>
                <a:pPr algn="ctr">
                  <a:defRPr/>
                </a:pPr>
                <a:r>
                  <a:rPr lang="es-CL" sz="1200" b="1" dirty="0" smtClean="0">
                    <a:solidFill>
                      <a:schemeClr val="tx1"/>
                    </a:solidFill>
                  </a:rPr>
                  <a:t>Especial </a:t>
                </a:r>
                <a:r>
                  <a:rPr lang="es-CL" sz="1200" b="1" dirty="0">
                    <a:solidFill>
                      <a:schemeClr val="tx1"/>
                    </a:solidFill>
                  </a:rPr>
                  <a:t>atención en </a:t>
                </a:r>
                <a:r>
                  <a:rPr lang="es-CL" sz="1200" b="1" dirty="0" smtClean="0">
                    <a:solidFill>
                      <a:schemeClr val="tx1"/>
                    </a:solidFill>
                  </a:rPr>
                  <a:t>segmentos vulnerables</a:t>
                </a:r>
                <a:endParaRPr lang="es-CL" sz="12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528721" y="1340768"/>
            <a:ext cx="4424779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47650" indent="-247650" eaLnBrk="0" hangingPunct="0"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04850" indent="-247650" eaLnBrk="0" hangingPunct="0"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indent="0" eaLnBrk="1" hangingPunct="1">
              <a:spcBef>
                <a:spcPts val="600"/>
              </a:spcBef>
              <a:buClr>
                <a:srgbClr val="376092"/>
              </a:buClr>
            </a:pPr>
            <a:r>
              <a:rPr lang="es-ES" sz="1400" u="sng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Chile adopta modelo </a:t>
            </a:r>
            <a:r>
              <a:rPr lang="es-ES" sz="1400" u="sng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integrado (IA)</a:t>
            </a:r>
            <a:endParaRPr lang="es-ES" sz="1400" u="sng" dirty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357188" lvl="1" indent="-174625" eaLnBrk="1" hangingPunct="1">
              <a:spcBef>
                <a:spcPts val="600"/>
              </a:spcBef>
              <a:buClr>
                <a:srgbClr val="376092"/>
              </a:buClr>
              <a:buFont typeface="Arial" pitchFamily="34" charset="0"/>
              <a:buChar char="•"/>
              <a:tabLst>
                <a:tab pos="3571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u="sng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EIA</a:t>
            </a:r>
            <a:r>
              <a:rPr lang="es-ES" sz="1400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: 11 letras b) y d)</a:t>
            </a:r>
          </a:p>
          <a:p>
            <a:pPr marL="357188" lvl="1" indent="-174625" eaLnBrk="1" hangingPunct="1">
              <a:spcBef>
                <a:spcPts val="600"/>
              </a:spcBef>
              <a:buClr>
                <a:srgbClr val="376092"/>
              </a:buClr>
              <a:buFont typeface="Arial" pitchFamily="34" charset="0"/>
              <a:buChar char="•"/>
              <a:tabLst>
                <a:tab pos="3571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u="sng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HIA</a:t>
            </a:r>
            <a:r>
              <a:rPr lang="es-ES" sz="1400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: 11 letra a)</a:t>
            </a:r>
          </a:p>
          <a:p>
            <a:pPr marL="357188" lvl="1" indent="-174625" eaLnBrk="1" hangingPunct="1">
              <a:spcBef>
                <a:spcPts val="600"/>
              </a:spcBef>
              <a:buClr>
                <a:srgbClr val="376092"/>
              </a:buClr>
              <a:buFont typeface="Arial" pitchFamily="34" charset="0"/>
              <a:buChar char="•"/>
              <a:tabLst>
                <a:tab pos="3571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u="sng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SIA</a:t>
            </a:r>
            <a:r>
              <a:rPr lang="es-ES" sz="1400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: 11 letras c), d) y e</a:t>
            </a:r>
            <a:r>
              <a:rPr lang="es-ES" sz="1400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357188" lvl="1" indent="-174625" eaLnBrk="1" hangingPunct="1">
              <a:spcBef>
                <a:spcPts val="600"/>
              </a:spcBef>
              <a:buClr>
                <a:srgbClr val="376092"/>
              </a:buClr>
              <a:tabLst>
                <a:tab pos="357188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+ </a:t>
            </a:r>
            <a:r>
              <a:rPr lang="es-ES" sz="14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Definición de medio ambiente amplia </a:t>
            </a:r>
            <a:r>
              <a:rPr lang="es-ES" sz="1400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(incluye elementos socioculturales)</a:t>
            </a:r>
            <a:endParaRPr lang="es-ES" sz="1400" dirty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4644008" y="3429000"/>
            <a:ext cx="4033837" cy="93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47650" indent="-247650" eaLnBrk="0" hangingPunct="0"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76092"/>
              </a:buClr>
              <a:buFont typeface="Arial" pitchFamily="34" charset="0"/>
              <a:buChar char="•"/>
            </a:pPr>
            <a:r>
              <a:rPr lang="es-ES" sz="1400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Según la literatura, el sistema integrado es el más eficaz y completo.</a:t>
            </a:r>
          </a:p>
          <a:p>
            <a:pPr eaLnBrk="1" hangingPunct="1">
              <a:spcBef>
                <a:spcPts val="600"/>
              </a:spcBef>
              <a:buClr>
                <a:srgbClr val="376092"/>
              </a:buClr>
              <a:buFont typeface="Arial" pitchFamily="34" charset="0"/>
              <a:buChar char="•"/>
            </a:pPr>
            <a:r>
              <a:rPr lang="es-ES" sz="1400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Administrativamente es menos burocrático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103082" y="5373215"/>
            <a:ext cx="8213334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solidFill>
                  <a:schemeClr val="tx2"/>
                </a:solidFill>
              </a:rPr>
              <a:t>Es de esperar…</a:t>
            </a:r>
          </a:p>
          <a:p>
            <a:pPr algn="just"/>
            <a:r>
              <a:rPr lang="es-CL" dirty="0" smtClean="0">
                <a:solidFill>
                  <a:schemeClr val="tx2"/>
                </a:solidFill>
              </a:rPr>
              <a:t>Al SEIA se le exigirá medidas de mitigación, </a:t>
            </a:r>
            <a:r>
              <a:rPr lang="es-CL" dirty="0">
                <a:solidFill>
                  <a:schemeClr val="tx2"/>
                </a:solidFill>
              </a:rPr>
              <a:t>reparación </a:t>
            </a:r>
            <a:r>
              <a:rPr lang="es-CL" dirty="0" smtClean="0">
                <a:solidFill>
                  <a:schemeClr val="tx2"/>
                </a:solidFill>
              </a:rPr>
              <a:t>y/o compensación, respecto a estas tres metodologías.</a:t>
            </a:r>
          </a:p>
          <a:p>
            <a:pPr algn="just"/>
            <a:r>
              <a:rPr lang="es-CL" dirty="0" smtClean="0">
                <a:solidFill>
                  <a:schemeClr val="tx2"/>
                </a:solidFill>
              </a:rPr>
              <a:t>No será posible dejar impactos sociales fuera del SEIA</a:t>
            </a:r>
            <a:endParaRPr lang="es-C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91580" y="1084540"/>
            <a:ext cx="5544616" cy="41495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376092"/>
              </a:buClr>
              <a:buFont typeface="+mj-lt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Comunidades más empoderadas</a:t>
            </a:r>
            <a:endParaRPr lang="es-ES" sz="1600" b="1" dirty="0" smtClean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Realizarán cada vez análisis de mejor calidad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Lo anterior les aumentará la credibilidad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Exigirán sus derechos en tribunales de justicia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Fruto de lo anterior aumentarán las discusiones relevantes para el país dentro del SEIA, lo que generará una gran demanda a que dichos aspectos se evalúen a través de EAE y que se generen otros instrumentos a nivel nacional.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ES" sz="1600" dirty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  <a:p>
            <a:pPr marL="1162050" lvl="2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Beneficios hacia comunidades</a:t>
            </a:r>
          </a:p>
          <a:p>
            <a:pPr marL="1162050" lvl="2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Carretera eléctrica</a:t>
            </a:r>
          </a:p>
          <a:p>
            <a:pPr marL="1162050" lvl="2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Planificación Territorial y Calificación Industrial</a:t>
            </a:r>
          </a:p>
          <a:p>
            <a:pPr marL="1162050" lvl="2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Convenio OIT 169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791580" y="47586"/>
            <a:ext cx="6912768" cy="90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POSIBLES HORIZONTES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10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20905" y="1042541"/>
            <a:ext cx="3800978" cy="692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JUDICIALIZACIÓN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11559" y="1916832"/>
            <a:ext cx="3560495" cy="1519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376092"/>
              </a:buClr>
              <a:buFont typeface="+mj-lt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Nivel de judicialización</a:t>
            </a:r>
            <a:endParaRPr lang="es-ES" sz="1600" b="1" dirty="0" smtClean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Aumenta a partir 2008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Convenio OIT a partir 2009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38" y="1042541"/>
            <a:ext cx="4648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38" y="3626445"/>
            <a:ext cx="46482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26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250825" y="0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Century Gothic" pitchFamily="34" charset="0"/>
            </a:endParaRPr>
          </a:p>
        </p:txBody>
      </p:sp>
      <p:pic>
        <p:nvPicPr>
          <p:cNvPr id="38915" name="6 Imagen" descr="fond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6363"/>
            <a:ext cx="9144000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3708400" y="2636838"/>
            <a:ext cx="46450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7200" b="1">
                <a:solidFill>
                  <a:schemeClr val="bg1"/>
                </a:solidFill>
                <a:latin typeface="Century Gothic" pitchFamily="34" charset="0"/>
              </a:rPr>
              <a:t>Gracias</a:t>
            </a:r>
          </a:p>
        </p:txBody>
      </p:sp>
      <p:sp>
        <p:nvSpPr>
          <p:cNvPr id="38917" name="8 CuadroTexto"/>
          <p:cNvSpPr txBox="1">
            <a:spLocks noChangeArrowheads="1"/>
          </p:cNvSpPr>
          <p:nvPr/>
        </p:nvSpPr>
        <p:spPr bwMode="auto">
          <a:xfrm>
            <a:off x="3419872" y="5511800"/>
            <a:ext cx="54726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Ignacio Toro </a:t>
            </a:r>
            <a:r>
              <a:rPr lang="es-ES" dirty="0" err="1" smtClean="0">
                <a:solidFill>
                  <a:schemeClr val="bg1"/>
                </a:solidFill>
              </a:rPr>
              <a:t>Labbé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Director Ejecutivo 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Servicio </a:t>
            </a:r>
            <a:r>
              <a:rPr lang="es-ES" dirty="0">
                <a:solidFill>
                  <a:schemeClr val="bg1"/>
                </a:solidFill>
              </a:rPr>
              <a:t>de Evaluación </a:t>
            </a:r>
            <a:r>
              <a:rPr lang="es-ES" dirty="0" smtClean="0">
                <a:solidFill>
                  <a:schemeClr val="bg1"/>
                </a:solidFill>
              </a:rPr>
              <a:t>Ambiental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2845738" y="1051559"/>
            <a:ext cx="1993900" cy="1536700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92075" tIns="46038" rIns="92075" bIns="46038" anchor="ctr"/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104" charset="-128"/>
                <a:cs typeface="+mn-cs"/>
              </a:rPr>
              <a:t>¿Debe ingresar</a:t>
            </a:r>
          </a:p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itchFamily="104" charset="-128"/>
                <a:cs typeface="+mn-cs"/>
              </a:rPr>
              <a:t>al SEIA?</a:t>
            </a: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flipH="1" flipV="1">
            <a:off x="1841484" y="1819909"/>
            <a:ext cx="1004254" cy="0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none" w="sm" len="sm"/>
            <a:tailEnd type="triangle" w="med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190835" y="1665700"/>
            <a:ext cx="431576" cy="3084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ＭＳ Ｐゴシック" pitchFamily="104" charset="-128"/>
              </a:rPr>
              <a:t>No</a:t>
            </a:r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35496" y="1140393"/>
            <a:ext cx="1800200" cy="1265238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92075" tIns="46038" rIns="92075" bIns="46038" anchor="ctr"/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ＭＳ Ｐゴシック" pitchFamily="104" charset="-128"/>
                <a:cs typeface="+mn-cs"/>
              </a:rPr>
              <a:t>¿Ingresar</a:t>
            </a:r>
          </a:p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ＭＳ Ｐゴシック" pitchFamily="104" charset="-128"/>
                <a:cs typeface="+mn-cs"/>
              </a:rPr>
              <a:t>voluntariamente</a:t>
            </a:r>
          </a:p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ＭＳ Ｐゴシック" pitchFamily="104" charset="-128"/>
                <a:cs typeface="+mn-cs"/>
              </a:rPr>
              <a:t>al SEIA?</a:t>
            </a: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2727884" y="3545706"/>
            <a:ext cx="2527933" cy="1368152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2075" tIns="46038" rIns="92075" bIns="46038" anchor="ctr">
            <a:normAutofit/>
          </a:bodyPr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ＭＳ Ｐゴシック" pitchFamily="104" charset="-128"/>
                <a:cs typeface="+mn-cs"/>
              </a:rPr>
              <a:t>¿</a:t>
            </a:r>
            <a:r>
              <a:rPr lang="es-ES_tradnl" sz="1400" b="1" kern="0" dirty="0" smtClean="0">
                <a:solidFill>
                  <a:srgbClr val="EEECE1"/>
                </a:solidFill>
                <a:latin typeface="Calibri"/>
                <a:ea typeface="ＭＳ Ｐゴシック" pitchFamily="104" charset="-128"/>
                <a:cs typeface="+mn-cs"/>
              </a:rPr>
              <a:t>Genera impactos </a:t>
            </a:r>
            <a:r>
              <a:rPr lang="es-ES_tradnl" sz="1400" b="1" kern="0" dirty="0" smtClean="0">
                <a:solidFill>
                  <a:srgbClr val="EEECE1"/>
                </a:solidFill>
                <a:latin typeface="Calibri"/>
                <a:ea typeface="ＭＳ Ｐゴシック" pitchFamily="104" charset="-128"/>
              </a:rPr>
              <a:t>significativos?</a:t>
            </a: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1586771" y="2200968"/>
            <a:ext cx="1329517" cy="1516064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none" w="sm" len="sm"/>
            <a:tailEnd type="triangle" w="med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H="1">
            <a:off x="2738897" y="4869160"/>
            <a:ext cx="755724" cy="759994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none" w="sm" len="sm"/>
            <a:tailEnd type="triangle" w="med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>
            <a:off x="4572001" y="4869160"/>
            <a:ext cx="683816" cy="779938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none" w="sm" len="sm"/>
            <a:tailEnd type="triangle" w="med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2019953" y="5629155"/>
            <a:ext cx="1204913" cy="720725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92075" tIns="46038" rIns="92075" bIns="46038" anchor="ctr"/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ＭＳ Ｐゴシック" pitchFamily="104" charset="-128"/>
                <a:cs typeface="+mn-cs"/>
              </a:rPr>
              <a:t>DIA</a:t>
            </a:r>
          </a:p>
        </p:txBody>
      </p:sp>
      <p:sp>
        <p:nvSpPr>
          <p:cNvPr id="38" name="Oval 16"/>
          <p:cNvSpPr>
            <a:spLocks noChangeArrowheads="1"/>
          </p:cNvSpPr>
          <p:nvPr/>
        </p:nvSpPr>
        <p:spPr bwMode="auto">
          <a:xfrm>
            <a:off x="4734184" y="5629154"/>
            <a:ext cx="1204913" cy="720725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92075" tIns="46038" rIns="92075" bIns="46038" anchor="ctr"/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ＭＳ Ｐゴシック" pitchFamily="104" charset="-128"/>
                <a:cs typeface="+mn-cs"/>
              </a:rPr>
              <a:t>EIA</a:t>
            </a: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5796137" y="1134937"/>
            <a:ext cx="2448272" cy="1296144"/>
          </a:xfrm>
          <a:prstGeom prst="rect">
            <a:avLst/>
          </a:prstGeom>
          <a:solidFill>
            <a:srgbClr val="FF0000"/>
          </a:solidFill>
          <a:ln w="50800">
            <a:noFill/>
            <a:miter lim="800000"/>
            <a:headEnd/>
            <a:tailEnd/>
          </a:ln>
          <a:effectLst>
            <a:outerShdw dist="107763" dir="2700000" algn="ctr" rotWithShape="0">
              <a:srgbClr val="EEECE1"/>
            </a:outerShdw>
          </a:effectLst>
        </p:spPr>
        <p:txBody>
          <a:bodyPr wrap="none" lIns="92075" tIns="46038" rIns="92075" bIns="46038" anchor="ctr"/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400" kern="0" dirty="0" smtClean="0">
                <a:solidFill>
                  <a:schemeClr val="bg1"/>
                </a:solidFill>
                <a:ea typeface="ＭＳ Ｐゴシック" pitchFamily="104" charset="-128"/>
              </a:rPr>
              <a:t>LISTADO TAXATIVO</a:t>
            </a:r>
          </a:p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400" kern="0" dirty="0" smtClean="0">
              <a:solidFill>
                <a:schemeClr val="bg1"/>
              </a:solidFill>
              <a:ea typeface="ＭＳ Ｐゴシック" pitchFamily="104" charset="-128"/>
            </a:endParaRPr>
          </a:p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104" charset="-128"/>
              </a:rPr>
              <a:t>Respuesta</a:t>
            </a:r>
            <a:r>
              <a:rPr kumimoji="0" lang="es-ES_tradnl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104" charset="-128"/>
              </a:rPr>
              <a:t>:</a:t>
            </a:r>
          </a:p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104" charset="-128"/>
              </a:rPr>
              <a:t>Art. 10 Ley 19.300 </a:t>
            </a:r>
          </a:p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104" charset="-128"/>
              </a:rPr>
              <a:t>Art. 3º del RSEIA</a:t>
            </a:r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>
            <a:off x="930666" y="2431079"/>
            <a:ext cx="0" cy="1411351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none" w="sm" len="sm"/>
            <a:tailEnd type="triangle" w="med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4846" y="3842432"/>
            <a:ext cx="1841500" cy="7747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92075" tIns="46038" rIns="92075" bIns="46038" anchor="ctr"/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ＭＳ Ｐゴシック" pitchFamily="104" charset="-128"/>
                <a:cs typeface="+mn-cs"/>
              </a:rPr>
              <a:t>Procedimiento </a:t>
            </a:r>
          </a:p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ＭＳ Ｐゴシック" pitchFamily="104" charset="-128"/>
                <a:cs typeface="+mn-cs"/>
              </a:rPr>
              <a:t>sectorial vigente</a:t>
            </a:r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5796136" y="2602485"/>
            <a:ext cx="2448273" cy="3046613"/>
          </a:xfrm>
          <a:prstGeom prst="rect">
            <a:avLst/>
          </a:prstGeom>
          <a:solidFill>
            <a:srgbClr val="FF0000"/>
          </a:solidFill>
          <a:ln w="508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normAutofit fontScale="85000" lnSpcReduction="20000"/>
          </a:bodyPr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104" charset="-128"/>
              </a:rPr>
              <a:t>Respuesta:</a:t>
            </a:r>
          </a:p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104" charset="-128"/>
              </a:rPr>
              <a:t>Art. 11 Ley 19.300 </a:t>
            </a:r>
          </a:p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104" charset="-128"/>
              </a:rPr>
              <a:t>Título II del </a:t>
            </a:r>
            <a:r>
              <a:rPr kumimoji="0" lang="es-ES_tradnl" sz="17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104" charset="-128"/>
              </a:rPr>
              <a:t>RSEIA</a:t>
            </a:r>
          </a:p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itchFamily="104" charset="-128"/>
            </a:endParaRPr>
          </a:p>
          <a:p>
            <a:pPr marL="182563" marR="0" lvl="0" indent="-182563" algn="just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s-ES_tradnl" sz="1400" kern="0" noProof="0" dirty="0" smtClean="0">
                <a:solidFill>
                  <a:schemeClr val="bg1"/>
                </a:solidFill>
                <a:ea typeface="ＭＳ Ｐゴシック" pitchFamily="104" charset="-128"/>
              </a:rPr>
              <a:t>Riesgo para la Salud de la Población</a:t>
            </a:r>
          </a:p>
          <a:p>
            <a:pPr marL="182563" marR="0" lvl="0" indent="-182563" algn="just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s-ES_tradnl" sz="1400" kern="0" noProof="0" dirty="0" smtClean="0">
                <a:solidFill>
                  <a:schemeClr val="bg1"/>
                </a:solidFill>
                <a:ea typeface="ＭＳ Ｐゴシック" pitchFamily="104" charset="-128"/>
              </a:rPr>
              <a:t>Efectos adversos significativos sobre RRNN</a:t>
            </a:r>
          </a:p>
          <a:p>
            <a:pPr marL="182563" marR="0" lvl="0" indent="-182563" algn="just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s-ES" sz="1400" dirty="0" smtClean="0">
                <a:solidFill>
                  <a:schemeClr val="bg1"/>
                </a:solidFill>
              </a:rPr>
              <a:t>Alteración </a:t>
            </a:r>
            <a:r>
              <a:rPr lang="es-ES" sz="1400" dirty="0">
                <a:solidFill>
                  <a:schemeClr val="bg1"/>
                </a:solidFill>
              </a:rPr>
              <a:t>significativa de los sistemas de </a:t>
            </a:r>
            <a:r>
              <a:rPr lang="es-ES" sz="1400" dirty="0" smtClean="0">
                <a:solidFill>
                  <a:schemeClr val="bg1"/>
                </a:solidFill>
              </a:rPr>
              <a:t>vida y costumbres;</a:t>
            </a:r>
          </a:p>
          <a:p>
            <a:pPr marL="182563" marR="0" lvl="0" indent="-182563" algn="just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s-ES" sz="1400" dirty="0" smtClean="0">
                <a:solidFill>
                  <a:schemeClr val="bg1"/>
                </a:solidFill>
              </a:rPr>
              <a:t>Susceptibilidad de afectación a áreas protegidas y de valor ambiental.</a:t>
            </a:r>
          </a:p>
          <a:p>
            <a:pPr marL="182563" marR="0" lvl="0" indent="-182563" algn="just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s-ES" sz="1400" dirty="0" smtClean="0">
                <a:solidFill>
                  <a:schemeClr val="bg1"/>
                </a:solidFill>
              </a:rPr>
              <a:t>Alteración significativa del </a:t>
            </a:r>
            <a:r>
              <a:rPr lang="es-ES" sz="1400" dirty="0">
                <a:solidFill>
                  <a:schemeClr val="bg1"/>
                </a:solidFill>
              </a:rPr>
              <a:t>valor paisajístico o </a:t>
            </a:r>
            <a:r>
              <a:rPr lang="es-ES" sz="1400" dirty="0" smtClean="0">
                <a:solidFill>
                  <a:schemeClr val="bg1"/>
                </a:solidFill>
              </a:rPr>
              <a:t>turístico</a:t>
            </a:r>
          </a:p>
          <a:p>
            <a:pPr marL="182563" marR="0" lvl="0" indent="-182563" algn="just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s-ES" sz="1400" dirty="0" smtClean="0">
                <a:solidFill>
                  <a:schemeClr val="bg1"/>
                </a:solidFill>
              </a:rPr>
              <a:t>Alteración </a:t>
            </a:r>
            <a:r>
              <a:rPr lang="es-ES" sz="1400" dirty="0">
                <a:solidFill>
                  <a:schemeClr val="bg1"/>
                </a:solidFill>
              </a:rPr>
              <a:t>de </a:t>
            </a:r>
            <a:r>
              <a:rPr lang="es-ES" sz="1400" dirty="0" smtClean="0">
                <a:solidFill>
                  <a:schemeClr val="bg1"/>
                </a:solidFill>
              </a:rPr>
              <a:t>sitios pertenecientes </a:t>
            </a:r>
            <a:r>
              <a:rPr lang="es-ES" sz="1400" dirty="0">
                <a:solidFill>
                  <a:schemeClr val="bg1"/>
                </a:solidFill>
              </a:rPr>
              <a:t>al patrimonio cultural</a:t>
            </a:r>
            <a:r>
              <a:rPr lang="es-ES" sz="1400" dirty="0" smtClean="0">
                <a:solidFill>
                  <a:schemeClr val="bg1"/>
                </a:solidFill>
              </a:rPr>
              <a:t>.</a:t>
            </a:r>
            <a:endParaRPr kumimoji="0" lang="es-ES_tradnl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itchFamily="104" charset="-128"/>
            </a:endParaRPr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3814049" y="2602485"/>
            <a:ext cx="2" cy="943221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none" w="sm" len="sm"/>
            <a:tailEnd type="triangle" w="med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3636251" y="2940723"/>
            <a:ext cx="3556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ＭＳ Ｐゴシック" pitchFamily="104" charset="-128"/>
              </a:rPr>
              <a:t>Sí</a:t>
            </a:r>
          </a:p>
        </p:txBody>
      </p:sp>
      <p:sp>
        <p:nvSpPr>
          <p:cNvPr id="44" name="Text Box 1"/>
          <p:cNvSpPr txBox="1">
            <a:spLocks noChangeArrowheads="1"/>
          </p:cNvSpPr>
          <p:nvPr/>
        </p:nvSpPr>
        <p:spPr bwMode="auto">
          <a:xfrm>
            <a:off x="323528" y="0"/>
            <a:ext cx="799288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FUNCIONAMIENTO DEL SISTEMA DE EIA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2132127" y="2947762"/>
            <a:ext cx="606771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ＭＳ Ｐゴシック" pitchFamily="104" charset="-128"/>
              </a:rPr>
              <a:t>Sí</a:t>
            </a: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719808" y="2982546"/>
            <a:ext cx="431576" cy="3084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ＭＳ Ｐゴシック" pitchFamily="104" charset="-128"/>
              </a:rPr>
              <a:t>No</a:t>
            </a: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2916288" y="5064797"/>
            <a:ext cx="431576" cy="3084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ＭＳ Ｐゴシック" pitchFamily="104" charset="-128"/>
              </a:rPr>
              <a:t>No</a:t>
            </a: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4685309" y="5062032"/>
            <a:ext cx="606771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ＭＳ Ｐゴシック" pitchFamily="104" charset="-128"/>
              </a:rPr>
              <a:t>Sí</a:t>
            </a:r>
          </a:p>
        </p:txBody>
      </p:sp>
    </p:spTree>
    <p:extLst>
      <p:ext uri="{BB962C8B-B14F-4D97-AF65-F5344CB8AC3E}">
        <p14:creationId xmlns:p14="http://schemas.microsoft.com/office/powerpoint/2010/main" val="21497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323528" y="188640"/>
            <a:ext cx="745217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OBJETIVO DEL SISTEMA DE EIA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23528" y="1079500"/>
            <a:ext cx="8424936" cy="414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47650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200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Declaraciones de Impacto Ambiental</a:t>
            </a:r>
          </a:p>
          <a:p>
            <a:pPr marL="990600" lvl="1" indent="-247650" algn="just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200" b="1" dirty="0" smtClean="0">
                <a:solidFill>
                  <a:srgbClr val="FF0000"/>
                </a:solidFill>
                <a:latin typeface="Tahoma" pitchFamily="32" charset="0"/>
                <a:cs typeface="Tahoma" pitchFamily="32" charset="0"/>
              </a:rPr>
              <a:t>Asegurar que no generan los efectos del Artículo 11</a:t>
            </a:r>
            <a:r>
              <a:rPr lang="es-ES" sz="1200" b="1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 (No requiere EIA)</a:t>
            </a:r>
          </a:p>
          <a:p>
            <a:pPr marL="990600" lvl="1" indent="-247650" algn="just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2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Verificar que no exista incumplimiento legal.</a:t>
            </a:r>
          </a:p>
          <a:p>
            <a:pPr marL="247650" lvl="0" indent="-247650" algn="just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200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Estudios de Impacto Ambiental</a:t>
            </a:r>
            <a:endParaRPr lang="es-ES" sz="1200" dirty="0" smtClean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  <a:p>
            <a:pPr marL="990600" lvl="1" indent="-247650" algn="just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2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Definir y cuantificar con metodologías estandarizadas los aspectos relevantes</a:t>
            </a:r>
            <a:endParaRPr lang="es-CL" sz="1200" b="1" u="sng" dirty="0" smtClean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  <a:p>
            <a:pPr marL="1447800" lvl="2" indent="-247650" algn="just">
              <a:spcBef>
                <a:spcPts val="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CL" sz="12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Ubicación de las obras, partes y acciones</a:t>
            </a:r>
          </a:p>
          <a:p>
            <a:pPr marL="1447800" lvl="2" indent="-247650" algn="just">
              <a:spcBef>
                <a:spcPts val="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CL" sz="12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Ubicación y cantidad de recursos naturales renovables extraídos;</a:t>
            </a:r>
          </a:p>
          <a:p>
            <a:pPr marL="1447800" lvl="2" indent="-247650" algn="just">
              <a:spcBef>
                <a:spcPts val="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CL" sz="12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Emisiones</a:t>
            </a:r>
          </a:p>
          <a:p>
            <a:pPr marL="1447800" lvl="2" indent="-247650" algn="just">
              <a:spcBef>
                <a:spcPts val="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CL" sz="12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Cantidad y manejo de residuos, productos químicos y otras sustancias que puedan afectar el medio ambiente</a:t>
            </a:r>
            <a:endParaRPr lang="es-ES" sz="1200" dirty="0" smtClean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  <a:p>
            <a:pPr marL="1447800" lvl="2" indent="-247650" algn="just">
              <a:spcBef>
                <a:spcPts val="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2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Otras característica que impactan los aspectos socio-ambientales</a:t>
            </a:r>
          </a:p>
          <a:p>
            <a:pPr marL="990600" lvl="1" indent="-247650" algn="just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2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Predicción del medio ambiente</a:t>
            </a:r>
            <a:r>
              <a:rPr lang="es-ES" sz="12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: Predecir y modelar con metodologías estandarizadas cómo se comporta el medio ambiente con el proyecto (modelos de dispersión atmosféricas, de ruido, de contaminación de napas subterráneas, etc.)</a:t>
            </a:r>
          </a:p>
          <a:p>
            <a:pPr marL="990600" lvl="1" indent="-247650" algn="just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2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Seguimiento apropiado</a:t>
            </a:r>
            <a:r>
              <a:rPr lang="es-ES" sz="12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: Asegurar que el medio ambiente se comportará como lo predicho.</a:t>
            </a:r>
          </a:p>
          <a:p>
            <a:pPr marL="990600" lvl="1" indent="-247650" algn="just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2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Mitigar, Compensar o Reparar</a:t>
            </a:r>
            <a:r>
              <a:rPr lang="es-ES" sz="12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: </a:t>
            </a:r>
            <a:r>
              <a:rPr lang="es-ES" sz="1200" b="1" dirty="0" smtClean="0">
                <a:solidFill>
                  <a:srgbClr val="FF0000"/>
                </a:solidFill>
                <a:latin typeface="Tahoma" pitchFamily="32" charset="0"/>
                <a:cs typeface="Tahoma" pitchFamily="32" charset="0"/>
              </a:rPr>
              <a:t>De manera adecuada</a:t>
            </a:r>
          </a:p>
          <a:p>
            <a:pPr marL="990600" lvl="1" indent="-247650" algn="just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2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Verificar que no exista incumplimiento legal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4515" y="5325549"/>
            <a:ext cx="7920880" cy="959429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1436688" indent="-1436688">
              <a:spcBef>
                <a:spcPts val="600"/>
              </a:spcBef>
              <a:buClr>
                <a:srgbClr val="376092"/>
              </a:buClr>
              <a:tabLst>
                <a:tab pos="1343025" algn="l"/>
                <a:tab pos="1787525" algn="l"/>
                <a:tab pos="197961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b="1" dirty="0" smtClean="0">
                <a:solidFill>
                  <a:srgbClr val="FF0000"/>
                </a:solidFill>
                <a:latin typeface="Tahoma" pitchFamily="32" charset="0"/>
                <a:cs typeface="Tahoma" pitchFamily="32" charset="0"/>
              </a:rPr>
              <a:t>Discrecionalidad</a:t>
            </a:r>
            <a:r>
              <a:rPr lang="es-ES" sz="1400" dirty="0" smtClean="0">
                <a:solidFill>
                  <a:srgbClr val="FF0000"/>
                </a:solidFill>
                <a:latin typeface="Tahoma" pitchFamily="32" charset="0"/>
                <a:cs typeface="Tahoma" pitchFamily="32" charset="0"/>
              </a:rPr>
              <a:t>:	-	</a:t>
            </a:r>
            <a:r>
              <a:rPr lang="es-ES" sz="1400" b="1" dirty="0" smtClean="0">
                <a:solidFill>
                  <a:srgbClr val="FF0000"/>
                </a:solidFill>
                <a:latin typeface="Tahoma" pitchFamily="32" charset="0"/>
                <a:cs typeface="Tahoma" pitchFamily="32" charset="0"/>
              </a:rPr>
              <a:t>Presencia de impactos significativos </a:t>
            </a:r>
            <a:r>
              <a:rPr lang="es-ES" sz="1400" b="1" dirty="0" smtClean="0">
                <a:solidFill>
                  <a:srgbClr val="FF0000"/>
                </a:solidFill>
                <a:latin typeface="Tahoma" pitchFamily="32" charset="0"/>
                <a:cs typeface="Tahoma" pitchFamily="32" charset="0"/>
                <a:sym typeface="Wingdings" pitchFamily="2" charset="2"/>
              </a:rPr>
              <a:t> Efectos del Artículo 11</a:t>
            </a:r>
            <a:endParaRPr lang="es-ES" sz="1400" b="1" dirty="0" smtClean="0">
              <a:solidFill>
                <a:srgbClr val="FF0000"/>
              </a:solidFill>
              <a:latin typeface="Tahoma" pitchFamily="32" charset="0"/>
              <a:cs typeface="Tahoma" pitchFamily="32" charset="0"/>
            </a:endParaRPr>
          </a:p>
          <a:p>
            <a:pPr marL="1979613" indent="-190500">
              <a:spcBef>
                <a:spcPts val="600"/>
              </a:spcBef>
              <a:buClr>
                <a:srgbClr val="376092"/>
              </a:buClr>
              <a:tabLst>
                <a:tab pos="2306638" algn="l"/>
                <a:tab pos="2335213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b="1" dirty="0" smtClean="0">
                <a:solidFill>
                  <a:srgbClr val="FF0000"/>
                </a:solidFill>
                <a:latin typeface="Tahoma" pitchFamily="32" charset="0"/>
                <a:cs typeface="Tahoma" pitchFamily="32" charset="0"/>
              </a:rPr>
              <a:t>-	El proyecto considera medidas de mitigación, compensación y reparación adecuadas para los impactos significativos</a:t>
            </a:r>
          </a:p>
        </p:txBody>
      </p:sp>
    </p:spTree>
    <p:extLst>
      <p:ext uri="{BB962C8B-B14F-4D97-AF65-F5344CB8AC3E}">
        <p14:creationId xmlns:p14="http://schemas.microsoft.com/office/powerpoint/2010/main" val="839546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6" t="18064" r="13778" b="9259"/>
          <a:stretch/>
        </p:blipFill>
        <p:spPr bwMode="auto">
          <a:xfrm>
            <a:off x="570078" y="2790799"/>
            <a:ext cx="4297046" cy="326821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323528" y="260648"/>
            <a:ext cx="745217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FORTALEZAS DEL SISTEMA DE EIA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23528" y="1079500"/>
            <a:ext cx="8424936" cy="1557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47650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Sistema Electrónico (</a:t>
            </a: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  <a:hlinkClick r:id="rId4"/>
              </a:rPr>
              <a:t>www.sea.gob.cl</a:t>
            </a:r>
            <a:r>
              <a:rPr lang="es-ES" sz="16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)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Procedimiento totalmente electrónico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Coordina a distintos actores (Autoridades, Titulares, Consultores, Comunidad)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Plazos acotados</a:t>
            </a:r>
          </a:p>
          <a:p>
            <a:pPr marL="704850" lvl="1" indent="-247650">
              <a:spcBef>
                <a:spcPts val="600"/>
              </a:spcBef>
              <a:buClr>
                <a:srgbClr val="376092"/>
              </a:buClr>
              <a:buFont typeface="Century Gothic" pitchFamily="16" charset="0"/>
              <a:buAutoNum type="arabicPeriod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Sistema 100% transparente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195416" y="248302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err="1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DIA</a:t>
            </a:r>
            <a:r>
              <a:rPr lang="es-CL" sz="1400" dirty="0" err="1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s</a:t>
            </a:r>
            <a:endParaRPr lang="es-CL" sz="1400" dirty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271238"/>
              </p:ext>
            </p:extLst>
          </p:nvPr>
        </p:nvGraphicFramePr>
        <p:xfrm>
          <a:off x="5099172" y="5373216"/>
          <a:ext cx="2676527" cy="685800"/>
        </p:xfrm>
        <a:graphic>
          <a:graphicData uri="http://schemas.openxmlformats.org/drawingml/2006/table">
            <a:tbl>
              <a:tblPr firstRow="1" firstCol="1" bandRow="1"/>
              <a:tblGrid>
                <a:gridCol w="762635"/>
                <a:gridCol w="478473"/>
                <a:gridCol w="478473"/>
                <a:gridCol w="478473"/>
                <a:gridCol w="478473"/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Tramos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2009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2010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2011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2012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[0-90]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6,7%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0,0%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0,0%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0,0%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[91-120]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6,7%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0,0%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14,3%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40,0%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[120-180]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60,0%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83,3%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64,3%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50,0%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más de 180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26,7%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16,7%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21,4%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10,0%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082835" y="479246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EIA</a:t>
            </a:r>
            <a:r>
              <a:rPr lang="es-CL" sz="1400" dirty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s</a:t>
            </a:r>
            <a:endParaRPr lang="es-CL" sz="1400" dirty="0">
              <a:solidFill>
                <a:srgbClr val="376092"/>
              </a:solidFill>
              <a:latin typeface="Tahoma" pitchFamily="32" charset="0"/>
              <a:cs typeface="Tahoma" pitchFamily="3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35" y="2790800"/>
            <a:ext cx="28289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974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514491"/>
              </p:ext>
            </p:extLst>
          </p:nvPr>
        </p:nvGraphicFramePr>
        <p:xfrm>
          <a:off x="467544" y="1098272"/>
          <a:ext cx="7848873" cy="3693160"/>
        </p:xfrm>
        <a:graphic>
          <a:graphicData uri="http://schemas.openxmlformats.org/drawingml/2006/table">
            <a:tbl>
              <a:tblPr firstRow="1" bandRow="1"/>
              <a:tblGrid>
                <a:gridCol w="1509537"/>
                <a:gridCol w="6339336"/>
              </a:tblGrid>
              <a:tr h="370840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Diagnóstico</a:t>
                      </a:r>
                      <a:endParaRPr lang="es-C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00050" indent="-400050" algn="just">
                        <a:buFont typeface="+mj-lt"/>
                        <a:buAutoNum type="romanUcPeriod"/>
                      </a:pPr>
                      <a:r>
                        <a:rPr lang="es-CL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Se requiere mayor nivel de Tecnificación en la Evaluación Ambiental</a:t>
                      </a:r>
                    </a:p>
                    <a:p>
                      <a:pPr marL="400050" marR="0" indent="-4000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es-CL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Gran discrecionalidad en pronunciamientos</a:t>
                      </a:r>
                    </a:p>
                    <a:p>
                      <a:pPr marL="400050" marR="0" indent="-4000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es-CL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Pronunciamientos fuera de competencias sectoriales</a:t>
                      </a:r>
                    </a:p>
                    <a:p>
                      <a:pPr marL="400050" indent="-400050" algn="just">
                        <a:buFont typeface="+mj-lt"/>
                        <a:buAutoNum type="romanUcPeriod"/>
                      </a:pPr>
                      <a:endParaRPr lang="es-ES" sz="1600" b="0" baseline="0" dirty="0" smtClean="0"/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es-ES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Grupos de interés importantes mencionan frecuentemente que el SEIA </a:t>
                      </a:r>
                      <a:r>
                        <a:rPr lang="es-ES" sz="1400" b="1" u="sng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genera trabas administrativas</a:t>
                      </a:r>
                      <a:r>
                        <a:rPr lang="es-ES" sz="1600" b="0" baseline="0" dirty="0" smtClean="0"/>
                        <a:t> </a:t>
                      </a:r>
                      <a:r>
                        <a:rPr lang="es-ES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a la inversión del país y otros que el sistema </a:t>
                      </a:r>
                      <a:r>
                        <a:rPr lang="es-ES" sz="1400" b="1" u="sng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no asegura la protección ambiental</a:t>
                      </a:r>
                      <a:endParaRPr lang="es-CL" sz="1400" b="1" u="sng" kern="1200" dirty="0" smtClean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L" sz="1400" b="1" dirty="0" smtClean="0">
                          <a:solidFill>
                            <a:schemeClr val="bg1"/>
                          </a:solidFill>
                        </a:rPr>
                        <a:t>Oportunidad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Aprovechar cambio institucional para profesionalizar la evaluación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L" sz="1400" b="1" dirty="0" smtClean="0">
                          <a:solidFill>
                            <a:schemeClr val="bg1"/>
                          </a:solidFill>
                        </a:rPr>
                        <a:t>Estrategia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CL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Zanjar temas de discusión recurrente con servicios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Sistematizar y acordar la información necesaria a evaluar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Desarrollar Metodologías y Criterios Técnicos</a:t>
                      </a:r>
                      <a:endParaRPr lang="es-CL" sz="1400" b="0" kern="1200" dirty="0" smtClean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Mejorar formularios electrónicos de información a requerir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Implementar modificaciones legales </a:t>
                      </a:r>
                      <a:r>
                        <a:rPr lang="es-ES" sz="1400" b="1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  <a:sym typeface="Wingdings" pitchFamily="2" charset="2"/>
                        </a:rPr>
                        <a:t> Nuevo Reglamento</a:t>
                      </a:r>
                      <a:endParaRPr lang="es-ES" sz="1400" b="1" kern="1200" dirty="0" smtClean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L" sz="1400" b="1" dirty="0" smtClean="0">
                          <a:solidFill>
                            <a:schemeClr val="bg1"/>
                          </a:solidFill>
                        </a:rPr>
                        <a:t>Objeto</a:t>
                      </a:r>
                      <a:r>
                        <a:rPr lang="es-CL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es-CL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Contar con un sistema de evaluación ambiental que </a:t>
                      </a:r>
                      <a:r>
                        <a:rPr lang="es-CL" sz="1400" b="1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asegure protección ambiental de manera eficiente y </a:t>
                      </a:r>
                      <a:r>
                        <a:rPr lang="es-CL" sz="1400" b="1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eficaz.</a:t>
                      </a:r>
                      <a:endParaRPr lang="es-CL" sz="1400" b="1" kern="1200" dirty="0" smtClean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95536" y="116632"/>
            <a:ext cx="5451475" cy="692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DESAFÍOS </a:t>
            </a:r>
            <a:r>
              <a:rPr lang="es-ES" sz="3000" b="1" dirty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DEL </a:t>
            </a: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SEA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97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11560" y="262197"/>
            <a:ext cx="7523163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INFORMACIÓN INTERNACIONAL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¿Técnico o Político?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620838" y="1341697"/>
            <a:ext cx="5183410" cy="54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Encuesta Internacional sobre la Evaluación Ambiental</a:t>
            </a: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66700" indent="-266700">
              <a:spcBef>
                <a:spcPts val="500"/>
              </a:spcBef>
              <a:buClr>
                <a:srgbClr val="376092"/>
              </a:buClr>
              <a:tabLst>
                <a:tab pos="266700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CL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708688"/>
              </p:ext>
            </p:extLst>
          </p:nvPr>
        </p:nvGraphicFramePr>
        <p:xfrm>
          <a:off x="683568" y="1988840"/>
          <a:ext cx="7490714" cy="3200400"/>
        </p:xfrm>
        <a:graphic>
          <a:graphicData uri="http://schemas.openxmlformats.org/drawingml/2006/table">
            <a:tbl>
              <a:tblPr/>
              <a:tblGrid>
                <a:gridCol w="7490714"/>
              </a:tblGrid>
              <a:tr h="101600">
                <a:tc>
                  <a:txBody>
                    <a:bodyPr/>
                    <a:lstStyle/>
                    <a:p>
                      <a:pPr marL="0" lvl="0" indent="0" algn="ctr" defTabSz="457200" rtl="0" eaLnBrk="1" latinLnBrk="0" hangingPunct="1">
                        <a:spcAft>
                          <a:spcPts val="0"/>
                        </a:spcAft>
                        <a:buFont typeface="Tahoma"/>
                        <a:buNone/>
                      </a:pP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Encuesta realizada a miembros IAIA</a:t>
                      </a:r>
                      <a:endParaRPr lang="es-CL" sz="1400" b="1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325 encuestas respondidas de manera adecuada</a:t>
                      </a:r>
                      <a:endParaRPr lang="es-CL" sz="1400" b="1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El grupo mayoritario tenía más de 15 años de </a:t>
                      </a:r>
                      <a:r>
                        <a:rPr lang="es-ES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experiencia (</a:t>
                      </a: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4 grupos: 0-5; 5-10;10;15;+15)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40% consultores</a:t>
                      </a:r>
                      <a:endParaRPr lang="es-CL" sz="1400" b="1" dirty="0">
                        <a:solidFill>
                          <a:srgbClr val="FF000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28% empleados estatales</a:t>
                      </a:r>
                      <a:endParaRPr lang="es-CL" sz="1400" b="1" dirty="0">
                        <a:solidFill>
                          <a:srgbClr val="FF000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20% académicos</a:t>
                      </a:r>
                      <a:endParaRPr lang="es-CL" sz="1400" b="1" dirty="0">
                        <a:solidFill>
                          <a:srgbClr val="FF000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6% </a:t>
                      </a:r>
                      <a:r>
                        <a:rPr lang="es-ES" sz="1400" b="1" dirty="0" err="1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ONGs</a:t>
                      </a:r>
                      <a:endParaRPr lang="es-CL" sz="1400" b="1" dirty="0">
                        <a:solidFill>
                          <a:srgbClr val="00B05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3% titulares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3% Sudamérica (97% Europa, Asia, África, Norte América y </a:t>
                      </a:r>
                      <a:r>
                        <a:rPr lang="es-ES" sz="1400" b="0" kern="1200" dirty="0" err="1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Australiza</a:t>
                      </a: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-Nueva Zelandia)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¿Cuál es la influencia de los distintos actores?</a:t>
                      </a:r>
                      <a:endParaRPr lang="es-CL" sz="1400" b="1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  <a:tabLst>
                          <a:tab pos="4572000" algn="l"/>
                        </a:tabLst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Políticos tienen demasiada influencia</a:t>
                      </a:r>
                      <a:r>
                        <a:rPr lang="es-ES" sz="1400" b="1" dirty="0" smtClean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:	88</a:t>
                      </a: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% de acuerdo</a:t>
                      </a:r>
                      <a:endParaRPr lang="es-CL" sz="1400" b="1" dirty="0">
                        <a:solidFill>
                          <a:srgbClr val="FF000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  <a:tabLst>
                          <a:tab pos="4572000" algn="l"/>
                        </a:tabLst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Titulares tienen demasiada influencia</a:t>
                      </a:r>
                      <a:r>
                        <a:rPr lang="es-ES" sz="1400" b="1" dirty="0" smtClean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:	82</a:t>
                      </a: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% de acuerdo</a:t>
                      </a:r>
                      <a:endParaRPr lang="es-CL" sz="1400" b="1" dirty="0">
                        <a:solidFill>
                          <a:srgbClr val="FF000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  <a:tabLst>
                          <a:tab pos="4572000" algn="l"/>
                        </a:tabLst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Agencias de gobierno tienen demasiada </a:t>
                      </a:r>
                      <a:r>
                        <a:rPr lang="es-ES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influencia:	70</a:t>
                      </a: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% de acuerdo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  <a:tabLst>
                          <a:tab pos="4572000" algn="l"/>
                        </a:tabLs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Comunidad tiene demasiada influencia</a:t>
                      </a:r>
                      <a:r>
                        <a:rPr lang="es-ES" sz="1400" b="1" dirty="0" smtClean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:	56</a:t>
                      </a: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% de acuerdo</a:t>
                      </a:r>
                      <a:endParaRPr lang="es-CL" sz="1400" b="1" dirty="0">
                        <a:solidFill>
                          <a:srgbClr val="00B05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  <a:tabLst>
                          <a:tab pos="4572000" algn="l"/>
                        </a:tabLs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Ciencia tiene demasiada influencia</a:t>
                      </a:r>
                      <a:r>
                        <a:rPr lang="es-ES" sz="1400" b="1" dirty="0" smtClean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:	49% de acuerdo</a:t>
                      </a:r>
                      <a:endParaRPr lang="es-CL" sz="1400" b="1" dirty="0">
                        <a:solidFill>
                          <a:srgbClr val="00B05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295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0961" y="116632"/>
            <a:ext cx="7523163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INFORMACIÓN INTERNACIONAL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¿Técnico o Político?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620838" y="1439540"/>
            <a:ext cx="5183410" cy="4772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1175" indent="-511175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Encuesta Internacional sobre la Evaluación Ambiental</a:t>
            </a: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66700" indent="-266700">
              <a:spcBef>
                <a:spcPts val="500"/>
              </a:spcBef>
              <a:buClr>
                <a:srgbClr val="376092"/>
              </a:buClr>
              <a:tabLst>
                <a:tab pos="266700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CL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48029"/>
              </p:ext>
            </p:extLst>
          </p:nvPr>
        </p:nvGraphicFramePr>
        <p:xfrm>
          <a:off x="899592" y="2100808"/>
          <a:ext cx="7200800" cy="3200400"/>
        </p:xfrm>
        <a:graphic>
          <a:graphicData uri="http://schemas.openxmlformats.org/drawingml/2006/table">
            <a:tbl>
              <a:tblPr/>
              <a:tblGrid>
                <a:gridCol w="7200800"/>
              </a:tblGrid>
              <a:tr h="1016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Encuesta realizada a miembros IAIA</a:t>
                      </a:r>
                      <a:endParaRPr lang="es-CL" sz="1400" b="1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¿Qué aspectos priman en la toma de decisión por sobre los aspectos científicos?</a:t>
                      </a:r>
                      <a:endParaRPr lang="es-CL" sz="1400" b="1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  <a:tabLst>
                          <a:tab pos="2333625" algn="l"/>
                        </a:tabLst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Aspectos políticos</a:t>
                      </a:r>
                      <a:r>
                        <a:rPr lang="es-ES" sz="1400" b="1" dirty="0" smtClean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:	72</a:t>
                      </a: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% de acuerdo</a:t>
                      </a:r>
                      <a:endParaRPr lang="es-CL" sz="1400" b="1" dirty="0">
                        <a:solidFill>
                          <a:srgbClr val="FF000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  <a:tabLst>
                          <a:tab pos="2333625" algn="l"/>
                        </a:tabLst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Juicios de valor</a:t>
                      </a:r>
                      <a:r>
                        <a:rPr lang="es-ES" sz="1400" b="1" dirty="0" smtClean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:	68</a:t>
                      </a: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% de acuerdo</a:t>
                      </a:r>
                      <a:endParaRPr lang="es-CL" sz="1400" b="1" dirty="0">
                        <a:solidFill>
                          <a:srgbClr val="FF000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¿Han mejorado las políticas y los aspectos científicos en la evaluación ambiental?</a:t>
                      </a:r>
                      <a:endParaRPr lang="es-CL" sz="1400" b="1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  <a:tabLst>
                          <a:tab pos="3409950" algn="l"/>
                        </a:tabLs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Mejorado las políticas</a:t>
                      </a:r>
                      <a:r>
                        <a:rPr lang="es-ES" sz="1400" b="1" dirty="0" smtClean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:	73</a:t>
                      </a: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% de acuerdo</a:t>
                      </a:r>
                      <a:endParaRPr lang="es-CL" sz="1400" b="1" dirty="0">
                        <a:solidFill>
                          <a:srgbClr val="00B05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  <a:tabLst>
                          <a:tab pos="3409950" algn="l"/>
                        </a:tabLs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Mejorado los aspectos científicos</a:t>
                      </a:r>
                      <a:r>
                        <a:rPr lang="es-ES" sz="1400" b="1" dirty="0" smtClean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:	72</a:t>
                      </a: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% de acuerdo</a:t>
                      </a:r>
                      <a:endParaRPr lang="es-CL" sz="1400" b="1" dirty="0">
                        <a:solidFill>
                          <a:srgbClr val="00B05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Requisitos para que un proceso de evaluación ambiental sea exitoso</a:t>
                      </a:r>
                      <a:endParaRPr lang="es-CL" sz="1400" b="1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  <a:tabLst>
                          <a:tab pos="5019675" algn="l"/>
                        </a:tabLs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El análisis sea realizado por especialistas calificados</a:t>
                      </a:r>
                      <a:r>
                        <a:rPr lang="es-ES" sz="1400" b="1" dirty="0" smtClean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:	100</a:t>
                      </a: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% de acuerdo</a:t>
                      </a:r>
                      <a:endParaRPr lang="es-CL" sz="1400" b="1" dirty="0">
                        <a:solidFill>
                          <a:srgbClr val="00B05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  <a:tabLst>
                          <a:tab pos="5019675" algn="l"/>
                        </a:tabLs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Uso de conocimiento objetivo</a:t>
                      </a:r>
                      <a:r>
                        <a:rPr lang="es-ES" sz="1400" b="1" dirty="0" smtClean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:	99</a:t>
                      </a: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% de acuerdo</a:t>
                      </a:r>
                      <a:endParaRPr lang="es-CL" sz="1400" b="1" dirty="0">
                        <a:solidFill>
                          <a:srgbClr val="00B05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  <a:tabLst>
                          <a:tab pos="5019675" algn="l"/>
                        </a:tabLs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Información y datos verificables</a:t>
                      </a:r>
                      <a:r>
                        <a:rPr lang="es-ES" sz="1400" b="1" dirty="0" smtClean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:	99</a:t>
                      </a: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% de acuerdo</a:t>
                      </a:r>
                      <a:endParaRPr lang="es-CL" sz="1400" b="1" dirty="0">
                        <a:solidFill>
                          <a:srgbClr val="00B05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  <a:tabLst>
                          <a:tab pos="5019675" algn="l"/>
                        </a:tabLs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Reporte de los impactos significativos</a:t>
                      </a:r>
                      <a:r>
                        <a:rPr lang="es-ES" sz="1400" b="1" dirty="0" smtClean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:	98</a:t>
                      </a: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% de acuerdo</a:t>
                      </a:r>
                      <a:endParaRPr lang="es-CL" sz="1400" b="1" dirty="0">
                        <a:solidFill>
                          <a:srgbClr val="00B05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CL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450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755576" y="1116311"/>
            <a:ext cx="6048672" cy="368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1175" indent="-511175" algn="ctr">
              <a:spcBef>
                <a:spcPts val="500"/>
              </a:spcBef>
              <a:buClr>
                <a:srgbClr val="376092"/>
              </a:buClr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es-ES" sz="1400" b="1" u="sng" dirty="0" smtClean="0">
                <a:solidFill>
                  <a:srgbClr val="376092"/>
                </a:solidFill>
                <a:latin typeface="Tahoma" pitchFamily="32" charset="0"/>
                <a:cs typeface="Tahoma" pitchFamily="32" charset="0"/>
              </a:rPr>
              <a:t>Encuesta Internacional sobre la Evaluación Ambiental</a:t>
            </a:r>
            <a:endParaRPr lang="es-ES" sz="1400" b="1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66700" indent="-266700">
              <a:spcBef>
                <a:spcPts val="500"/>
              </a:spcBef>
              <a:buClr>
                <a:srgbClr val="376092"/>
              </a:buClr>
              <a:tabLst>
                <a:tab pos="266700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endParaRPr lang="es-CL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254397"/>
              </p:ext>
            </p:extLst>
          </p:nvPr>
        </p:nvGraphicFramePr>
        <p:xfrm>
          <a:off x="720080" y="1543392"/>
          <a:ext cx="7524328" cy="4693920"/>
        </p:xfrm>
        <a:graphic>
          <a:graphicData uri="http://schemas.openxmlformats.org/drawingml/2006/table">
            <a:tbl>
              <a:tblPr/>
              <a:tblGrid>
                <a:gridCol w="7524328"/>
              </a:tblGrid>
              <a:tr h="101600">
                <a:tc>
                  <a:txBody>
                    <a:bodyPr/>
                    <a:lstStyle/>
                    <a:p>
                      <a:pPr marL="0" lvl="0" indent="0" algn="ctr" defTabSz="457200" rtl="0" eaLnBrk="1" latinLnBrk="0" hangingPunct="1">
                        <a:spcAft>
                          <a:spcPts val="0"/>
                        </a:spcAft>
                        <a:buFont typeface="Tahoma"/>
                        <a:buNone/>
                      </a:pP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Encuesta realizada a miembros IAIA</a:t>
                      </a:r>
                      <a:endParaRPr lang="es-CL" sz="1400" b="1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Un proceso de evaluación ambiental exitoso debe generar</a:t>
                      </a:r>
                      <a:endParaRPr lang="es-CL" sz="1400" b="1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Un reporte científico confiable de sus impactos: 99% de acuerdo</a:t>
                      </a:r>
                      <a:endParaRPr lang="es-CL" sz="1400" b="1" dirty="0">
                        <a:solidFill>
                          <a:srgbClr val="00B05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Un reporte de las opiniones de la comunidad: 99% de acuerdo</a:t>
                      </a:r>
                      <a:endParaRPr lang="es-CL" sz="1400" b="1" dirty="0">
                        <a:solidFill>
                          <a:srgbClr val="00B05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Identificación de las mejores prácticas alternativas: 95% de acuerdo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Un proceso de evaluación ambiental exitoso debe considerar</a:t>
                      </a:r>
                      <a:endParaRPr lang="es-CL" sz="1400" b="1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Propuestas de soluciones creativas a los problemas: 99% de acuerdo</a:t>
                      </a:r>
                      <a:endParaRPr lang="es-CL" sz="1400" b="1" dirty="0">
                        <a:solidFill>
                          <a:srgbClr val="00B05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Considerar intereses y valores </a:t>
                      </a:r>
                      <a:r>
                        <a:rPr lang="es-ES" sz="1400" dirty="0" smtClean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públicos: </a:t>
                      </a:r>
                      <a:r>
                        <a:rPr lang="es-ES" sz="1400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98% de </a:t>
                      </a:r>
                      <a:r>
                        <a:rPr lang="es-ES" sz="1400" dirty="0" smtClean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acuerdo.</a:t>
                      </a:r>
                      <a:endParaRPr lang="es-CL" sz="1400" dirty="0">
                        <a:solidFill>
                          <a:srgbClr val="00B05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¿Qué es la ciencia de evaluación de impactos?</a:t>
                      </a:r>
                      <a:endParaRPr lang="es-CL" sz="1400" b="1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Aplicación del método científico a la generación y análisis de información para su uso en la toma de decisión: &gt;80%</a:t>
                      </a:r>
                      <a:endParaRPr lang="es-CL" sz="1400" b="1" dirty="0">
                        <a:solidFill>
                          <a:srgbClr val="00B05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¿Qué es el arte de evaluación de impactos?</a:t>
                      </a:r>
                      <a:endParaRPr lang="es-CL" sz="1400" b="1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Tahoma"/>
                        <a:buChar char="-"/>
                      </a:pP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Es la evaluación que </a:t>
                      </a: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incluye aspectos no científicos </a:t>
                      </a:r>
                      <a:r>
                        <a:rPr lang="es-ES" sz="1400" b="0" kern="1200" dirty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tales como aspectos sociales, culturales y </a:t>
                      </a:r>
                      <a:r>
                        <a:rPr lang="es-ES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políticos.</a:t>
                      </a:r>
                      <a:endParaRPr lang="es-CL" sz="1400" b="0" kern="1200" dirty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endParaRPr lang="es-ES" sz="1400" b="1" kern="1200" dirty="0" smtClean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  <a:buFont typeface="Wingdings"/>
                        <a:buChar char="à"/>
                      </a:pPr>
                      <a:r>
                        <a:rPr lang="es-ES" sz="1400" b="1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  <a:sym typeface="Wingdings" pitchFamily="2" charset="2"/>
                        </a:rPr>
                        <a:t> Ciencia: </a:t>
                      </a:r>
                      <a:r>
                        <a:rPr lang="es-ES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  <a:sym typeface="Wingdings" pitchFamily="2" charset="2"/>
                        </a:rPr>
                        <a:t>Método científico para toma de decisión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  <a:buFont typeface="Wingdings"/>
                        <a:buChar char="à"/>
                      </a:pPr>
                      <a:r>
                        <a:rPr lang="es-ES" sz="1400" b="1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 Arte: </a:t>
                      </a:r>
                      <a:r>
                        <a:rPr lang="es-ES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Evaluación que incluye aspectos no científicos</a:t>
                      </a:r>
                    </a:p>
                    <a:p>
                      <a:pPr algn="l">
                        <a:spcAft>
                          <a:spcPts val="0"/>
                        </a:spcAft>
                        <a:buFont typeface="Wingdings"/>
                        <a:buChar char="à"/>
                      </a:pPr>
                      <a:endParaRPr lang="es-ES" sz="1400" baseline="0" dirty="0" smtClean="0"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 typeface="Wingdings"/>
                        <a:buChar char="à"/>
                      </a:pPr>
                      <a:r>
                        <a:rPr lang="es-ES" sz="1400" b="1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 Comité Técnico: </a:t>
                      </a:r>
                      <a:r>
                        <a:rPr lang="es-ES" sz="1400" b="0" baseline="0" dirty="0" smtClean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SEREMI MA, DR SEA</a:t>
                      </a:r>
                      <a:r>
                        <a:rPr lang="es-ES" sz="1400" baseline="0" dirty="0" smtClean="0">
                          <a:latin typeface="Tahom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CL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DR OECA, Gob. </a:t>
                      </a:r>
                      <a:r>
                        <a:rPr lang="es-CL" sz="1400" b="0" kern="1200" dirty="0" err="1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Marítico</a:t>
                      </a:r>
                      <a:r>
                        <a:rPr lang="es-CL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 y CMN </a:t>
                      </a:r>
                      <a:r>
                        <a:rPr lang="es-CL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  <a:sym typeface="Wingdings" pitchFamily="2" charset="2"/>
                        </a:rPr>
                        <a:t> Acta Evaluación</a:t>
                      </a:r>
                      <a:endParaRPr lang="es-CL" sz="1400" b="0" kern="1200" dirty="0" smtClean="0">
                        <a:solidFill>
                          <a:srgbClr val="376092"/>
                        </a:solidFill>
                        <a:latin typeface="Tahoma" pitchFamily="32" charset="0"/>
                        <a:ea typeface="ヒラギノ角ゴ Pro W3"/>
                        <a:cs typeface="Tahoma" pitchFamily="32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Wingdings"/>
                        <a:buChar char="à"/>
                      </a:pPr>
                      <a:r>
                        <a:rPr lang="es-CL" sz="1400" b="1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 Comisión Calificadora: </a:t>
                      </a:r>
                      <a:r>
                        <a:rPr lang="es-CL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Intendente, SEREMIS </a:t>
                      </a:r>
                      <a:r>
                        <a:rPr lang="es-CL" sz="1400" baseline="0" dirty="0" smtClean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Medio Ambiente</a:t>
                      </a:r>
                      <a:r>
                        <a:rPr lang="es-CL" sz="1400" b="0" kern="1200" dirty="0" smtClean="0">
                          <a:solidFill>
                            <a:srgbClr val="376092"/>
                          </a:solidFill>
                          <a:latin typeface="Tahoma" pitchFamily="32" charset="0"/>
                          <a:ea typeface="ヒラギノ角ゴ Pro W3"/>
                          <a:cs typeface="Tahoma" pitchFamily="32" charset="0"/>
                        </a:rPr>
                        <a:t>, Salud, Economía, Energía, Obras Públicas, Agricultura, Vivienda y Urbanismo, Transportes y Telecomunicaciones, Minería, y Planificación, y el </a:t>
                      </a:r>
                      <a:r>
                        <a:rPr lang="es-CL" sz="1400" baseline="0" dirty="0" smtClean="0">
                          <a:solidFill>
                            <a:srgbClr val="00B050"/>
                          </a:solidFill>
                          <a:latin typeface="Tahoma"/>
                          <a:ea typeface="Calibri"/>
                          <a:cs typeface="Times New Roman"/>
                        </a:rPr>
                        <a:t>Director Regional del Servicio</a:t>
                      </a:r>
                      <a:r>
                        <a:rPr lang="es-CL" sz="1400" baseline="0" dirty="0" smtClean="0">
                          <a:latin typeface="Tahoma"/>
                          <a:ea typeface="Calibri"/>
                          <a:cs typeface="Times New Roman"/>
                        </a:rPr>
                        <a:t>.</a:t>
                      </a:r>
                      <a:endParaRPr lang="es-CL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39552" y="42113"/>
            <a:ext cx="7523163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INFORMACIÓN INTERNACIONAL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000" b="1" dirty="0" smtClean="0">
                <a:solidFill>
                  <a:srgbClr val="C0504D"/>
                </a:solidFill>
                <a:latin typeface="Tahoma" pitchFamily="32" charset="0"/>
                <a:cs typeface="Tahoma" pitchFamily="32" charset="0"/>
              </a:rPr>
              <a:t>¿Técnico o Político?</a:t>
            </a:r>
            <a:endParaRPr lang="es-ES" sz="3000" b="1" dirty="0">
              <a:solidFill>
                <a:srgbClr val="C0504D"/>
              </a:solidFill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11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_powerpoint_Basica_M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3988</TotalTime>
  <Words>2031</Words>
  <Application>Microsoft Office PowerPoint</Application>
  <PresentationFormat>Presentación en pantalla (4:3)</PresentationFormat>
  <Paragraphs>391</Paragraphs>
  <Slides>28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Plantilla_powerpoint_Basica_MMA</vt:lpstr>
      <vt:lpstr>1_Office Theme</vt:lpstr>
      <vt:lpstr>2_Office Theme</vt:lpstr>
      <vt:lpstr>Desafíos de la EIA en Chile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Comision Nacional del Medio Ambiente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Destinado para título, se ruega en un máximo de dos líneas</dc:title>
  <dc:creator>Alejandro</dc:creator>
  <cp:lastModifiedBy>aolave</cp:lastModifiedBy>
  <cp:revision>367</cp:revision>
  <cp:lastPrinted>2012-11-05T01:14:26Z</cp:lastPrinted>
  <dcterms:created xsi:type="dcterms:W3CDTF">2011-01-04T02:36:12Z</dcterms:created>
  <dcterms:modified xsi:type="dcterms:W3CDTF">2012-11-14T19:28:19Z</dcterms:modified>
</cp:coreProperties>
</file>